
<file path=[Content_Types].xml><?xml version="1.0" encoding="utf-8"?>
<Types xmlns="http://schemas.openxmlformats.org/package/2006/content-types">
  <Default Extension="jpeg" ContentType="image/jpeg"/>
  <Default Extension="jpg" ContentType="image/jpeg"/>
  <Default Extension="mov" ContentType="video/quicktime"/>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5.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6.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7.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21.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22.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1.xml" ContentType="application/vnd.openxmlformats-officedocument.drawingml.chartshapes+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drawings/drawing2.xml" ContentType="application/vnd.openxmlformats-officedocument.drawingml.chartshapes+xml"/>
  <Override PartName="/ppt/notesSlides/notesSlide23.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Ex1.xml" ContentType="application/vnd.ms-office.chartex+xml"/>
  <Override PartName="/ppt/charts/style13.xml" ContentType="application/vnd.ms-office.chartstyle+xml"/>
  <Override PartName="/ppt/charts/colors13.xml" ContentType="application/vnd.ms-office.chartcolorstyl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rts/chart13.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rts/chart14.xml" ContentType="application/vnd.openxmlformats-officedocument.drawingml.chart+xml"/>
  <Override PartName="/ppt/charts/style15.xml" ContentType="application/vnd.ms-office.chartstyle+xml"/>
  <Override PartName="/ppt/charts/colors15.xml" ContentType="application/vnd.ms-office.chartcolorstyle+xml"/>
  <Override PartName="/ppt/drawings/drawing3.xml" ContentType="application/vnd.openxmlformats-officedocument.drawingml.chartshape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 id="2147483672" r:id="rId6"/>
    <p:sldMasterId id="2147483685" r:id="rId7"/>
    <p:sldMasterId id="2147483697" r:id="rId8"/>
    <p:sldMasterId id="2147483700" r:id="rId9"/>
    <p:sldMasterId id="2147483712" r:id="rId10"/>
    <p:sldMasterId id="2147483724" r:id="rId11"/>
  </p:sldMasterIdLst>
  <p:notesMasterIdLst>
    <p:notesMasterId r:id="rId135"/>
  </p:notesMasterIdLst>
  <p:sldIdLst>
    <p:sldId id="486" r:id="rId12"/>
    <p:sldId id="487" r:id="rId13"/>
    <p:sldId id="488" r:id="rId14"/>
    <p:sldId id="363" r:id="rId15"/>
    <p:sldId id="635" r:id="rId16"/>
    <p:sldId id="807" r:id="rId17"/>
    <p:sldId id="888" r:id="rId18"/>
    <p:sldId id="871" r:id="rId19"/>
    <p:sldId id="887" r:id="rId20"/>
    <p:sldId id="880" r:id="rId21"/>
    <p:sldId id="852" r:id="rId22"/>
    <p:sldId id="373" r:id="rId23"/>
    <p:sldId id="334" r:id="rId24"/>
    <p:sldId id="870" r:id="rId25"/>
    <p:sldId id="859" r:id="rId26"/>
    <p:sldId id="861" r:id="rId27"/>
    <p:sldId id="865" r:id="rId28"/>
    <p:sldId id="875" r:id="rId29"/>
    <p:sldId id="891" r:id="rId30"/>
    <p:sldId id="869" r:id="rId31"/>
    <p:sldId id="876" r:id="rId32"/>
    <p:sldId id="879" r:id="rId33"/>
    <p:sldId id="877" r:id="rId34"/>
    <p:sldId id="885" r:id="rId35"/>
    <p:sldId id="886" r:id="rId36"/>
    <p:sldId id="878" r:id="rId37"/>
    <p:sldId id="858" r:id="rId38"/>
    <p:sldId id="882" r:id="rId39"/>
    <p:sldId id="883" r:id="rId40"/>
    <p:sldId id="874" r:id="rId41"/>
    <p:sldId id="884" r:id="rId42"/>
    <p:sldId id="864" r:id="rId43"/>
    <p:sldId id="892" r:id="rId44"/>
    <p:sldId id="893" r:id="rId45"/>
    <p:sldId id="890" r:id="rId46"/>
    <p:sldId id="894" r:id="rId47"/>
    <p:sldId id="881" r:id="rId48"/>
    <p:sldId id="895" r:id="rId49"/>
    <p:sldId id="907" r:id="rId50"/>
    <p:sldId id="256" r:id="rId51"/>
    <p:sldId id="267" r:id="rId52"/>
    <p:sldId id="291" r:id="rId53"/>
    <p:sldId id="295" r:id="rId54"/>
    <p:sldId id="294" r:id="rId55"/>
    <p:sldId id="268" r:id="rId56"/>
    <p:sldId id="257" r:id="rId57"/>
    <p:sldId id="270" r:id="rId58"/>
    <p:sldId id="269" r:id="rId59"/>
    <p:sldId id="288" r:id="rId60"/>
    <p:sldId id="286" r:id="rId61"/>
    <p:sldId id="289" r:id="rId62"/>
    <p:sldId id="261" r:id="rId63"/>
    <p:sldId id="299" r:id="rId64"/>
    <p:sldId id="271" r:id="rId65"/>
    <p:sldId id="277" r:id="rId66"/>
    <p:sldId id="278" r:id="rId67"/>
    <p:sldId id="281" r:id="rId68"/>
    <p:sldId id="282" r:id="rId69"/>
    <p:sldId id="283" r:id="rId70"/>
    <p:sldId id="290" r:id="rId71"/>
    <p:sldId id="292" r:id="rId72"/>
    <p:sldId id="285" r:id="rId73"/>
    <p:sldId id="296" r:id="rId74"/>
    <p:sldId id="297" r:id="rId75"/>
    <p:sldId id="293" r:id="rId76"/>
    <p:sldId id="490" r:id="rId77"/>
    <p:sldId id="491" r:id="rId78"/>
    <p:sldId id="258" r:id="rId79"/>
    <p:sldId id="259" r:id="rId80"/>
    <p:sldId id="262" r:id="rId81"/>
    <p:sldId id="492" r:id="rId82"/>
    <p:sldId id="263" r:id="rId83"/>
    <p:sldId id="328" r:id="rId84"/>
    <p:sldId id="493" r:id="rId85"/>
    <p:sldId id="320" r:id="rId86"/>
    <p:sldId id="319" r:id="rId87"/>
    <p:sldId id="308" r:id="rId88"/>
    <p:sldId id="323" r:id="rId89"/>
    <p:sldId id="326" r:id="rId90"/>
    <p:sldId id="327" r:id="rId91"/>
    <p:sldId id="314" r:id="rId92"/>
    <p:sldId id="515" r:id="rId93"/>
    <p:sldId id="495" r:id="rId94"/>
    <p:sldId id="496" r:id="rId95"/>
    <p:sldId id="497" r:id="rId96"/>
    <p:sldId id="498" r:id="rId97"/>
    <p:sldId id="499" r:id="rId98"/>
    <p:sldId id="500" r:id="rId99"/>
    <p:sldId id="501" r:id="rId100"/>
    <p:sldId id="502" r:id="rId101"/>
    <p:sldId id="260" r:id="rId102"/>
    <p:sldId id="503" r:id="rId103"/>
    <p:sldId id="504" r:id="rId104"/>
    <p:sldId id="505" r:id="rId105"/>
    <p:sldId id="506" r:id="rId106"/>
    <p:sldId id="274" r:id="rId107"/>
    <p:sldId id="507" r:id="rId108"/>
    <p:sldId id="275" r:id="rId109"/>
    <p:sldId id="276" r:id="rId110"/>
    <p:sldId id="272" r:id="rId111"/>
    <p:sldId id="273" r:id="rId112"/>
    <p:sldId id="508" r:id="rId113"/>
    <p:sldId id="279" r:id="rId114"/>
    <p:sldId id="509" r:id="rId115"/>
    <p:sldId id="510" r:id="rId116"/>
    <p:sldId id="516" r:id="rId117"/>
    <p:sldId id="459" r:id="rId118"/>
    <p:sldId id="517" r:id="rId119"/>
    <p:sldId id="460" r:id="rId120"/>
    <p:sldId id="461" r:id="rId121"/>
    <p:sldId id="518" r:id="rId122"/>
    <p:sldId id="519" r:id="rId123"/>
    <p:sldId id="386" r:id="rId124"/>
    <p:sldId id="449" r:id="rId125"/>
    <p:sldId id="471" r:id="rId126"/>
    <p:sldId id="472" r:id="rId127"/>
    <p:sldId id="479" r:id="rId128"/>
    <p:sldId id="477" r:id="rId129"/>
    <p:sldId id="475" r:id="rId130"/>
    <p:sldId id="476" r:id="rId131"/>
    <p:sldId id="451" r:id="rId132"/>
    <p:sldId id="480" r:id="rId133"/>
    <p:sldId id="360" r:id="rId1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C014A8-85DF-4E50-A255-C8517BED11A0}" v="35" dt="2026-04-23T13:18:27.6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4" d="100"/>
          <a:sy n="84" d="100"/>
        </p:scale>
        <p:origin x="548" y="2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06.xml"/><Relationship Id="rId21" Type="http://schemas.openxmlformats.org/officeDocument/2006/relationships/slide" Target="slides/slide10.xml"/><Relationship Id="rId42" Type="http://schemas.openxmlformats.org/officeDocument/2006/relationships/slide" Target="slides/slide31.xml"/><Relationship Id="rId63" Type="http://schemas.openxmlformats.org/officeDocument/2006/relationships/slide" Target="slides/slide52.xml"/><Relationship Id="rId84" Type="http://schemas.openxmlformats.org/officeDocument/2006/relationships/slide" Target="slides/slide73.xml"/><Relationship Id="rId138" Type="http://schemas.openxmlformats.org/officeDocument/2006/relationships/theme" Target="theme/theme1.xml"/><Relationship Id="rId107" Type="http://schemas.openxmlformats.org/officeDocument/2006/relationships/slide" Target="slides/slide96.xml"/><Relationship Id="rId11" Type="http://schemas.openxmlformats.org/officeDocument/2006/relationships/slideMaster" Target="slideMasters/slideMaster8.xml"/><Relationship Id="rId32" Type="http://schemas.openxmlformats.org/officeDocument/2006/relationships/slide" Target="slides/slide21.xml"/><Relationship Id="rId37" Type="http://schemas.openxmlformats.org/officeDocument/2006/relationships/slide" Target="slides/slide26.xml"/><Relationship Id="rId53" Type="http://schemas.openxmlformats.org/officeDocument/2006/relationships/slide" Target="slides/slide42.xml"/><Relationship Id="rId58" Type="http://schemas.openxmlformats.org/officeDocument/2006/relationships/slide" Target="slides/slide47.xml"/><Relationship Id="rId74" Type="http://schemas.openxmlformats.org/officeDocument/2006/relationships/slide" Target="slides/slide63.xml"/><Relationship Id="rId79" Type="http://schemas.openxmlformats.org/officeDocument/2006/relationships/slide" Target="slides/slide68.xml"/><Relationship Id="rId102" Type="http://schemas.openxmlformats.org/officeDocument/2006/relationships/slide" Target="slides/slide91.xml"/><Relationship Id="rId123" Type="http://schemas.openxmlformats.org/officeDocument/2006/relationships/slide" Target="slides/slide112.xml"/><Relationship Id="rId128" Type="http://schemas.openxmlformats.org/officeDocument/2006/relationships/slide" Target="slides/slide117.xml"/><Relationship Id="rId5" Type="http://schemas.openxmlformats.org/officeDocument/2006/relationships/slideMaster" Target="slideMasters/slideMaster2.xml"/><Relationship Id="rId90" Type="http://schemas.openxmlformats.org/officeDocument/2006/relationships/slide" Target="slides/slide79.xml"/><Relationship Id="rId95" Type="http://schemas.openxmlformats.org/officeDocument/2006/relationships/slide" Target="slides/slide84.xml"/><Relationship Id="rId22" Type="http://schemas.openxmlformats.org/officeDocument/2006/relationships/slide" Target="slides/slide11.xml"/><Relationship Id="rId27" Type="http://schemas.openxmlformats.org/officeDocument/2006/relationships/slide" Target="slides/slide16.xml"/><Relationship Id="rId43" Type="http://schemas.openxmlformats.org/officeDocument/2006/relationships/slide" Target="slides/slide32.xml"/><Relationship Id="rId48" Type="http://schemas.openxmlformats.org/officeDocument/2006/relationships/slide" Target="slides/slide37.xml"/><Relationship Id="rId64" Type="http://schemas.openxmlformats.org/officeDocument/2006/relationships/slide" Target="slides/slide53.xml"/><Relationship Id="rId69" Type="http://schemas.openxmlformats.org/officeDocument/2006/relationships/slide" Target="slides/slide58.xml"/><Relationship Id="rId113" Type="http://schemas.openxmlformats.org/officeDocument/2006/relationships/slide" Target="slides/slide102.xml"/><Relationship Id="rId118" Type="http://schemas.openxmlformats.org/officeDocument/2006/relationships/slide" Target="slides/slide107.xml"/><Relationship Id="rId134" Type="http://schemas.openxmlformats.org/officeDocument/2006/relationships/slide" Target="slides/slide123.xml"/><Relationship Id="rId139" Type="http://schemas.openxmlformats.org/officeDocument/2006/relationships/tableStyles" Target="tableStyles.xml"/><Relationship Id="rId80" Type="http://schemas.openxmlformats.org/officeDocument/2006/relationships/slide" Target="slides/slide69.xml"/><Relationship Id="rId85" Type="http://schemas.openxmlformats.org/officeDocument/2006/relationships/slide" Target="slides/slide74.xml"/><Relationship Id="rId12" Type="http://schemas.openxmlformats.org/officeDocument/2006/relationships/slide" Target="slides/slide1.xml"/><Relationship Id="rId17" Type="http://schemas.openxmlformats.org/officeDocument/2006/relationships/slide" Target="slides/slide6.xml"/><Relationship Id="rId33" Type="http://schemas.openxmlformats.org/officeDocument/2006/relationships/slide" Target="slides/slide22.xml"/><Relationship Id="rId38" Type="http://schemas.openxmlformats.org/officeDocument/2006/relationships/slide" Target="slides/slide27.xml"/><Relationship Id="rId59" Type="http://schemas.openxmlformats.org/officeDocument/2006/relationships/slide" Target="slides/slide48.xml"/><Relationship Id="rId103" Type="http://schemas.openxmlformats.org/officeDocument/2006/relationships/slide" Target="slides/slide92.xml"/><Relationship Id="rId108" Type="http://schemas.openxmlformats.org/officeDocument/2006/relationships/slide" Target="slides/slide97.xml"/><Relationship Id="rId124" Type="http://schemas.openxmlformats.org/officeDocument/2006/relationships/slide" Target="slides/slide113.xml"/><Relationship Id="rId129" Type="http://schemas.openxmlformats.org/officeDocument/2006/relationships/slide" Target="slides/slide118.xml"/><Relationship Id="rId54" Type="http://schemas.openxmlformats.org/officeDocument/2006/relationships/slide" Target="slides/slide43.xml"/><Relationship Id="rId70" Type="http://schemas.openxmlformats.org/officeDocument/2006/relationships/slide" Target="slides/slide59.xml"/><Relationship Id="rId75" Type="http://schemas.openxmlformats.org/officeDocument/2006/relationships/slide" Target="slides/slide64.xml"/><Relationship Id="rId91" Type="http://schemas.openxmlformats.org/officeDocument/2006/relationships/slide" Target="slides/slide80.xml"/><Relationship Id="rId96" Type="http://schemas.openxmlformats.org/officeDocument/2006/relationships/slide" Target="slides/slide85.xml"/><Relationship Id="rId14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23" Type="http://schemas.openxmlformats.org/officeDocument/2006/relationships/slide" Target="slides/slide12.xml"/><Relationship Id="rId28" Type="http://schemas.openxmlformats.org/officeDocument/2006/relationships/slide" Target="slides/slide17.xml"/><Relationship Id="rId49" Type="http://schemas.openxmlformats.org/officeDocument/2006/relationships/slide" Target="slides/slide38.xml"/><Relationship Id="rId114" Type="http://schemas.openxmlformats.org/officeDocument/2006/relationships/slide" Target="slides/slide103.xml"/><Relationship Id="rId119" Type="http://schemas.openxmlformats.org/officeDocument/2006/relationships/slide" Target="slides/slide108.xml"/><Relationship Id="rId44" Type="http://schemas.openxmlformats.org/officeDocument/2006/relationships/slide" Target="slides/slide33.xml"/><Relationship Id="rId60" Type="http://schemas.openxmlformats.org/officeDocument/2006/relationships/slide" Target="slides/slide49.xml"/><Relationship Id="rId65" Type="http://schemas.openxmlformats.org/officeDocument/2006/relationships/slide" Target="slides/slide54.xml"/><Relationship Id="rId81" Type="http://schemas.openxmlformats.org/officeDocument/2006/relationships/slide" Target="slides/slide70.xml"/><Relationship Id="rId86" Type="http://schemas.openxmlformats.org/officeDocument/2006/relationships/slide" Target="slides/slide75.xml"/><Relationship Id="rId130" Type="http://schemas.openxmlformats.org/officeDocument/2006/relationships/slide" Target="slides/slide119.xml"/><Relationship Id="rId135" Type="http://schemas.openxmlformats.org/officeDocument/2006/relationships/notesMaster" Target="notesMasters/notesMaster1.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109" Type="http://schemas.openxmlformats.org/officeDocument/2006/relationships/slide" Target="slides/slide9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slide" Target="slides/slide65.xml"/><Relationship Id="rId97" Type="http://schemas.openxmlformats.org/officeDocument/2006/relationships/slide" Target="slides/slide86.xml"/><Relationship Id="rId104" Type="http://schemas.openxmlformats.org/officeDocument/2006/relationships/slide" Target="slides/slide93.xml"/><Relationship Id="rId120" Type="http://schemas.openxmlformats.org/officeDocument/2006/relationships/slide" Target="slides/slide109.xml"/><Relationship Id="rId125" Type="http://schemas.openxmlformats.org/officeDocument/2006/relationships/slide" Target="slides/slide114.xml"/><Relationship Id="rId141" Type="http://schemas.microsoft.com/office/2015/10/relationships/revisionInfo" Target="revisionInfo.xml"/><Relationship Id="rId7" Type="http://schemas.openxmlformats.org/officeDocument/2006/relationships/slideMaster" Target="slideMasters/slideMaster4.xml"/><Relationship Id="rId71" Type="http://schemas.openxmlformats.org/officeDocument/2006/relationships/slide" Target="slides/slide60.xml"/><Relationship Id="rId92" Type="http://schemas.openxmlformats.org/officeDocument/2006/relationships/slide" Target="slides/slide81.xml"/><Relationship Id="rId2" Type="http://schemas.openxmlformats.org/officeDocument/2006/relationships/customXml" Target="../customXml/item2.xml"/><Relationship Id="rId29" Type="http://schemas.openxmlformats.org/officeDocument/2006/relationships/slide" Target="slides/slide18.xml"/><Relationship Id="rId24" Type="http://schemas.openxmlformats.org/officeDocument/2006/relationships/slide" Target="slides/slide13.xml"/><Relationship Id="rId40" Type="http://schemas.openxmlformats.org/officeDocument/2006/relationships/slide" Target="slides/slide29.xml"/><Relationship Id="rId45" Type="http://schemas.openxmlformats.org/officeDocument/2006/relationships/slide" Target="slides/slide34.xml"/><Relationship Id="rId66" Type="http://schemas.openxmlformats.org/officeDocument/2006/relationships/slide" Target="slides/slide55.xml"/><Relationship Id="rId87" Type="http://schemas.openxmlformats.org/officeDocument/2006/relationships/slide" Target="slides/slide76.xml"/><Relationship Id="rId110" Type="http://schemas.openxmlformats.org/officeDocument/2006/relationships/slide" Target="slides/slide99.xml"/><Relationship Id="rId115" Type="http://schemas.openxmlformats.org/officeDocument/2006/relationships/slide" Target="slides/slide104.xml"/><Relationship Id="rId131" Type="http://schemas.openxmlformats.org/officeDocument/2006/relationships/slide" Target="slides/slide120.xml"/><Relationship Id="rId136" Type="http://schemas.openxmlformats.org/officeDocument/2006/relationships/presProps" Target="presProps.xml"/><Relationship Id="rId61" Type="http://schemas.openxmlformats.org/officeDocument/2006/relationships/slide" Target="slides/slide50.xml"/><Relationship Id="rId82" Type="http://schemas.openxmlformats.org/officeDocument/2006/relationships/slide" Target="slides/slide71.xml"/><Relationship Id="rId19" Type="http://schemas.openxmlformats.org/officeDocument/2006/relationships/slide" Target="slides/slide8.xml"/><Relationship Id="rId14" Type="http://schemas.openxmlformats.org/officeDocument/2006/relationships/slide" Target="slides/slide3.xml"/><Relationship Id="rId30" Type="http://schemas.openxmlformats.org/officeDocument/2006/relationships/slide" Target="slides/slide19.xml"/><Relationship Id="rId35" Type="http://schemas.openxmlformats.org/officeDocument/2006/relationships/slide" Target="slides/slide24.xml"/><Relationship Id="rId56" Type="http://schemas.openxmlformats.org/officeDocument/2006/relationships/slide" Target="slides/slide45.xml"/><Relationship Id="rId77" Type="http://schemas.openxmlformats.org/officeDocument/2006/relationships/slide" Target="slides/slide66.xml"/><Relationship Id="rId100" Type="http://schemas.openxmlformats.org/officeDocument/2006/relationships/slide" Target="slides/slide89.xml"/><Relationship Id="rId105" Type="http://schemas.openxmlformats.org/officeDocument/2006/relationships/slide" Target="slides/slide94.xml"/><Relationship Id="rId126" Type="http://schemas.openxmlformats.org/officeDocument/2006/relationships/slide" Target="slides/slide115.xml"/><Relationship Id="rId8" Type="http://schemas.openxmlformats.org/officeDocument/2006/relationships/slideMaster" Target="slideMasters/slideMaster5.xml"/><Relationship Id="rId51" Type="http://schemas.openxmlformats.org/officeDocument/2006/relationships/slide" Target="slides/slide40.xml"/><Relationship Id="rId72" Type="http://schemas.openxmlformats.org/officeDocument/2006/relationships/slide" Target="slides/slide61.xml"/><Relationship Id="rId93" Type="http://schemas.openxmlformats.org/officeDocument/2006/relationships/slide" Target="slides/slide82.xml"/><Relationship Id="rId98" Type="http://schemas.openxmlformats.org/officeDocument/2006/relationships/slide" Target="slides/slide87.xml"/><Relationship Id="rId121" Type="http://schemas.openxmlformats.org/officeDocument/2006/relationships/slide" Target="slides/slide110.xml"/><Relationship Id="rId3" Type="http://schemas.openxmlformats.org/officeDocument/2006/relationships/customXml" Target="../customXml/item3.xml"/><Relationship Id="rId25" Type="http://schemas.openxmlformats.org/officeDocument/2006/relationships/slide" Target="slides/slide14.xml"/><Relationship Id="rId46" Type="http://schemas.openxmlformats.org/officeDocument/2006/relationships/slide" Target="slides/slide35.xml"/><Relationship Id="rId67" Type="http://schemas.openxmlformats.org/officeDocument/2006/relationships/slide" Target="slides/slide56.xml"/><Relationship Id="rId116" Type="http://schemas.openxmlformats.org/officeDocument/2006/relationships/slide" Target="slides/slide105.xml"/><Relationship Id="rId137" Type="http://schemas.openxmlformats.org/officeDocument/2006/relationships/viewProps" Target="viewProps.xml"/><Relationship Id="rId20" Type="http://schemas.openxmlformats.org/officeDocument/2006/relationships/slide" Target="slides/slide9.xml"/><Relationship Id="rId41" Type="http://schemas.openxmlformats.org/officeDocument/2006/relationships/slide" Target="slides/slide30.xml"/><Relationship Id="rId62" Type="http://schemas.openxmlformats.org/officeDocument/2006/relationships/slide" Target="slides/slide51.xml"/><Relationship Id="rId83" Type="http://schemas.openxmlformats.org/officeDocument/2006/relationships/slide" Target="slides/slide72.xml"/><Relationship Id="rId88" Type="http://schemas.openxmlformats.org/officeDocument/2006/relationships/slide" Target="slides/slide77.xml"/><Relationship Id="rId111" Type="http://schemas.openxmlformats.org/officeDocument/2006/relationships/slide" Target="slides/slide100.xml"/><Relationship Id="rId132" Type="http://schemas.openxmlformats.org/officeDocument/2006/relationships/slide" Target="slides/slide121.xml"/><Relationship Id="rId15" Type="http://schemas.openxmlformats.org/officeDocument/2006/relationships/slide" Target="slides/slide4.xml"/><Relationship Id="rId36" Type="http://schemas.openxmlformats.org/officeDocument/2006/relationships/slide" Target="slides/slide25.xml"/><Relationship Id="rId57" Type="http://schemas.openxmlformats.org/officeDocument/2006/relationships/slide" Target="slides/slide46.xml"/><Relationship Id="rId106" Type="http://schemas.openxmlformats.org/officeDocument/2006/relationships/slide" Target="slides/slide95.xml"/><Relationship Id="rId127" Type="http://schemas.openxmlformats.org/officeDocument/2006/relationships/slide" Target="slides/slide116.xml"/><Relationship Id="rId10" Type="http://schemas.openxmlformats.org/officeDocument/2006/relationships/slideMaster" Target="slideMasters/slideMaster7.xml"/><Relationship Id="rId31" Type="http://schemas.openxmlformats.org/officeDocument/2006/relationships/slide" Target="slides/slide20.xml"/><Relationship Id="rId52" Type="http://schemas.openxmlformats.org/officeDocument/2006/relationships/slide" Target="slides/slide41.xml"/><Relationship Id="rId73" Type="http://schemas.openxmlformats.org/officeDocument/2006/relationships/slide" Target="slides/slide62.xml"/><Relationship Id="rId78" Type="http://schemas.openxmlformats.org/officeDocument/2006/relationships/slide" Target="slides/slide67.xml"/><Relationship Id="rId94" Type="http://schemas.openxmlformats.org/officeDocument/2006/relationships/slide" Target="slides/slide83.xml"/><Relationship Id="rId99" Type="http://schemas.openxmlformats.org/officeDocument/2006/relationships/slide" Target="slides/slide88.xml"/><Relationship Id="rId101" Type="http://schemas.openxmlformats.org/officeDocument/2006/relationships/slide" Target="slides/slide90.xml"/><Relationship Id="rId122" Type="http://schemas.openxmlformats.org/officeDocument/2006/relationships/slide" Target="slides/slide111.xml"/><Relationship Id="rId4" Type="http://schemas.openxmlformats.org/officeDocument/2006/relationships/slideMaster" Target="slideMasters/slideMaster1.xml"/><Relationship Id="rId9" Type="http://schemas.openxmlformats.org/officeDocument/2006/relationships/slideMaster" Target="slideMasters/slideMaster6.xml"/><Relationship Id="rId26" Type="http://schemas.openxmlformats.org/officeDocument/2006/relationships/slide" Target="slides/slide15.xml"/><Relationship Id="rId47" Type="http://schemas.openxmlformats.org/officeDocument/2006/relationships/slide" Target="slides/slide36.xml"/><Relationship Id="rId68" Type="http://schemas.openxmlformats.org/officeDocument/2006/relationships/slide" Target="slides/slide57.xml"/><Relationship Id="rId89" Type="http://schemas.openxmlformats.org/officeDocument/2006/relationships/slide" Target="slides/slide78.xml"/><Relationship Id="rId112" Type="http://schemas.openxmlformats.org/officeDocument/2006/relationships/slide" Target="slides/slide101.xml"/><Relationship Id="rId133" Type="http://schemas.openxmlformats.org/officeDocument/2006/relationships/slide" Target="slides/slide122.xml"/><Relationship Id="rId1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ODEN, Philip (NHS ENGLAND)" userId="46e1b9bb-8ac8-41a6-993a-949283d239c6" providerId="ADAL" clId="{30F06AD6-F5F4-4A0B-B4B0-7724706EB627}"/>
    <pc:docChg chg="undo custSel addSld delSld modSld sldOrd delMainMaster">
      <pc:chgData name="GOODEN, Philip (NHS ENGLAND)" userId="46e1b9bb-8ac8-41a6-993a-949283d239c6" providerId="ADAL" clId="{30F06AD6-F5F4-4A0B-B4B0-7724706EB627}" dt="2026-04-23T13:18:37.650" v="166" actId="47"/>
      <pc:docMkLst>
        <pc:docMk/>
      </pc:docMkLst>
      <pc:sldChg chg="add del setBg">
        <pc:chgData name="GOODEN, Philip (NHS ENGLAND)" userId="46e1b9bb-8ac8-41a6-993a-949283d239c6" providerId="ADAL" clId="{30F06AD6-F5F4-4A0B-B4B0-7724706EB627}" dt="2026-04-23T07:41:29.373" v="51"/>
        <pc:sldMkLst>
          <pc:docMk/>
          <pc:sldMk cId="639415908" sldId="256"/>
        </pc:sldMkLst>
      </pc:sldChg>
      <pc:sldChg chg="del">
        <pc:chgData name="GOODEN, Philip (NHS ENGLAND)" userId="46e1b9bb-8ac8-41a6-993a-949283d239c6" providerId="ADAL" clId="{30F06AD6-F5F4-4A0B-B4B0-7724706EB627}" dt="2026-04-23T07:32:03.113" v="0" actId="47"/>
        <pc:sldMkLst>
          <pc:docMk/>
          <pc:sldMk cId="1633874505" sldId="256"/>
        </pc:sldMkLst>
      </pc:sldChg>
      <pc:sldChg chg="del">
        <pc:chgData name="GOODEN, Philip (NHS ENGLAND)" userId="46e1b9bb-8ac8-41a6-993a-949283d239c6" providerId="ADAL" clId="{30F06AD6-F5F4-4A0B-B4B0-7724706EB627}" dt="2026-04-23T07:32:03.113" v="0" actId="47"/>
        <pc:sldMkLst>
          <pc:docMk/>
          <pc:sldMk cId="0" sldId="257"/>
        </pc:sldMkLst>
      </pc:sldChg>
      <pc:sldChg chg="add del setBg">
        <pc:chgData name="GOODEN, Philip (NHS ENGLAND)" userId="46e1b9bb-8ac8-41a6-993a-949283d239c6" providerId="ADAL" clId="{30F06AD6-F5F4-4A0B-B4B0-7724706EB627}" dt="2026-04-23T07:41:29.373" v="51"/>
        <pc:sldMkLst>
          <pc:docMk/>
          <pc:sldMk cId="1049854922" sldId="257"/>
        </pc:sldMkLst>
      </pc:sldChg>
      <pc:sldChg chg="del">
        <pc:chgData name="GOODEN, Philip (NHS ENGLAND)" userId="46e1b9bb-8ac8-41a6-993a-949283d239c6" providerId="ADAL" clId="{30F06AD6-F5F4-4A0B-B4B0-7724706EB627}" dt="2026-04-23T07:32:03.113" v="0" actId="47"/>
        <pc:sldMkLst>
          <pc:docMk/>
          <pc:sldMk cId="0" sldId="258"/>
        </pc:sldMkLst>
      </pc:sldChg>
      <pc:sldChg chg="addSp delSp add del setBg delDesignElem">
        <pc:chgData name="GOODEN, Philip (NHS ENGLAND)" userId="46e1b9bb-8ac8-41a6-993a-949283d239c6" providerId="ADAL" clId="{30F06AD6-F5F4-4A0B-B4B0-7724706EB627}" dt="2026-04-23T07:44:07.556" v="62"/>
        <pc:sldMkLst>
          <pc:docMk/>
          <pc:sldMk cId="2647244445" sldId="258"/>
        </pc:sldMkLst>
        <pc:spChg chg="add del">
          <ac:chgData name="GOODEN, Philip (NHS ENGLAND)" userId="46e1b9bb-8ac8-41a6-993a-949283d239c6" providerId="ADAL" clId="{30F06AD6-F5F4-4A0B-B4B0-7724706EB627}" dt="2026-04-23T07:44:07.259" v="61"/>
          <ac:spMkLst>
            <pc:docMk/>
            <pc:sldMk cId="2647244445" sldId="258"/>
            <ac:spMk id="8" creationId="{C2554CA6-288E-4202-BC52-2E5A8F0C0AED}"/>
          </ac:spMkLst>
        </pc:spChg>
        <pc:spChg chg="add del">
          <ac:chgData name="GOODEN, Philip (NHS ENGLAND)" userId="46e1b9bb-8ac8-41a6-993a-949283d239c6" providerId="ADAL" clId="{30F06AD6-F5F4-4A0B-B4B0-7724706EB627}" dt="2026-04-23T07:44:07.259" v="61"/>
          <ac:spMkLst>
            <pc:docMk/>
            <pc:sldMk cId="2647244445" sldId="258"/>
            <ac:spMk id="10" creationId="{B10BB131-AC8E-4A8E-A5D1-36260F720C3B}"/>
          </ac:spMkLst>
        </pc:spChg>
        <pc:spChg chg="add del">
          <ac:chgData name="GOODEN, Philip (NHS ENGLAND)" userId="46e1b9bb-8ac8-41a6-993a-949283d239c6" providerId="ADAL" clId="{30F06AD6-F5F4-4A0B-B4B0-7724706EB627}" dt="2026-04-23T07:44:07.259" v="61"/>
          <ac:spMkLst>
            <pc:docMk/>
            <pc:sldMk cId="2647244445" sldId="258"/>
            <ac:spMk id="12" creationId="{5B7778FC-632E-4DCA-A7CB-0D7731CCF970}"/>
          </ac:spMkLst>
        </pc:spChg>
        <pc:spChg chg="add del">
          <ac:chgData name="GOODEN, Philip (NHS ENGLAND)" userId="46e1b9bb-8ac8-41a6-993a-949283d239c6" providerId="ADAL" clId="{30F06AD6-F5F4-4A0B-B4B0-7724706EB627}" dt="2026-04-23T07:44:07.259" v="61"/>
          <ac:spMkLst>
            <pc:docMk/>
            <pc:sldMk cId="2647244445" sldId="258"/>
            <ac:spMk id="14" creationId="{FA23A907-97FB-4A8F-880A-DD77401C4296}"/>
          </ac:spMkLst>
        </pc:spChg>
      </pc:sldChg>
      <pc:sldChg chg="del">
        <pc:chgData name="GOODEN, Philip (NHS ENGLAND)" userId="46e1b9bb-8ac8-41a6-993a-949283d239c6" providerId="ADAL" clId="{30F06AD6-F5F4-4A0B-B4B0-7724706EB627}" dt="2026-04-23T07:32:03.113" v="0" actId="47"/>
        <pc:sldMkLst>
          <pc:docMk/>
          <pc:sldMk cId="0" sldId="259"/>
        </pc:sldMkLst>
      </pc:sldChg>
      <pc:sldChg chg="addSp delSp add del setBg delDesignElem">
        <pc:chgData name="GOODEN, Philip (NHS ENGLAND)" userId="46e1b9bb-8ac8-41a6-993a-949283d239c6" providerId="ADAL" clId="{30F06AD6-F5F4-4A0B-B4B0-7724706EB627}" dt="2026-04-23T07:44:07.556" v="62"/>
        <pc:sldMkLst>
          <pc:docMk/>
          <pc:sldMk cId="2249881416" sldId="259"/>
        </pc:sldMkLst>
        <pc:spChg chg="add del">
          <ac:chgData name="GOODEN, Philip (NHS ENGLAND)" userId="46e1b9bb-8ac8-41a6-993a-949283d239c6" providerId="ADAL" clId="{30F06AD6-F5F4-4A0B-B4B0-7724706EB627}" dt="2026-04-23T07:44:07.259" v="61"/>
          <ac:spMkLst>
            <pc:docMk/>
            <pc:sldMk cId="2249881416" sldId="259"/>
            <ac:spMk id="9" creationId="{2E442304-DDBD-4F7B-8017-36BCC863FB40}"/>
          </ac:spMkLst>
        </pc:spChg>
        <pc:spChg chg="add del">
          <ac:chgData name="GOODEN, Philip (NHS ENGLAND)" userId="46e1b9bb-8ac8-41a6-993a-949283d239c6" providerId="ADAL" clId="{30F06AD6-F5F4-4A0B-B4B0-7724706EB627}" dt="2026-04-23T07:44:07.259" v="61"/>
          <ac:spMkLst>
            <pc:docMk/>
            <pc:sldMk cId="2249881416" sldId="259"/>
            <ac:spMk id="11" creationId="{5E107275-3853-46FD-A241-DE4355A42675}"/>
          </ac:spMkLst>
        </pc:spChg>
      </pc:sldChg>
      <pc:sldChg chg="del">
        <pc:chgData name="GOODEN, Philip (NHS ENGLAND)" userId="46e1b9bb-8ac8-41a6-993a-949283d239c6" providerId="ADAL" clId="{30F06AD6-F5F4-4A0B-B4B0-7724706EB627}" dt="2026-04-23T07:32:03.113" v="0" actId="47"/>
        <pc:sldMkLst>
          <pc:docMk/>
          <pc:sldMk cId="0" sldId="260"/>
        </pc:sldMkLst>
      </pc:sldChg>
      <pc:sldChg chg="add del setBg">
        <pc:chgData name="GOODEN, Philip (NHS ENGLAND)" userId="46e1b9bb-8ac8-41a6-993a-949283d239c6" providerId="ADAL" clId="{30F06AD6-F5F4-4A0B-B4B0-7724706EB627}" dt="2026-04-23T07:46:13.026" v="78"/>
        <pc:sldMkLst>
          <pc:docMk/>
          <pc:sldMk cId="1632472879" sldId="260"/>
        </pc:sldMkLst>
      </pc:sldChg>
      <pc:sldChg chg="del">
        <pc:chgData name="GOODEN, Philip (NHS ENGLAND)" userId="46e1b9bb-8ac8-41a6-993a-949283d239c6" providerId="ADAL" clId="{30F06AD6-F5F4-4A0B-B4B0-7724706EB627}" dt="2026-04-23T07:32:03.113" v="0" actId="47"/>
        <pc:sldMkLst>
          <pc:docMk/>
          <pc:sldMk cId="0" sldId="261"/>
        </pc:sldMkLst>
      </pc:sldChg>
      <pc:sldChg chg="add del">
        <pc:chgData name="GOODEN, Philip (NHS ENGLAND)" userId="46e1b9bb-8ac8-41a6-993a-949283d239c6" providerId="ADAL" clId="{30F06AD6-F5F4-4A0B-B4B0-7724706EB627}" dt="2026-04-23T07:41:29.373" v="51"/>
        <pc:sldMkLst>
          <pc:docMk/>
          <pc:sldMk cId="459706616" sldId="261"/>
        </pc:sldMkLst>
      </pc:sldChg>
      <pc:sldChg chg="del">
        <pc:chgData name="GOODEN, Philip (NHS ENGLAND)" userId="46e1b9bb-8ac8-41a6-993a-949283d239c6" providerId="ADAL" clId="{30F06AD6-F5F4-4A0B-B4B0-7724706EB627}" dt="2026-04-23T07:32:03.113" v="0" actId="47"/>
        <pc:sldMkLst>
          <pc:docMk/>
          <pc:sldMk cId="3226422525" sldId="262"/>
        </pc:sldMkLst>
      </pc:sldChg>
      <pc:sldChg chg="addSp delSp add del setBg delDesignElem">
        <pc:chgData name="GOODEN, Philip (NHS ENGLAND)" userId="46e1b9bb-8ac8-41a6-993a-949283d239c6" providerId="ADAL" clId="{30F06AD6-F5F4-4A0B-B4B0-7724706EB627}" dt="2026-04-23T07:44:07.556" v="62"/>
        <pc:sldMkLst>
          <pc:docMk/>
          <pc:sldMk cId="3705467755" sldId="262"/>
        </pc:sldMkLst>
        <pc:spChg chg="add del">
          <ac:chgData name="GOODEN, Philip (NHS ENGLAND)" userId="46e1b9bb-8ac8-41a6-993a-949283d239c6" providerId="ADAL" clId="{30F06AD6-F5F4-4A0B-B4B0-7724706EB627}" dt="2026-04-23T07:44:07.259" v="61"/>
          <ac:spMkLst>
            <pc:docMk/>
            <pc:sldMk cId="3705467755" sldId="262"/>
            <ac:spMk id="9" creationId="{4FFBEE45-F140-49D5-85EA-C78C24340B23}"/>
          </ac:spMkLst>
        </pc:spChg>
      </pc:sldChg>
      <pc:sldChg chg="del">
        <pc:chgData name="GOODEN, Philip (NHS ENGLAND)" userId="46e1b9bb-8ac8-41a6-993a-949283d239c6" providerId="ADAL" clId="{30F06AD6-F5F4-4A0B-B4B0-7724706EB627}" dt="2026-04-23T07:32:03.113" v="0" actId="47"/>
        <pc:sldMkLst>
          <pc:docMk/>
          <pc:sldMk cId="0" sldId="263"/>
        </pc:sldMkLst>
      </pc:sldChg>
      <pc:sldChg chg="addSp delSp add del setBg delDesignElem">
        <pc:chgData name="GOODEN, Philip (NHS ENGLAND)" userId="46e1b9bb-8ac8-41a6-993a-949283d239c6" providerId="ADAL" clId="{30F06AD6-F5F4-4A0B-B4B0-7724706EB627}" dt="2026-04-23T07:44:07.556" v="62"/>
        <pc:sldMkLst>
          <pc:docMk/>
          <pc:sldMk cId="2169558058" sldId="263"/>
        </pc:sldMkLst>
        <pc:spChg chg="add del">
          <ac:chgData name="GOODEN, Philip (NHS ENGLAND)" userId="46e1b9bb-8ac8-41a6-993a-949283d239c6" providerId="ADAL" clId="{30F06AD6-F5F4-4A0B-B4B0-7724706EB627}" dt="2026-04-23T07:44:07.259" v="61"/>
          <ac:spMkLst>
            <pc:docMk/>
            <pc:sldMk cId="2169558058" sldId="263"/>
            <ac:spMk id="35" creationId="{100EDD19-6802-4EC3-95CE-CFFAB042CFD6}"/>
          </ac:spMkLst>
        </pc:spChg>
        <pc:spChg chg="add del">
          <ac:chgData name="GOODEN, Philip (NHS ENGLAND)" userId="46e1b9bb-8ac8-41a6-993a-949283d239c6" providerId="ADAL" clId="{30F06AD6-F5F4-4A0B-B4B0-7724706EB627}" dt="2026-04-23T07:44:07.259" v="61"/>
          <ac:spMkLst>
            <pc:docMk/>
            <pc:sldMk cId="2169558058" sldId="263"/>
            <ac:spMk id="37" creationId="{DB17E863-922E-4C26-BD64-E8FD41D28661}"/>
          </ac:spMkLst>
        </pc:spChg>
      </pc:sldChg>
      <pc:sldChg chg="del">
        <pc:chgData name="GOODEN, Philip (NHS ENGLAND)" userId="46e1b9bb-8ac8-41a6-993a-949283d239c6" providerId="ADAL" clId="{30F06AD6-F5F4-4A0B-B4B0-7724706EB627}" dt="2026-04-23T07:32:03.113" v="0" actId="47"/>
        <pc:sldMkLst>
          <pc:docMk/>
          <pc:sldMk cId="0" sldId="264"/>
        </pc:sldMkLst>
      </pc:sldChg>
      <pc:sldChg chg="add del">
        <pc:chgData name="GOODEN, Philip (NHS ENGLAND)" userId="46e1b9bb-8ac8-41a6-993a-949283d239c6" providerId="ADAL" clId="{30F06AD6-F5F4-4A0B-B4B0-7724706EB627}" dt="2026-04-23T08:03:41.329" v="111" actId="47"/>
        <pc:sldMkLst>
          <pc:docMk/>
          <pc:sldMk cId="937492027" sldId="264"/>
        </pc:sldMkLst>
      </pc:sldChg>
      <pc:sldChg chg="del">
        <pc:chgData name="GOODEN, Philip (NHS ENGLAND)" userId="46e1b9bb-8ac8-41a6-993a-949283d239c6" providerId="ADAL" clId="{30F06AD6-F5F4-4A0B-B4B0-7724706EB627}" dt="2026-04-23T07:32:03.113" v="0" actId="47"/>
        <pc:sldMkLst>
          <pc:docMk/>
          <pc:sldMk cId="0" sldId="265"/>
        </pc:sldMkLst>
      </pc:sldChg>
      <pc:sldChg chg="add del">
        <pc:chgData name="GOODEN, Philip (NHS ENGLAND)" userId="46e1b9bb-8ac8-41a6-993a-949283d239c6" providerId="ADAL" clId="{30F06AD6-F5F4-4A0B-B4B0-7724706EB627}" dt="2026-04-23T08:03:41.329" v="111" actId="47"/>
        <pc:sldMkLst>
          <pc:docMk/>
          <pc:sldMk cId="3490834555" sldId="265"/>
        </pc:sldMkLst>
      </pc:sldChg>
      <pc:sldChg chg="del">
        <pc:chgData name="GOODEN, Philip (NHS ENGLAND)" userId="46e1b9bb-8ac8-41a6-993a-949283d239c6" providerId="ADAL" clId="{30F06AD6-F5F4-4A0B-B4B0-7724706EB627}" dt="2026-04-23T07:32:03.113" v="0" actId="47"/>
        <pc:sldMkLst>
          <pc:docMk/>
          <pc:sldMk cId="0" sldId="266"/>
        </pc:sldMkLst>
      </pc:sldChg>
      <pc:sldChg chg="add del">
        <pc:chgData name="GOODEN, Philip (NHS ENGLAND)" userId="46e1b9bb-8ac8-41a6-993a-949283d239c6" providerId="ADAL" clId="{30F06AD6-F5F4-4A0B-B4B0-7724706EB627}" dt="2026-04-23T08:03:41.329" v="111" actId="47"/>
        <pc:sldMkLst>
          <pc:docMk/>
          <pc:sldMk cId="3930460759" sldId="266"/>
        </pc:sldMkLst>
      </pc:sldChg>
      <pc:sldChg chg="del">
        <pc:chgData name="GOODEN, Philip (NHS ENGLAND)" userId="46e1b9bb-8ac8-41a6-993a-949283d239c6" providerId="ADAL" clId="{30F06AD6-F5F4-4A0B-B4B0-7724706EB627}" dt="2026-04-23T07:32:03.113" v="0" actId="47"/>
        <pc:sldMkLst>
          <pc:docMk/>
          <pc:sldMk cId="0" sldId="267"/>
        </pc:sldMkLst>
      </pc:sldChg>
      <pc:sldChg chg="add del setBg">
        <pc:chgData name="GOODEN, Philip (NHS ENGLAND)" userId="46e1b9bb-8ac8-41a6-993a-949283d239c6" providerId="ADAL" clId="{30F06AD6-F5F4-4A0B-B4B0-7724706EB627}" dt="2026-04-23T07:41:29.373" v="51"/>
        <pc:sldMkLst>
          <pc:docMk/>
          <pc:sldMk cId="2379615090" sldId="267"/>
        </pc:sldMkLst>
      </pc:sldChg>
      <pc:sldChg chg="del">
        <pc:chgData name="GOODEN, Philip (NHS ENGLAND)" userId="46e1b9bb-8ac8-41a6-993a-949283d239c6" providerId="ADAL" clId="{30F06AD6-F5F4-4A0B-B4B0-7724706EB627}" dt="2026-04-23T07:32:03.113" v="0" actId="47"/>
        <pc:sldMkLst>
          <pc:docMk/>
          <pc:sldMk cId="606990015" sldId="268"/>
        </pc:sldMkLst>
      </pc:sldChg>
      <pc:sldChg chg="add del setBg">
        <pc:chgData name="GOODEN, Philip (NHS ENGLAND)" userId="46e1b9bb-8ac8-41a6-993a-949283d239c6" providerId="ADAL" clId="{30F06AD6-F5F4-4A0B-B4B0-7724706EB627}" dt="2026-04-23T07:41:29.373" v="51"/>
        <pc:sldMkLst>
          <pc:docMk/>
          <pc:sldMk cId="4228785723" sldId="268"/>
        </pc:sldMkLst>
      </pc:sldChg>
      <pc:sldChg chg="del">
        <pc:chgData name="GOODEN, Philip (NHS ENGLAND)" userId="46e1b9bb-8ac8-41a6-993a-949283d239c6" providerId="ADAL" clId="{30F06AD6-F5F4-4A0B-B4B0-7724706EB627}" dt="2026-04-23T07:32:03.113" v="0" actId="47"/>
        <pc:sldMkLst>
          <pc:docMk/>
          <pc:sldMk cId="0" sldId="269"/>
        </pc:sldMkLst>
      </pc:sldChg>
      <pc:sldChg chg="add del setBg">
        <pc:chgData name="GOODEN, Philip (NHS ENGLAND)" userId="46e1b9bb-8ac8-41a6-993a-949283d239c6" providerId="ADAL" clId="{30F06AD6-F5F4-4A0B-B4B0-7724706EB627}" dt="2026-04-23T07:41:29.373" v="51"/>
        <pc:sldMkLst>
          <pc:docMk/>
          <pc:sldMk cId="2865542286" sldId="269"/>
        </pc:sldMkLst>
      </pc:sldChg>
      <pc:sldChg chg="del">
        <pc:chgData name="GOODEN, Philip (NHS ENGLAND)" userId="46e1b9bb-8ac8-41a6-993a-949283d239c6" providerId="ADAL" clId="{30F06AD6-F5F4-4A0B-B4B0-7724706EB627}" dt="2026-04-23T07:32:03.113" v="0" actId="47"/>
        <pc:sldMkLst>
          <pc:docMk/>
          <pc:sldMk cId="0" sldId="270"/>
        </pc:sldMkLst>
      </pc:sldChg>
      <pc:sldChg chg="add del setBg">
        <pc:chgData name="GOODEN, Philip (NHS ENGLAND)" userId="46e1b9bb-8ac8-41a6-993a-949283d239c6" providerId="ADAL" clId="{30F06AD6-F5F4-4A0B-B4B0-7724706EB627}" dt="2026-04-23T07:41:29.373" v="51"/>
        <pc:sldMkLst>
          <pc:docMk/>
          <pc:sldMk cId="4147633058" sldId="270"/>
        </pc:sldMkLst>
      </pc:sldChg>
      <pc:sldChg chg="del">
        <pc:chgData name="GOODEN, Philip (NHS ENGLAND)" userId="46e1b9bb-8ac8-41a6-993a-949283d239c6" providerId="ADAL" clId="{30F06AD6-F5F4-4A0B-B4B0-7724706EB627}" dt="2026-04-23T07:32:03.113" v="0" actId="47"/>
        <pc:sldMkLst>
          <pc:docMk/>
          <pc:sldMk cId="0" sldId="271"/>
        </pc:sldMkLst>
      </pc:sldChg>
      <pc:sldChg chg="add del">
        <pc:chgData name="GOODEN, Philip (NHS ENGLAND)" userId="46e1b9bb-8ac8-41a6-993a-949283d239c6" providerId="ADAL" clId="{30F06AD6-F5F4-4A0B-B4B0-7724706EB627}" dt="2026-04-23T07:41:29.373" v="51"/>
        <pc:sldMkLst>
          <pc:docMk/>
          <pc:sldMk cId="4273571844" sldId="271"/>
        </pc:sldMkLst>
      </pc:sldChg>
      <pc:sldChg chg="del">
        <pc:chgData name="GOODEN, Philip (NHS ENGLAND)" userId="46e1b9bb-8ac8-41a6-993a-949283d239c6" providerId="ADAL" clId="{30F06AD6-F5F4-4A0B-B4B0-7724706EB627}" dt="2026-04-23T07:32:03.113" v="0" actId="47"/>
        <pc:sldMkLst>
          <pc:docMk/>
          <pc:sldMk cId="0" sldId="272"/>
        </pc:sldMkLst>
      </pc:sldChg>
      <pc:sldChg chg="add del">
        <pc:chgData name="GOODEN, Philip (NHS ENGLAND)" userId="46e1b9bb-8ac8-41a6-993a-949283d239c6" providerId="ADAL" clId="{30F06AD6-F5F4-4A0B-B4B0-7724706EB627}" dt="2026-04-23T07:46:13.026" v="78"/>
        <pc:sldMkLst>
          <pc:docMk/>
          <pc:sldMk cId="50870659" sldId="272"/>
        </pc:sldMkLst>
      </pc:sldChg>
      <pc:sldChg chg="del">
        <pc:chgData name="GOODEN, Philip (NHS ENGLAND)" userId="46e1b9bb-8ac8-41a6-993a-949283d239c6" providerId="ADAL" clId="{30F06AD6-F5F4-4A0B-B4B0-7724706EB627}" dt="2026-04-23T07:32:03.113" v="0" actId="47"/>
        <pc:sldMkLst>
          <pc:docMk/>
          <pc:sldMk cId="218312714" sldId="273"/>
        </pc:sldMkLst>
      </pc:sldChg>
      <pc:sldChg chg="add del">
        <pc:chgData name="GOODEN, Philip (NHS ENGLAND)" userId="46e1b9bb-8ac8-41a6-993a-949283d239c6" providerId="ADAL" clId="{30F06AD6-F5F4-4A0B-B4B0-7724706EB627}" dt="2026-04-23T07:46:13.026" v="78"/>
        <pc:sldMkLst>
          <pc:docMk/>
          <pc:sldMk cId="2367149056" sldId="273"/>
        </pc:sldMkLst>
      </pc:sldChg>
      <pc:sldChg chg="del">
        <pc:chgData name="GOODEN, Philip (NHS ENGLAND)" userId="46e1b9bb-8ac8-41a6-993a-949283d239c6" providerId="ADAL" clId="{30F06AD6-F5F4-4A0B-B4B0-7724706EB627}" dt="2026-04-23T07:32:03.113" v="0" actId="47"/>
        <pc:sldMkLst>
          <pc:docMk/>
          <pc:sldMk cId="0" sldId="274"/>
        </pc:sldMkLst>
      </pc:sldChg>
      <pc:sldChg chg="add del">
        <pc:chgData name="GOODEN, Philip (NHS ENGLAND)" userId="46e1b9bb-8ac8-41a6-993a-949283d239c6" providerId="ADAL" clId="{30F06AD6-F5F4-4A0B-B4B0-7724706EB627}" dt="2026-04-23T07:46:13.026" v="78"/>
        <pc:sldMkLst>
          <pc:docMk/>
          <pc:sldMk cId="2613822508" sldId="274"/>
        </pc:sldMkLst>
      </pc:sldChg>
      <pc:sldChg chg="del">
        <pc:chgData name="GOODEN, Philip (NHS ENGLAND)" userId="46e1b9bb-8ac8-41a6-993a-949283d239c6" providerId="ADAL" clId="{30F06AD6-F5F4-4A0B-B4B0-7724706EB627}" dt="2026-04-23T07:32:03.113" v="0" actId="47"/>
        <pc:sldMkLst>
          <pc:docMk/>
          <pc:sldMk cId="1195794941" sldId="275"/>
        </pc:sldMkLst>
      </pc:sldChg>
      <pc:sldChg chg="add del">
        <pc:chgData name="GOODEN, Philip (NHS ENGLAND)" userId="46e1b9bb-8ac8-41a6-993a-949283d239c6" providerId="ADAL" clId="{30F06AD6-F5F4-4A0B-B4B0-7724706EB627}" dt="2026-04-23T07:46:13.026" v="78"/>
        <pc:sldMkLst>
          <pc:docMk/>
          <pc:sldMk cId="3833745145" sldId="275"/>
        </pc:sldMkLst>
      </pc:sldChg>
      <pc:sldChg chg="add del">
        <pc:chgData name="GOODEN, Philip (NHS ENGLAND)" userId="46e1b9bb-8ac8-41a6-993a-949283d239c6" providerId="ADAL" clId="{30F06AD6-F5F4-4A0B-B4B0-7724706EB627}" dt="2026-04-23T07:46:13.026" v="78"/>
        <pc:sldMkLst>
          <pc:docMk/>
          <pc:sldMk cId="3421390700" sldId="276"/>
        </pc:sldMkLst>
      </pc:sldChg>
      <pc:sldChg chg="modSp add del mod setBg">
        <pc:chgData name="GOODEN, Philip (NHS ENGLAND)" userId="46e1b9bb-8ac8-41a6-993a-949283d239c6" providerId="ADAL" clId="{30F06AD6-F5F4-4A0B-B4B0-7724706EB627}" dt="2026-04-23T07:41:29.373" v="51"/>
        <pc:sldMkLst>
          <pc:docMk/>
          <pc:sldMk cId="1868842401" sldId="277"/>
        </pc:sldMkLst>
        <pc:spChg chg="mod">
          <ac:chgData name="GOODEN, Philip (NHS ENGLAND)" userId="46e1b9bb-8ac8-41a6-993a-949283d239c6" providerId="ADAL" clId="{30F06AD6-F5F4-4A0B-B4B0-7724706EB627}" dt="2026-04-23T07:41:27.618" v="50"/>
          <ac:spMkLst>
            <pc:docMk/>
            <pc:sldMk cId="1868842401" sldId="277"/>
            <ac:spMk id="2" creationId="{00000000-0000-0000-0000-000000000000}"/>
          </ac:spMkLst>
        </pc:spChg>
        <pc:spChg chg="mod">
          <ac:chgData name="GOODEN, Philip (NHS ENGLAND)" userId="46e1b9bb-8ac8-41a6-993a-949283d239c6" providerId="ADAL" clId="{30F06AD6-F5F4-4A0B-B4B0-7724706EB627}" dt="2026-04-23T07:41:27.618" v="50"/>
          <ac:spMkLst>
            <pc:docMk/>
            <pc:sldMk cId="1868842401" sldId="277"/>
            <ac:spMk id="3" creationId="{00000000-0000-0000-0000-000000000000}"/>
          </ac:spMkLst>
        </pc:spChg>
      </pc:sldChg>
      <pc:sldChg chg="modSp add del mod setBg">
        <pc:chgData name="GOODEN, Philip (NHS ENGLAND)" userId="46e1b9bb-8ac8-41a6-993a-949283d239c6" providerId="ADAL" clId="{30F06AD6-F5F4-4A0B-B4B0-7724706EB627}" dt="2026-04-23T07:41:29.373" v="51"/>
        <pc:sldMkLst>
          <pc:docMk/>
          <pc:sldMk cId="3266985418" sldId="278"/>
        </pc:sldMkLst>
        <pc:spChg chg="mod">
          <ac:chgData name="GOODEN, Philip (NHS ENGLAND)" userId="46e1b9bb-8ac8-41a6-993a-949283d239c6" providerId="ADAL" clId="{30F06AD6-F5F4-4A0B-B4B0-7724706EB627}" dt="2026-04-23T07:41:27.618" v="50"/>
          <ac:spMkLst>
            <pc:docMk/>
            <pc:sldMk cId="3266985418" sldId="278"/>
            <ac:spMk id="2" creationId="{00000000-0000-0000-0000-000000000000}"/>
          </ac:spMkLst>
        </pc:spChg>
      </pc:sldChg>
      <pc:sldChg chg="add del">
        <pc:chgData name="GOODEN, Philip (NHS ENGLAND)" userId="46e1b9bb-8ac8-41a6-993a-949283d239c6" providerId="ADAL" clId="{30F06AD6-F5F4-4A0B-B4B0-7724706EB627}" dt="2026-04-23T07:46:13.026" v="78"/>
        <pc:sldMkLst>
          <pc:docMk/>
          <pc:sldMk cId="3109512066" sldId="279"/>
        </pc:sldMkLst>
      </pc:sldChg>
      <pc:sldChg chg="del">
        <pc:chgData name="GOODEN, Philip (NHS ENGLAND)" userId="46e1b9bb-8ac8-41a6-993a-949283d239c6" providerId="ADAL" clId="{30F06AD6-F5F4-4A0B-B4B0-7724706EB627}" dt="2026-04-23T07:32:03.113" v="0" actId="47"/>
        <pc:sldMkLst>
          <pc:docMk/>
          <pc:sldMk cId="3049543775" sldId="280"/>
        </pc:sldMkLst>
      </pc:sldChg>
      <pc:sldChg chg="modSp add del mod setBg">
        <pc:chgData name="GOODEN, Philip (NHS ENGLAND)" userId="46e1b9bb-8ac8-41a6-993a-949283d239c6" providerId="ADAL" clId="{30F06AD6-F5F4-4A0B-B4B0-7724706EB627}" dt="2026-04-23T07:41:29.373" v="51"/>
        <pc:sldMkLst>
          <pc:docMk/>
          <pc:sldMk cId="551109519" sldId="281"/>
        </pc:sldMkLst>
        <pc:spChg chg="mod">
          <ac:chgData name="GOODEN, Philip (NHS ENGLAND)" userId="46e1b9bb-8ac8-41a6-993a-949283d239c6" providerId="ADAL" clId="{30F06AD6-F5F4-4A0B-B4B0-7724706EB627}" dt="2026-04-23T07:41:27.618" v="50"/>
          <ac:spMkLst>
            <pc:docMk/>
            <pc:sldMk cId="551109519" sldId="281"/>
            <ac:spMk id="3" creationId="{00000000-0000-0000-0000-000000000000}"/>
          </ac:spMkLst>
        </pc:spChg>
      </pc:sldChg>
      <pc:sldChg chg="add del setBg">
        <pc:chgData name="GOODEN, Philip (NHS ENGLAND)" userId="46e1b9bb-8ac8-41a6-993a-949283d239c6" providerId="ADAL" clId="{30F06AD6-F5F4-4A0B-B4B0-7724706EB627}" dt="2026-04-23T07:41:29.373" v="51"/>
        <pc:sldMkLst>
          <pc:docMk/>
          <pc:sldMk cId="251641786" sldId="282"/>
        </pc:sldMkLst>
      </pc:sldChg>
      <pc:sldChg chg="del">
        <pc:chgData name="GOODEN, Philip (NHS ENGLAND)" userId="46e1b9bb-8ac8-41a6-993a-949283d239c6" providerId="ADAL" clId="{30F06AD6-F5F4-4A0B-B4B0-7724706EB627}" dt="2026-04-23T07:32:03.113" v="0" actId="47"/>
        <pc:sldMkLst>
          <pc:docMk/>
          <pc:sldMk cId="2995462813" sldId="282"/>
        </pc:sldMkLst>
      </pc:sldChg>
      <pc:sldChg chg="add del setBg">
        <pc:chgData name="GOODEN, Philip (NHS ENGLAND)" userId="46e1b9bb-8ac8-41a6-993a-949283d239c6" providerId="ADAL" clId="{30F06AD6-F5F4-4A0B-B4B0-7724706EB627}" dt="2026-04-23T07:41:29.373" v="51"/>
        <pc:sldMkLst>
          <pc:docMk/>
          <pc:sldMk cId="204438987" sldId="283"/>
        </pc:sldMkLst>
      </pc:sldChg>
      <pc:sldChg chg="del">
        <pc:chgData name="GOODEN, Philip (NHS ENGLAND)" userId="46e1b9bb-8ac8-41a6-993a-949283d239c6" providerId="ADAL" clId="{30F06AD6-F5F4-4A0B-B4B0-7724706EB627}" dt="2026-04-23T07:32:03.113" v="0" actId="47"/>
        <pc:sldMkLst>
          <pc:docMk/>
          <pc:sldMk cId="2038874393" sldId="283"/>
        </pc:sldMkLst>
      </pc:sldChg>
      <pc:sldChg chg="del">
        <pc:chgData name="GOODEN, Philip (NHS ENGLAND)" userId="46e1b9bb-8ac8-41a6-993a-949283d239c6" providerId="ADAL" clId="{30F06AD6-F5F4-4A0B-B4B0-7724706EB627}" dt="2026-04-23T07:32:03.113" v="0" actId="47"/>
        <pc:sldMkLst>
          <pc:docMk/>
          <pc:sldMk cId="3127684998" sldId="284"/>
        </pc:sldMkLst>
      </pc:sldChg>
      <pc:sldChg chg="modSp add del mod setBg">
        <pc:chgData name="GOODEN, Philip (NHS ENGLAND)" userId="46e1b9bb-8ac8-41a6-993a-949283d239c6" providerId="ADAL" clId="{30F06AD6-F5F4-4A0B-B4B0-7724706EB627}" dt="2026-04-23T07:41:29.373" v="51"/>
        <pc:sldMkLst>
          <pc:docMk/>
          <pc:sldMk cId="3207961879" sldId="285"/>
        </pc:sldMkLst>
        <pc:spChg chg="mod">
          <ac:chgData name="GOODEN, Philip (NHS ENGLAND)" userId="46e1b9bb-8ac8-41a6-993a-949283d239c6" providerId="ADAL" clId="{30F06AD6-F5F4-4A0B-B4B0-7724706EB627}" dt="2026-04-23T07:41:27.618" v="50"/>
          <ac:spMkLst>
            <pc:docMk/>
            <pc:sldMk cId="3207961879" sldId="285"/>
            <ac:spMk id="2" creationId="{00000000-0000-0000-0000-000000000000}"/>
          </ac:spMkLst>
        </pc:spChg>
      </pc:sldChg>
      <pc:sldChg chg="del">
        <pc:chgData name="GOODEN, Philip (NHS ENGLAND)" userId="46e1b9bb-8ac8-41a6-993a-949283d239c6" providerId="ADAL" clId="{30F06AD6-F5F4-4A0B-B4B0-7724706EB627}" dt="2026-04-23T07:32:03.113" v="0" actId="47"/>
        <pc:sldMkLst>
          <pc:docMk/>
          <pc:sldMk cId="3974028667" sldId="285"/>
        </pc:sldMkLst>
      </pc:sldChg>
      <pc:sldChg chg="del">
        <pc:chgData name="GOODEN, Philip (NHS ENGLAND)" userId="46e1b9bb-8ac8-41a6-993a-949283d239c6" providerId="ADAL" clId="{30F06AD6-F5F4-4A0B-B4B0-7724706EB627}" dt="2026-04-23T07:32:03.113" v="0" actId="47"/>
        <pc:sldMkLst>
          <pc:docMk/>
          <pc:sldMk cId="1495496218" sldId="286"/>
        </pc:sldMkLst>
      </pc:sldChg>
      <pc:sldChg chg="modSp add del mod setBg">
        <pc:chgData name="GOODEN, Philip (NHS ENGLAND)" userId="46e1b9bb-8ac8-41a6-993a-949283d239c6" providerId="ADAL" clId="{30F06AD6-F5F4-4A0B-B4B0-7724706EB627}" dt="2026-04-23T07:41:29.373" v="51"/>
        <pc:sldMkLst>
          <pc:docMk/>
          <pc:sldMk cId="4011322570" sldId="286"/>
        </pc:sldMkLst>
        <pc:spChg chg="mod">
          <ac:chgData name="GOODEN, Philip (NHS ENGLAND)" userId="46e1b9bb-8ac8-41a6-993a-949283d239c6" providerId="ADAL" clId="{30F06AD6-F5F4-4A0B-B4B0-7724706EB627}" dt="2026-04-23T07:41:27.618" v="50"/>
          <ac:spMkLst>
            <pc:docMk/>
            <pc:sldMk cId="4011322570" sldId="286"/>
            <ac:spMk id="2" creationId="{00000000-0000-0000-0000-000000000000}"/>
          </ac:spMkLst>
        </pc:spChg>
      </pc:sldChg>
      <pc:sldChg chg="del">
        <pc:chgData name="GOODEN, Philip (NHS ENGLAND)" userId="46e1b9bb-8ac8-41a6-993a-949283d239c6" providerId="ADAL" clId="{30F06AD6-F5F4-4A0B-B4B0-7724706EB627}" dt="2026-04-23T07:32:03.113" v="0" actId="47"/>
        <pc:sldMkLst>
          <pc:docMk/>
          <pc:sldMk cId="2505176560" sldId="287"/>
        </pc:sldMkLst>
      </pc:sldChg>
      <pc:sldChg chg="add del setBg">
        <pc:chgData name="GOODEN, Philip (NHS ENGLAND)" userId="46e1b9bb-8ac8-41a6-993a-949283d239c6" providerId="ADAL" clId="{30F06AD6-F5F4-4A0B-B4B0-7724706EB627}" dt="2026-04-23T07:41:29.373" v="51"/>
        <pc:sldMkLst>
          <pc:docMk/>
          <pc:sldMk cId="92754218" sldId="288"/>
        </pc:sldMkLst>
      </pc:sldChg>
      <pc:sldChg chg="del">
        <pc:chgData name="GOODEN, Philip (NHS ENGLAND)" userId="46e1b9bb-8ac8-41a6-993a-949283d239c6" providerId="ADAL" clId="{30F06AD6-F5F4-4A0B-B4B0-7724706EB627}" dt="2026-04-23T07:32:03.113" v="0" actId="47"/>
        <pc:sldMkLst>
          <pc:docMk/>
          <pc:sldMk cId="1063673401" sldId="288"/>
        </pc:sldMkLst>
      </pc:sldChg>
      <pc:sldChg chg="modSp add del mod setBg">
        <pc:chgData name="GOODEN, Philip (NHS ENGLAND)" userId="46e1b9bb-8ac8-41a6-993a-949283d239c6" providerId="ADAL" clId="{30F06AD6-F5F4-4A0B-B4B0-7724706EB627}" dt="2026-04-23T07:41:29.373" v="51"/>
        <pc:sldMkLst>
          <pc:docMk/>
          <pc:sldMk cId="3506295" sldId="289"/>
        </pc:sldMkLst>
        <pc:spChg chg="mod">
          <ac:chgData name="GOODEN, Philip (NHS ENGLAND)" userId="46e1b9bb-8ac8-41a6-993a-949283d239c6" providerId="ADAL" clId="{30F06AD6-F5F4-4A0B-B4B0-7724706EB627}" dt="2026-04-23T07:41:27.618" v="50"/>
          <ac:spMkLst>
            <pc:docMk/>
            <pc:sldMk cId="3506295" sldId="289"/>
            <ac:spMk id="2" creationId="{00000000-0000-0000-0000-000000000000}"/>
          </ac:spMkLst>
        </pc:spChg>
      </pc:sldChg>
      <pc:sldChg chg="del">
        <pc:chgData name="GOODEN, Philip (NHS ENGLAND)" userId="46e1b9bb-8ac8-41a6-993a-949283d239c6" providerId="ADAL" clId="{30F06AD6-F5F4-4A0B-B4B0-7724706EB627}" dt="2026-04-23T07:32:03.113" v="0" actId="47"/>
        <pc:sldMkLst>
          <pc:docMk/>
          <pc:sldMk cId="2599542025" sldId="289"/>
        </pc:sldMkLst>
      </pc:sldChg>
      <pc:sldChg chg="modSp add del mod setBg">
        <pc:chgData name="GOODEN, Philip (NHS ENGLAND)" userId="46e1b9bb-8ac8-41a6-993a-949283d239c6" providerId="ADAL" clId="{30F06AD6-F5F4-4A0B-B4B0-7724706EB627}" dt="2026-04-23T07:41:29.373" v="51"/>
        <pc:sldMkLst>
          <pc:docMk/>
          <pc:sldMk cId="516253393" sldId="290"/>
        </pc:sldMkLst>
        <pc:spChg chg="mod">
          <ac:chgData name="GOODEN, Philip (NHS ENGLAND)" userId="46e1b9bb-8ac8-41a6-993a-949283d239c6" providerId="ADAL" clId="{30F06AD6-F5F4-4A0B-B4B0-7724706EB627}" dt="2026-04-23T07:41:27.618" v="50"/>
          <ac:spMkLst>
            <pc:docMk/>
            <pc:sldMk cId="516253393" sldId="290"/>
            <ac:spMk id="3" creationId="{00000000-0000-0000-0000-000000000000}"/>
          </ac:spMkLst>
        </pc:spChg>
      </pc:sldChg>
      <pc:sldChg chg="del">
        <pc:chgData name="GOODEN, Philip (NHS ENGLAND)" userId="46e1b9bb-8ac8-41a6-993a-949283d239c6" providerId="ADAL" clId="{30F06AD6-F5F4-4A0B-B4B0-7724706EB627}" dt="2026-04-23T07:32:03.113" v="0" actId="47"/>
        <pc:sldMkLst>
          <pc:docMk/>
          <pc:sldMk cId="3126965813" sldId="290"/>
        </pc:sldMkLst>
      </pc:sldChg>
      <pc:sldChg chg="add del setBg">
        <pc:chgData name="GOODEN, Philip (NHS ENGLAND)" userId="46e1b9bb-8ac8-41a6-993a-949283d239c6" providerId="ADAL" clId="{30F06AD6-F5F4-4A0B-B4B0-7724706EB627}" dt="2026-04-23T07:41:29.373" v="51"/>
        <pc:sldMkLst>
          <pc:docMk/>
          <pc:sldMk cId="1999365745" sldId="291"/>
        </pc:sldMkLst>
      </pc:sldChg>
      <pc:sldChg chg="add del setBg">
        <pc:chgData name="GOODEN, Philip (NHS ENGLAND)" userId="46e1b9bb-8ac8-41a6-993a-949283d239c6" providerId="ADAL" clId="{30F06AD6-F5F4-4A0B-B4B0-7724706EB627}" dt="2026-04-23T07:41:29.373" v="51"/>
        <pc:sldMkLst>
          <pc:docMk/>
          <pc:sldMk cId="2994203739" sldId="292"/>
        </pc:sldMkLst>
      </pc:sldChg>
      <pc:sldChg chg="add del">
        <pc:chgData name="GOODEN, Philip (NHS ENGLAND)" userId="46e1b9bb-8ac8-41a6-993a-949283d239c6" providerId="ADAL" clId="{30F06AD6-F5F4-4A0B-B4B0-7724706EB627}" dt="2026-04-23T07:41:29.373" v="51"/>
        <pc:sldMkLst>
          <pc:docMk/>
          <pc:sldMk cId="3853720567" sldId="293"/>
        </pc:sldMkLst>
      </pc:sldChg>
      <pc:sldChg chg="add del setBg">
        <pc:chgData name="GOODEN, Philip (NHS ENGLAND)" userId="46e1b9bb-8ac8-41a6-993a-949283d239c6" providerId="ADAL" clId="{30F06AD6-F5F4-4A0B-B4B0-7724706EB627}" dt="2026-04-23T07:41:29.373" v="51"/>
        <pc:sldMkLst>
          <pc:docMk/>
          <pc:sldMk cId="489056527" sldId="294"/>
        </pc:sldMkLst>
      </pc:sldChg>
      <pc:sldChg chg="add del setBg">
        <pc:chgData name="GOODEN, Philip (NHS ENGLAND)" userId="46e1b9bb-8ac8-41a6-993a-949283d239c6" providerId="ADAL" clId="{30F06AD6-F5F4-4A0B-B4B0-7724706EB627}" dt="2026-04-23T07:41:29.373" v="51"/>
        <pc:sldMkLst>
          <pc:docMk/>
          <pc:sldMk cId="350101082" sldId="295"/>
        </pc:sldMkLst>
      </pc:sldChg>
      <pc:sldChg chg="modSp add del mod setBg">
        <pc:chgData name="GOODEN, Philip (NHS ENGLAND)" userId="46e1b9bb-8ac8-41a6-993a-949283d239c6" providerId="ADAL" clId="{30F06AD6-F5F4-4A0B-B4B0-7724706EB627}" dt="2026-04-23T07:41:29.373" v="51"/>
        <pc:sldMkLst>
          <pc:docMk/>
          <pc:sldMk cId="3270465810" sldId="296"/>
        </pc:sldMkLst>
        <pc:spChg chg="mod">
          <ac:chgData name="GOODEN, Philip (NHS ENGLAND)" userId="46e1b9bb-8ac8-41a6-993a-949283d239c6" providerId="ADAL" clId="{30F06AD6-F5F4-4A0B-B4B0-7724706EB627}" dt="2026-04-23T07:41:27.618" v="50"/>
          <ac:spMkLst>
            <pc:docMk/>
            <pc:sldMk cId="3270465810" sldId="296"/>
            <ac:spMk id="3" creationId="{00000000-0000-0000-0000-000000000000}"/>
          </ac:spMkLst>
        </pc:spChg>
      </pc:sldChg>
      <pc:sldChg chg="modSp add del mod setBg">
        <pc:chgData name="GOODEN, Philip (NHS ENGLAND)" userId="46e1b9bb-8ac8-41a6-993a-949283d239c6" providerId="ADAL" clId="{30F06AD6-F5F4-4A0B-B4B0-7724706EB627}" dt="2026-04-23T07:41:29.373" v="51"/>
        <pc:sldMkLst>
          <pc:docMk/>
          <pc:sldMk cId="636945748" sldId="297"/>
        </pc:sldMkLst>
        <pc:spChg chg="mod">
          <ac:chgData name="GOODEN, Philip (NHS ENGLAND)" userId="46e1b9bb-8ac8-41a6-993a-949283d239c6" providerId="ADAL" clId="{30F06AD6-F5F4-4A0B-B4B0-7724706EB627}" dt="2026-04-23T07:41:27.618" v="50"/>
          <ac:spMkLst>
            <pc:docMk/>
            <pc:sldMk cId="636945748" sldId="297"/>
            <ac:spMk id="3" creationId="{00000000-0000-0000-0000-000000000000}"/>
          </ac:spMkLst>
        </pc:spChg>
      </pc:sldChg>
      <pc:sldChg chg="add del">
        <pc:chgData name="GOODEN, Philip (NHS ENGLAND)" userId="46e1b9bb-8ac8-41a6-993a-949283d239c6" providerId="ADAL" clId="{30F06AD6-F5F4-4A0B-B4B0-7724706EB627}" dt="2026-04-23T07:41:29.373" v="51"/>
        <pc:sldMkLst>
          <pc:docMk/>
          <pc:sldMk cId="45844162" sldId="299"/>
        </pc:sldMkLst>
      </pc:sldChg>
      <pc:sldChg chg="add del">
        <pc:chgData name="GOODEN, Philip (NHS ENGLAND)" userId="46e1b9bb-8ac8-41a6-993a-949283d239c6" providerId="ADAL" clId="{30F06AD6-F5F4-4A0B-B4B0-7724706EB627}" dt="2026-04-23T07:44:07.556" v="62"/>
        <pc:sldMkLst>
          <pc:docMk/>
          <pc:sldMk cId="2852119075" sldId="308"/>
        </pc:sldMkLst>
      </pc:sldChg>
      <pc:sldChg chg="add del">
        <pc:chgData name="GOODEN, Philip (NHS ENGLAND)" userId="46e1b9bb-8ac8-41a6-993a-949283d239c6" providerId="ADAL" clId="{30F06AD6-F5F4-4A0B-B4B0-7724706EB627}" dt="2026-04-23T07:44:07.556" v="62"/>
        <pc:sldMkLst>
          <pc:docMk/>
          <pc:sldMk cId="3227617938" sldId="314"/>
        </pc:sldMkLst>
      </pc:sldChg>
      <pc:sldChg chg="add del setBg">
        <pc:chgData name="GOODEN, Philip (NHS ENGLAND)" userId="46e1b9bb-8ac8-41a6-993a-949283d239c6" providerId="ADAL" clId="{30F06AD6-F5F4-4A0B-B4B0-7724706EB627}" dt="2026-04-23T07:44:07.556" v="62"/>
        <pc:sldMkLst>
          <pc:docMk/>
          <pc:sldMk cId="3305399983" sldId="319"/>
        </pc:sldMkLst>
      </pc:sldChg>
      <pc:sldChg chg="add del">
        <pc:chgData name="GOODEN, Philip (NHS ENGLAND)" userId="46e1b9bb-8ac8-41a6-993a-949283d239c6" providerId="ADAL" clId="{30F06AD6-F5F4-4A0B-B4B0-7724706EB627}" dt="2026-04-23T07:44:07.556" v="62"/>
        <pc:sldMkLst>
          <pc:docMk/>
          <pc:sldMk cId="3340627726" sldId="320"/>
        </pc:sldMkLst>
      </pc:sldChg>
      <pc:sldChg chg="add del">
        <pc:chgData name="GOODEN, Philip (NHS ENGLAND)" userId="46e1b9bb-8ac8-41a6-993a-949283d239c6" providerId="ADAL" clId="{30F06AD6-F5F4-4A0B-B4B0-7724706EB627}" dt="2026-04-23T07:44:07.556" v="62"/>
        <pc:sldMkLst>
          <pc:docMk/>
          <pc:sldMk cId="104788925" sldId="323"/>
        </pc:sldMkLst>
      </pc:sldChg>
      <pc:sldChg chg="add del">
        <pc:chgData name="GOODEN, Philip (NHS ENGLAND)" userId="46e1b9bb-8ac8-41a6-993a-949283d239c6" providerId="ADAL" clId="{30F06AD6-F5F4-4A0B-B4B0-7724706EB627}" dt="2026-04-23T07:44:07.556" v="62"/>
        <pc:sldMkLst>
          <pc:docMk/>
          <pc:sldMk cId="394911602" sldId="326"/>
        </pc:sldMkLst>
      </pc:sldChg>
      <pc:sldChg chg="add del">
        <pc:chgData name="GOODEN, Philip (NHS ENGLAND)" userId="46e1b9bb-8ac8-41a6-993a-949283d239c6" providerId="ADAL" clId="{30F06AD6-F5F4-4A0B-B4B0-7724706EB627}" dt="2026-04-23T07:44:07.556" v="62"/>
        <pc:sldMkLst>
          <pc:docMk/>
          <pc:sldMk cId="1599322578" sldId="327"/>
        </pc:sldMkLst>
      </pc:sldChg>
      <pc:sldChg chg="addSp delSp add del setBg delDesignElem">
        <pc:chgData name="GOODEN, Philip (NHS ENGLAND)" userId="46e1b9bb-8ac8-41a6-993a-949283d239c6" providerId="ADAL" clId="{30F06AD6-F5F4-4A0B-B4B0-7724706EB627}" dt="2026-04-23T07:44:07.556" v="62"/>
        <pc:sldMkLst>
          <pc:docMk/>
          <pc:sldMk cId="730649784" sldId="328"/>
        </pc:sldMkLst>
        <pc:spChg chg="add del">
          <ac:chgData name="GOODEN, Philip (NHS ENGLAND)" userId="46e1b9bb-8ac8-41a6-993a-949283d239c6" providerId="ADAL" clId="{30F06AD6-F5F4-4A0B-B4B0-7724706EB627}" dt="2026-04-23T07:44:07.259" v="61"/>
          <ac:spMkLst>
            <pc:docMk/>
            <pc:sldMk cId="730649784" sldId="328"/>
            <ac:spMk id="8" creationId="{100EDD19-6802-4EC3-95CE-CFFAB042CFD6}"/>
          </ac:spMkLst>
        </pc:spChg>
        <pc:spChg chg="add del">
          <ac:chgData name="GOODEN, Philip (NHS ENGLAND)" userId="46e1b9bb-8ac8-41a6-993a-949283d239c6" providerId="ADAL" clId="{30F06AD6-F5F4-4A0B-B4B0-7724706EB627}" dt="2026-04-23T07:44:07.259" v="61"/>
          <ac:spMkLst>
            <pc:docMk/>
            <pc:sldMk cId="730649784" sldId="328"/>
            <ac:spMk id="10" creationId="{DB17E863-922E-4C26-BD64-E8FD41D28661}"/>
          </ac:spMkLst>
        </pc:spChg>
      </pc:sldChg>
      <pc:sldChg chg="add">
        <pc:chgData name="GOODEN, Philip (NHS ENGLAND)" userId="46e1b9bb-8ac8-41a6-993a-949283d239c6" providerId="ADAL" clId="{30F06AD6-F5F4-4A0B-B4B0-7724706EB627}" dt="2026-04-23T13:18:27.574" v="164"/>
        <pc:sldMkLst>
          <pc:docMk/>
          <pc:sldMk cId="1416287834" sldId="334"/>
        </pc:sldMkLst>
      </pc:sldChg>
      <pc:sldChg chg="add">
        <pc:chgData name="GOODEN, Philip (NHS ENGLAND)" userId="46e1b9bb-8ac8-41a6-993a-949283d239c6" providerId="ADAL" clId="{30F06AD6-F5F4-4A0B-B4B0-7724706EB627}" dt="2026-04-23T13:18:27.574" v="164"/>
        <pc:sldMkLst>
          <pc:docMk/>
          <pc:sldMk cId="1417020704" sldId="373"/>
        </pc:sldMkLst>
      </pc:sldChg>
      <pc:sldChg chg="del">
        <pc:chgData name="GOODEN, Philip (NHS ENGLAND)" userId="46e1b9bb-8ac8-41a6-993a-949283d239c6" providerId="ADAL" clId="{30F06AD6-F5F4-4A0B-B4B0-7724706EB627}" dt="2026-04-23T07:32:03.113" v="0" actId="47"/>
        <pc:sldMkLst>
          <pc:docMk/>
          <pc:sldMk cId="2363160297" sldId="385"/>
        </pc:sldMkLst>
      </pc:sldChg>
      <pc:sldChg chg="add del">
        <pc:chgData name="GOODEN, Philip (NHS ENGLAND)" userId="46e1b9bb-8ac8-41a6-993a-949283d239c6" providerId="ADAL" clId="{30F06AD6-F5F4-4A0B-B4B0-7724706EB627}" dt="2026-04-23T08:42:03.719" v="163"/>
        <pc:sldMkLst>
          <pc:docMk/>
          <pc:sldMk cId="1844923844" sldId="386"/>
        </pc:sldMkLst>
      </pc:sldChg>
      <pc:sldChg chg="add del">
        <pc:chgData name="GOODEN, Philip (NHS ENGLAND)" userId="46e1b9bb-8ac8-41a6-993a-949283d239c6" providerId="ADAL" clId="{30F06AD6-F5F4-4A0B-B4B0-7724706EB627}" dt="2026-04-23T08:42:03.719" v="163"/>
        <pc:sldMkLst>
          <pc:docMk/>
          <pc:sldMk cId="2046066329" sldId="449"/>
        </pc:sldMkLst>
      </pc:sldChg>
      <pc:sldChg chg="modSp add del mod">
        <pc:chgData name="GOODEN, Philip (NHS ENGLAND)" userId="46e1b9bb-8ac8-41a6-993a-949283d239c6" providerId="ADAL" clId="{30F06AD6-F5F4-4A0B-B4B0-7724706EB627}" dt="2026-04-23T08:42:03.719" v="163"/>
        <pc:sldMkLst>
          <pc:docMk/>
          <pc:sldMk cId="4287141492" sldId="451"/>
        </pc:sldMkLst>
        <pc:spChg chg="mod">
          <ac:chgData name="GOODEN, Philip (NHS ENGLAND)" userId="46e1b9bb-8ac8-41a6-993a-949283d239c6" providerId="ADAL" clId="{30F06AD6-F5F4-4A0B-B4B0-7724706EB627}" dt="2026-04-23T08:42:03.586" v="162"/>
          <ac:spMkLst>
            <pc:docMk/>
            <pc:sldMk cId="4287141492" sldId="451"/>
            <ac:spMk id="2" creationId="{6D7AEC02-8619-E6B2-D117-C79406A5A9E4}"/>
          </ac:spMkLst>
        </pc:spChg>
      </pc:sldChg>
      <pc:sldChg chg="modSp add del mod">
        <pc:chgData name="GOODEN, Philip (NHS ENGLAND)" userId="46e1b9bb-8ac8-41a6-993a-949283d239c6" providerId="ADAL" clId="{30F06AD6-F5F4-4A0B-B4B0-7724706EB627}" dt="2026-04-23T08:42:03.719" v="163"/>
        <pc:sldMkLst>
          <pc:docMk/>
          <pc:sldMk cId="2491508890" sldId="459"/>
        </pc:sldMkLst>
        <pc:spChg chg="mod">
          <ac:chgData name="GOODEN, Philip (NHS ENGLAND)" userId="46e1b9bb-8ac8-41a6-993a-949283d239c6" providerId="ADAL" clId="{30F06AD6-F5F4-4A0B-B4B0-7724706EB627}" dt="2026-04-23T08:42:03.586" v="162"/>
          <ac:spMkLst>
            <pc:docMk/>
            <pc:sldMk cId="2491508890" sldId="459"/>
            <ac:spMk id="26" creationId="{22888BA5-16EC-3923-66BB-E0355283015F}"/>
          </ac:spMkLst>
        </pc:spChg>
      </pc:sldChg>
      <pc:sldChg chg="add del setBg">
        <pc:chgData name="GOODEN, Philip (NHS ENGLAND)" userId="46e1b9bb-8ac8-41a6-993a-949283d239c6" providerId="ADAL" clId="{30F06AD6-F5F4-4A0B-B4B0-7724706EB627}" dt="2026-04-23T08:42:03.719" v="163"/>
        <pc:sldMkLst>
          <pc:docMk/>
          <pc:sldMk cId="2157920902" sldId="460"/>
        </pc:sldMkLst>
      </pc:sldChg>
      <pc:sldChg chg="add del">
        <pc:chgData name="GOODEN, Philip (NHS ENGLAND)" userId="46e1b9bb-8ac8-41a6-993a-949283d239c6" providerId="ADAL" clId="{30F06AD6-F5F4-4A0B-B4B0-7724706EB627}" dt="2026-04-23T08:42:03.719" v="163"/>
        <pc:sldMkLst>
          <pc:docMk/>
          <pc:sldMk cId="2520088093" sldId="461"/>
        </pc:sldMkLst>
      </pc:sldChg>
      <pc:sldChg chg="add del">
        <pc:chgData name="GOODEN, Philip (NHS ENGLAND)" userId="46e1b9bb-8ac8-41a6-993a-949283d239c6" providerId="ADAL" clId="{30F06AD6-F5F4-4A0B-B4B0-7724706EB627}" dt="2026-04-23T08:42:03.719" v="163"/>
        <pc:sldMkLst>
          <pc:docMk/>
          <pc:sldMk cId="1773122417" sldId="471"/>
        </pc:sldMkLst>
      </pc:sldChg>
      <pc:sldChg chg="add del">
        <pc:chgData name="GOODEN, Philip (NHS ENGLAND)" userId="46e1b9bb-8ac8-41a6-993a-949283d239c6" providerId="ADAL" clId="{30F06AD6-F5F4-4A0B-B4B0-7724706EB627}" dt="2026-04-23T08:42:03.719" v="163"/>
        <pc:sldMkLst>
          <pc:docMk/>
          <pc:sldMk cId="2169943837" sldId="472"/>
        </pc:sldMkLst>
      </pc:sldChg>
      <pc:sldChg chg="add del">
        <pc:chgData name="GOODEN, Philip (NHS ENGLAND)" userId="46e1b9bb-8ac8-41a6-993a-949283d239c6" providerId="ADAL" clId="{30F06AD6-F5F4-4A0B-B4B0-7724706EB627}" dt="2026-04-23T08:42:03.719" v="163"/>
        <pc:sldMkLst>
          <pc:docMk/>
          <pc:sldMk cId="3700141186" sldId="475"/>
        </pc:sldMkLst>
      </pc:sldChg>
      <pc:sldChg chg="add del">
        <pc:chgData name="GOODEN, Philip (NHS ENGLAND)" userId="46e1b9bb-8ac8-41a6-993a-949283d239c6" providerId="ADAL" clId="{30F06AD6-F5F4-4A0B-B4B0-7724706EB627}" dt="2026-04-23T08:42:03.719" v="163"/>
        <pc:sldMkLst>
          <pc:docMk/>
          <pc:sldMk cId="1809742214" sldId="476"/>
        </pc:sldMkLst>
      </pc:sldChg>
      <pc:sldChg chg="addSp delSp add del setBg delDesignElem">
        <pc:chgData name="GOODEN, Philip (NHS ENGLAND)" userId="46e1b9bb-8ac8-41a6-993a-949283d239c6" providerId="ADAL" clId="{30F06AD6-F5F4-4A0B-B4B0-7724706EB627}" dt="2026-04-23T08:42:03.719" v="163"/>
        <pc:sldMkLst>
          <pc:docMk/>
          <pc:sldMk cId="2941002939" sldId="477"/>
        </pc:sldMkLst>
        <pc:spChg chg="add del">
          <ac:chgData name="GOODEN, Philip (NHS ENGLAND)" userId="46e1b9bb-8ac8-41a6-993a-949283d239c6" providerId="ADAL" clId="{30F06AD6-F5F4-4A0B-B4B0-7724706EB627}" dt="2026-04-23T08:42:03.586" v="162"/>
          <ac:spMkLst>
            <pc:docMk/>
            <pc:sldMk cId="2941002939" sldId="477"/>
            <ac:spMk id="13" creationId="{D1D34770-47A8-402C-AF23-2B653F2D88C1}"/>
          </ac:spMkLst>
        </pc:spChg>
      </pc:sldChg>
      <pc:sldChg chg="add del">
        <pc:chgData name="GOODEN, Philip (NHS ENGLAND)" userId="46e1b9bb-8ac8-41a6-993a-949283d239c6" providerId="ADAL" clId="{30F06AD6-F5F4-4A0B-B4B0-7724706EB627}" dt="2026-04-23T08:42:03.719" v="163"/>
        <pc:sldMkLst>
          <pc:docMk/>
          <pc:sldMk cId="365809304" sldId="479"/>
        </pc:sldMkLst>
      </pc:sldChg>
      <pc:sldChg chg="modSp add del mod">
        <pc:chgData name="GOODEN, Philip (NHS ENGLAND)" userId="46e1b9bb-8ac8-41a6-993a-949283d239c6" providerId="ADAL" clId="{30F06AD6-F5F4-4A0B-B4B0-7724706EB627}" dt="2026-04-23T08:42:03.719" v="163"/>
        <pc:sldMkLst>
          <pc:docMk/>
          <pc:sldMk cId="1833993461" sldId="480"/>
        </pc:sldMkLst>
        <pc:spChg chg="mod">
          <ac:chgData name="GOODEN, Philip (NHS ENGLAND)" userId="46e1b9bb-8ac8-41a6-993a-949283d239c6" providerId="ADAL" clId="{30F06AD6-F5F4-4A0B-B4B0-7724706EB627}" dt="2026-04-23T08:42:03.586" v="162"/>
          <ac:spMkLst>
            <pc:docMk/>
            <pc:sldMk cId="1833993461" sldId="480"/>
            <ac:spMk id="26" creationId="{53437180-4095-CCEC-3EAB-2BE33C447B86}"/>
          </ac:spMkLst>
        </pc:spChg>
      </pc:sldChg>
      <pc:sldChg chg="modSp mod">
        <pc:chgData name="GOODEN, Philip (NHS ENGLAND)" userId="46e1b9bb-8ac8-41a6-993a-949283d239c6" providerId="ADAL" clId="{30F06AD6-F5F4-4A0B-B4B0-7724706EB627}" dt="2026-04-23T08:02:35.355" v="110" actId="20577"/>
        <pc:sldMkLst>
          <pc:docMk/>
          <pc:sldMk cId="660519043" sldId="486"/>
        </pc:sldMkLst>
        <pc:spChg chg="mod">
          <ac:chgData name="GOODEN, Philip (NHS ENGLAND)" userId="46e1b9bb-8ac8-41a6-993a-949283d239c6" providerId="ADAL" clId="{30F06AD6-F5F4-4A0B-B4B0-7724706EB627}" dt="2026-04-23T08:02:35.355" v="110" actId="20577"/>
          <ac:spMkLst>
            <pc:docMk/>
            <pc:sldMk cId="660519043" sldId="486"/>
            <ac:spMk id="9" creationId="{0A510117-7293-4773-EA5A-0B34A0EB3012}"/>
          </ac:spMkLst>
        </pc:spChg>
      </pc:sldChg>
      <pc:sldChg chg="addSp delSp modSp mod">
        <pc:chgData name="GOODEN, Philip (NHS ENGLAND)" userId="46e1b9bb-8ac8-41a6-993a-949283d239c6" providerId="ADAL" clId="{30F06AD6-F5F4-4A0B-B4B0-7724706EB627}" dt="2026-04-23T07:38:52.656" v="20" actId="1076"/>
        <pc:sldMkLst>
          <pc:docMk/>
          <pc:sldMk cId="3862010855" sldId="487"/>
        </pc:sldMkLst>
        <pc:spChg chg="add del">
          <ac:chgData name="GOODEN, Philip (NHS ENGLAND)" userId="46e1b9bb-8ac8-41a6-993a-949283d239c6" providerId="ADAL" clId="{30F06AD6-F5F4-4A0B-B4B0-7724706EB627}" dt="2026-04-23T07:37:30.238" v="15" actId="478"/>
          <ac:spMkLst>
            <pc:docMk/>
            <pc:sldMk cId="3862010855" sldId="487"/>
            <ac:spMk id="5" creationId="{4F0FC699-5D45-A796-933B-2E979484A7E0}"/>
          </ac:spMkLst>
        </pc:spChg>
        <pc:spChg chg="add mod">
          <ac:chgData name="GOODEN, Philip (NHS ENGLAND)" userId="46e1b9bb-8ac8-41a6-993a-949283d239c6" providerId="ADAL" clId="{30F06AD6-F5F4-4A0B-B4B0-7724706EB627}" dt="2026-04-23T07:35:17.039" v="3"/>
          <ac:spMkLst>
            <pc:docMk/>
            <pc:sldMk cId="3862010855" sldId="487"/>
            <ac:spMk id="7" creationId="{C0FC7714-75E1-2D64-E368-2E086FE17C83}"/>
          </ac:spMkLst>
        </pc:spChg>
        <pc:spChg chg="add del">
          <ac:chgData name="GOODEN, Philip (NHS ENGLAND)" userId="46e1b9bb-8ac8-41a6-993a-949283d239c6" providerId="ADAL" clId="{30F06AD6-F5F4-4A0B-B4B0-7724706EB627}" dt="2026-04-23T07:37:25.333" v="13"/>
          <ac:spMkLst>
            <pc:docMk/>
            <pc:sldMk cId="3862010855" sldId="487"/>
            <ac:spMk id="9" creationId="{D5B32547-88B9-DB3D-3F30-2DE2EC2869BA}"/>
          </ac:spMkLst>
        </pc:spChg>
        <pc:spChg chg="mod">
          <ac:chgData name="GOODEN, Philip (NHS ENGLAND)" userId="46e1b9bb-8ac8-41a6-993a-949283d239c6" providerId="ADAL" clId="{30F06AD6-F5F4-4A0B-B4B0-7724706EB627}" dt="2026-04-23T07:37:15.578" v="4" actId="20577"/>
          <ac:spMkLst>
            <pc:docMk/>
            <pc:sldMk cId="3862010855" sldId="487"/>
            <ac:spMk id="10" creationId="{B06005BB-8490-98FC-A904-289E34CC0634}"/>
          </ac:spMkLst>
        </pc:spChg>
        <pc:graphicFrameChg chg="del">
          <ac:chgData name="GOODEN, Philip (NHS ENGLAND)" userId="46e1b9bb-8ac8-41a6-993a-949283d239c6" providerId="ADAL" clId="{30F06AD6-F5F4-4A0B-B4B0-7724706EB627}" dt="2026-04-23T07:35:09.225" v="1" actId="478"/>
          <ac:graphicFrameMkLst>
            <pc:docMk/>
            <pc:sldMk cId="3862010855" sldId="487"/>
            <ac:graphicFrameMk id="2" creationId="{ECB70173-0284-A231-9E2B-742EA84C8CAB}"/>
          </ac:graphicFrameMkLst>
        </pc:graphicFrameChg>
        <pc:graphicFrameChg chg="add mod">
          <ac:chgData name="GOODEN, Philip (NHS ENGLAND)" userId="46e1b9bb-8ac8-41a6-993a-949283d239c6" providerId="ADAL" clId="{30F06AD6-F5F4-4A0B-B4B0-7724706EB627}" dt="2026-04-23T07:35:17.039" v="3"/>
          <ac:graphicFrameMkLst>
            <pc:docMk/>
            <pc:sldMk cId="3862010855" sldId="487"/>
            <ac:graphicFrameMk id="6" creationId="{1C1A3387-37D2-D492-0528-5D5775FC1714}"/>
          </ac:graphicFrameMkLst>
        </pc:graphicFrameChg>
        <pc:graphicFrameChg chg="add mod">
          <ac:chgData name="GOODEN, Philip (NHS ENGLAND)" userId="46e1b9bb-8ac8-41a6-993a-949283d239c6" providerId="ADAL" clId="{30F06AD6-F5F4-4A0B-B4B0-7724706EB627}" dt="2026-04-23T07:37:22.456" v="10"/>
          <ac:graphicFrameMkLst>
            <pc:docMk/>
            <pc:sldMk cId="3862010855" sldId="487"/>
            <ac:graphicFrameMk id="11" creationId="{E2C0AE26-3A3A-C26A-695F-869C4EB5ED24}"/>
          </ac:graphicFrameMkLst>
        </pc:graphicFrameChg>
        <pc:graphicFrameChg chg="add mod">
          <ac:chgData name="GOODEN, Philip (NHS ENGLAND)" userId="46e1b9bb-8ac8-41a6-993a-949283d239c6" providerId="ADAL" clId="{30F06AD6-F5F4-4A0B-B4B0-7724706EB627}" dt="2026-04-23T07:37:24.945" v="12"/>
          <ac:graphicFrameMkLst>
            <pc:docMk/>
            <pc:sldMk cId="3862010855" sldId="487"/>
            <ac:graphicFrameMk id="13" creationId="{F7C9F9C7-BA80-5B9F-74B8-93B2FFB651BC}"/>
          </ac:graphicFrameMkLst>
        </pc:graphicFrameChg>
        <pc:graphicFrameChg chg="add mod">
          <ac:chgData name="GOODEN, Philip (NHS ENGLAND)" userId="46e1b9bb-8ac8-41a6-993a-949283d239c6" providerId="ADAL" clId="{30F06AD6-F5F4-4A0B-B4B0-7724706EB627}" dt="2026-04-23T07:37:25.333" v="13"/>
          <ac:graphicFrameMkLst>
            <pc:docMk/>
            <pc:sldMk cId="3862010855" sldId="487"/>
            <ac:graphicFrameMk id="14" creationId="{042C5330-7B7F-B403-0894-3D29ED52855D}"/>
          </ac:graphicFrameMkLst>
        </pc:graphicFrameChg>
        <pc:picChg chg="add mod">
          <ac:chgData name="GOODEN, Philip (NHS ENGLAND)" userId="46e1b9bb-8ac8-41a6-993a-949283d239c6" providerId="ADAL" clId="{30F06AD6-F5F4-4A0B-B4B0-7724706EB627}" dt="2026-04-23T07:38:52.656" v="20" actId="1076"/>
          <ac:picMkLst>
            <pc:docMk/>
            <pc:sldMk cId="3862010855" sldId="487"/>
            <ac:picMk id="16" creationId="{81C5E4B8-60B3-8B01-B1D7-A7D142720F88}"/>
          </ac:picMkLst>
        </pc:picChg>
      </pc:sldChg>
      <pc:sldChg chg="addSp delSp modSp mod">
        <pc:chgData name="GOODEN, Philip (NHS ENGLAND)" userId="46e1b9bb-8ac8-41a6-993a-949283d239c6" providerId="ADAL" clId="{30F06AD6-F5F4-4A0B-B4B0-7724706EB627}" dt="2026-04-23T07:39:21.220" v="23" actId="1076"/>
        <pc:sldMkLst>
          <pc:docMk/>
          <pc:sldMk cId="2030553049" sldId="488"/>
        </pc:sldMkLst>
        <pc:graphicFrameChg chg="del">
          <ac:chgData name="GOODEN, Philip (NHS ENGLAND)" userId="46e1b9bb-8ac8-41a6-993a-949283d239c6" providerId="ADAL" clId="{30F06AD6-F5F4-4A0B-B4B0-7724706EB627}" dt="2026-04-23T07:39:02.341" v="21" actId="21"/>
          <ac:graphicFrameMkLst>
            <pc:docMk/>
            <pc:sldMk cId="2030553049" sldId="488"/>
            <ac:graphicFrameMk id="2" creationId="{3615EF95-E61A-79AD-ACE8-B7D4B32BF7EB}"/>
          </ac:graphicFrameMkLst>
        </pc:graphicFrameChg>
        <pc:picChg chg="add mod">
          <ac:chgData name="GOODEN, Philip (NHS ENGLAND)" userId="46e1b9bb-8ac8-41a6-993a-949283d239c6" providerId="ADAL" clId="{30F06AD6-F5F4-4A0B-B4B0-7724706EB627}" dt="2026-04-23T07:39:21.220" v="23" actId="1076"/>
          <ac:picMkLst>
            <pc:docMk/>
            <pc:sldMk cId="2030553049" sldId="488"/>
            <ac:picMk id="7" creationId="{4CB88296-FEC2-1C9B-A326-569FC01D9513}"/>
          </ac:picMkLst>
        </pc:picChg>
      </pc:sldChg>
      <pc:sldChg chg="modSp add del mod ord">
        <pc:chgData name="GOODEN, Philip (NHS ENGLAND)" userId="46e1b9bb-8ac8-41a6-993a-949283d239c6" providerId="ADAL" clId="{30F06AD6-F5F4-4A0B-B4B0-7724706EB627}" dt="2026-04-23T13:18:37.650" v="166" actId="47"/>
        <pc:sldMkLst>
          <pc:docMk/>
          <pc:sldMk cId="3060485574" sldId="489"/>
        </pc:sldMkLst>
        <pc:spChg chg="mod">
          <ac:chgData name="GOODEN, Philip (NHS ENGLAND)" userId="46e1b9bb-8ac8-41a6-993a-949283d239c6" providerId="ADAL" clId="{30F06AD6-F5F4-4A0B-B4B0-7724706EB627}" dt="2026-04-23T07:40:27.123" v="37"/>
          <ac:spMkLst>
            <pc:docMk/>
            <pc:sldMk cId="3060485574" sldId="489"/>
            <ac:spMk id="9" creationId="{0EE9BDE6-0032-105F-E263-A4A106264A19}"/>
          </ac:spMkLst>
        </pc:spChg>
      </pc:sldChg>
      <pc:sldChg chg="addSp delSp add del setBg delDesignElem">
        <pc:chgData name="GOODEN, Philip (NHS ENGLAND)" userId="46e1b9bb-8ac8-41a6-993a-949283d239c6" providerId="ADAL" clId="{30F06AD6-F5F4-4A0B-B4B0-7724706EB627}" dt="2026-04-23T07:44:07.556" v="62"/>
        <pc:sldMkLst>
          <pc:docMk/>
          <pc:sldMk cId="29642022" sldId="490"/>
        </pc:sldMkLst>
        <pc:spChg chg="add del">
          <ac:chgData name="GOODEN, Philip (NHS ENGLAND)" userId="46e1b9bb-8ac8-41a6-993a-949283d239c6" providerId="ADAL" clId="{30F06AD6-F5F4-4A0B-B4B0-7724706EB627}" dt="2026-04-23T07:44:07.259" v="61"/>
          <ac:spMkLst>
            <pc:docMk/>
            <pc:sldMk cId="29642022" sldId="490"/>
            <ac:spMk id="5" creationId="{943CAA20-3569-4189-9E48-239A229A86CA}"/>
          </ac:spMkLst>
        </pc:spChg>
        <pc:spChg chg="add del">
          <ac:chgData name="GOODEN, Philip (NHS ENGLAND)" userId="46e1b9bb-8ac8-41a6-993a-949283d239c6" providerId="ADAL" clId="{30F06AD6-F5F4-4A0B-B4B0-7724706EB627}" dt="2026-04-23T07:44:07.259" v="61"/>
          <ac:spMkLst>
            <pc:docMk/>
            <pc:sldMk cId="29642022" sldId="490"/>
            <ac:spMk id="6" creationId="{DA542B6D-E775-4832-91DC-2D20F857813A}"/>
          </ac:spMkLst>
        </pc:spChg>
      </pc:sldChg>
      <pc:sldChg chg="addSp delSp add del setBg delDesignElem">
        <pc:chgData name="GOODEN, Philip (NHS ENGLAND)" userId="46e1b9bb-8ac8-41a6-993a-949283d239c6" providerId="ADAL" clId="{30F06AD6-F5F4-4A0B-B4B0-7724706EB627}" dt="2026-04-23T07:44:07.556" v="62"/>
        <pc:sldMkLst>
          <pc:docMk/>
          <pc:sldMk cId="1104033677" sldId="491"/>
        </pc:sldMkLst>
        <pc:spChg chg="add del">
          <ac:chgData name="GOODEN, Philip (NHS ENGLAND)" userId="46e1b9bb-8ac8-41a6-993a-949283d239c6" providerId="ADAL" clId="{30F06AD6-F5F4-4A0B-B4B0-7724706EB627}" dt="2026-04-23T07:44:07.259" v="61"/>
          <ac:spMkLst>
            <pc:docMk/>
            <pc:sldMk cId="1104033677" sldId="491"/>
            <ac:spMk id="17" creationId="{2E442304-DDBD-4F7B-8017-36BCC863FB40}"/>
          </ac:spMkLst>
        </pc:spChg>
        <pc:spChg chg="add del">
          <ac:chgData name="GOODEN, Philip (NHS ENGLAND)" userId="46e1b9bb-8ac8-41a6-993a-949283d239c6" providerId="ADAL" clId="{30F06AD6-F5F4-4A0B-B4B0-7724706EB627}" dt="2026-04-23T07:44:07.259" v="61"/>
          <ac:spMkLst>
            <pc:docMk/>
            <pc:sldMk cId="1104033677" sldId="491"/>
            <ac:spMk id="18" creationId="{5E107275-3853-46FD-A241-DE4355A42675}"/>
          </ac:spMkLst>
        </pc:spChg>
      </pc:sldChg>
      <pc:sldChg chg="addSp delSp add del setBg delDesignElem">
        <pc:chgData name="GOODEN, Philip (NHS ENGLAND)" userId="46e1b9bb-8ac8-41a6-993a-949283d239c6" providerId="ADAL" clId="{30F06AD6-F5F4-4A0B-B4B0-7724706EB627}" dt="2026-04-23T07:44:07.556" v="62"/>
        <pc:sldMkLst>
          <pc:docMk/>
          <pc:sldMk cId="2983838238" sldId="492"/>
        </pc:sldMkLst>
        <pc:spChg chg="add del">
          <ac:chgData name="GOODEN, Philip (NHS ENGLAND)" userId="46e1b9bb-8ac8-41a6-993a-949283d239c6" providerId="ADAL" clId="{30F06AD6-F5F4-4A0B-B4B0-7724706EB627}" dt="2026-04-23T07:44:07.259" v="61"/>
          <ac:spMkLst>
            <pc:docMk/>
            <pc:sldMk cId="2983838238" sldId="492"/>
            <ac:spMk id="15" creationId="{100EDD19-6802-4EC3-95CE-CFFAB042CFD6}"/>
          </ac:spMkLst>
        </pc:spChg>
        <pc:spChg chg="add del">
          <ac:chgData name="GOODEN, Philip (NHS ENGLAND)" userId="46e1b9bb-8ac8-41a6-993a-949283d239c6" providerId="ADAL" clId="{30F06AD6-F5F4-4A0B-B4B0-7724706EB627}" dt="2026-04-23T07:44:07.259" v="61"/>
          <ac:spMkLst>
            <pc:docMk/>
            <pc:sldMk cId="2983838238" sldId="492"/>
            <ac:spMk id="17" creationId="{DB17E863-922E-4C26-BD64-E8FD41D28661}"/>
          </ac:spMkLst>
        </pc:spChg>
      </pc:sldChg>
      <pc:sldChg chg="add del setBg">
        <pc:chgData name="GOODEN, Philip (NHS ENGLAND)" userId="46e1b9bb-8ac8-41a6-993a-949283d239c6" providerId="ADAL" clId="{30F06AD6-F5F4-4A0B-B4B0-7724706EB627}" dt="2026-04-23T07:44:07.556" v="62"/>
        <pc:sldMkLst>
          <pc:docMk/>
          <pc:sldMk cId="3508060846" sldId="493"/>
        </pc:sldMkLst>
      </pc:sldChg>
      <pc:sldChg chg="add del">
        <pc:chgData name="GOODEN, Philip (NHS ENGLAND)" userId="46e1b9bb-8ac8-41a6-993a-949283d239c6" providerId="ADAL" clId="{30F06AD6-F5F4-4A0B-B4B0-7724706EB627}" dt="2026-04-23T08:04:12.967" v="136" actId="47"/>
        <pc:sldMkLst>
          <pc:docMk/>
          <pc:sldMk cId="2466216796" sldId="494"/>
        </pc:sldMkLst>
      </pc:sldChg>
      <pc:sldChg chg="addSp modSp add mod ord">
        <pc:chgData name="GOODEN, Philip (NHS ENGLAND)" userId="46e1b9bb-8ac8-41a6-993a-949283d239c6" providerId="ADAL" clId="{30F06AD6-F5F4-4A0B-B4B0-7724706EB627}" dt="2026-04-23T08:08:06.737" v="151" actId="14100"/>
        <pc:sldMkLst>
          <pc:docMk/>
          <pc:sldMk cId="2423705424" sldId="495"/>
        </pc:sldMkLst>
        <pc:spChg chg="mod">
          <ac:chgData name="GOODEN, Philip (NHS ENGLAND)" userId="46e1b9bb-8ac8-41a6-993a-949283d239c6" providerId="ADAL" clId="{30F06AD6-F5F4-4A0B-B4B0-7724706EB627}" dt="2026-04-23T07:45:02.172" v="69" actId="20577"/>
          <ac:spMkLst>
            <pc:docMk/>
            <pc:sldMk cId="2423705424" sldId="495"/>
            <ac:spMk id="9" creationId="{6FBC1F8B-4724-DDEE-54DC-4DC1E2A6F975}"/>
          </ac:spMkLst>
        </pc:spChg>
        <pc:picChg chg="add mod">
          <ac:chgData name="GOODEN, Philip (NHS ENGLAND)" userId="46e1b9bb-8ac8-41a6-993a-949283d239c6" providerId="ADAL" clId="{30F06AD6-F5F4-4A0B-B4B0-7724706EB627}" dt="2026-04-23T08:04:42.234" v="139" actId="1076"/>
          <ac:picMkLst>
            <pc:docMk/>
            <pc:sldMk cId="2423705424" sldId="495"/>
            <ac:picMk id="11" creationId="{DB847294-9A96-79A9-E11C-9D2C2DE2D1A9}"/>
          </ac:picMkLst>
        </pc:picChg>
        <pc:picChg chg="add mod">
          <ac:chgData name="GOODEN, Philip (NHS ENGLAND)" userId="46e1b9bb-8ac8-41a6-993a-949283d239c6" providerId="ADAL" clId="{30F06AD6-F5F4-4A0B-B4B0-7724706EB627}" dt="2026-04-23T08:08:06.737" v="151" actId="14100"/>
          <ac:picMkLst>
            <pc:docMk/>
            <pc:sldMk cId="2423705424" sldId="495"/>
            <ac:picMk id="13" creationId="{D7E83F2D-C8BD-F779-3001-7587AAB022C5}"/>
          </ac:picMkLst>
        </pc:picChg>
      </pc:sldChg>
      <pc:sldChg chg="addSp delSp add del setBg delDesignElem">
        <pc:chgData name="GOODEN, Philip (NHS ENGLAND)" userId="46e1b9bb-8ac8-41a6-993a-949283d239c6" providerId="ADAL" clId="{30F06AD6-F5F4-4A0B-B4B0-7724706EB627}" dt="2026-04-23T07:46:13.026" v="78"/>
        <pc:sldMkLst>
          <pc:docMk/>
          <pc:sldMk cId="2690584966" sldId="496"/>
        </pc:sldMkLst>
        <pc:spChg chg="add del">
          <ac:chgData name="GOODEN, Philip (NHS ENGLAND)" userId="46e1b9bb-8ac8-41a6-993a-949283d239c6" providerId="ADAL" clId="{30F06AD6-F5F4-4A0B-B4B0-7724706EB627}" dt="2026-04-23T07:46:10.737" v="77"/>
          <ac:spMkLst>
            <pc:docMk/>
            <pc:sldMk cId="2690584966" sldId="496"/>
            <ac:spMk id="9" creationId="{B7E2F724-2FB3-4D1D-A730-739B8654C030}"/>
          </ac:spMkLst>
        </pc:spChg>
        <pc:spChg chg="add del">
          <ac:chgData name="GOODEN, Philip (NHS ENGLAND)" userId="46e1b9bb-8ac8-41a6-993a-949283d239c6" providerId="ADAL" clId="{30F06AD6-F5F4-4A0B-B4B0-7724706EB627}" dt="2026-04-23T07:46:10.737" v="77"/>
          <ac:spMkLst>
            <pc:docMk/>
            <pc:sldMk cId="2690584966" sldId="496"/>
            <ac:spMk id="11" creationId="{B2C335F7-F61C-4EB4-80F2-4B1438FE66BB}"/>
          </ac:spMkLst>
        </pc:spChg>
      </pc:sldChg>
      <pc:sldChg chg="add del">
        <pc:chgData name="GOODEN, Philip (NHS ENGLAND)" userId="46e1b9bb-8ac8-41a6-993a-949283d239c6" providerId="ADAL" clId="{30F06AD6-F5F4-4A0B-B4B0-7724706EB627}" dt="2026-04-23T07:46:13.026" v="78"/>
        <pc:sldMkLst>
          <pc:docMk/>
          <pc:sldMk cId="1063398769" sldId="497"/>
        </pc:sldMkLst>
      </pc:sldChg>
      <pc:sldChg chg="add del">
        <pc:chgData name="GOODEN, Philip (NHS ENGLAND)" userId="46e1b9bb-8ac8-41a6-993a-949283d239c6" providerId="ADAL" clId="{30F06AD6-F5F4-4A0B-B4B0-7724706EB627}" dt="2026-04-23T07:46:13.026" v="78"/>
        <pc:sldMkLst>
          <pc:docMk/>
          <pc:sldMk cId="4147758932" sldId="498"/>
        </pc:sldMkLst>
      </pc:sldChg>
      <pc:sldChg chg="add del">
        <pc:chgData name="GOODEN, Philip (NHS ENGLAND)" userId="46e1b9bb-8ac8-41a6-993a-949283d239c6" providerId="ADAL" clId="{30F06AD6-F5F4-4A0B-B4B0-7724706EB627}" dt="2026-04-23T07:46:13.026" v="78"/>
        <pc:sldMkLst>
          <pc:docMk/>
          <pc:sldMk cId="2490125218" sldId="499"/>
        </pc:sldMkLst>
      </pc:sldChg>
      <pc:sldChg chg="addSp delSp add del setBg delDesignElem">
        <pc:chgData name="GOODEN, Philip (NHS ENGLAND)" userId="46e1b9bb-8ac8-41a6-993a-949283d239c6" providerId="ADAL" clId="{30F06AD6-F5F4-4A0B-B4B0-7724706EB627}" dt="2026-04-23T07:46:13.026" v="78"/>
        <pc:sldMkLst>
          <pc:docMk/>
          <pc:sldMk cId="3576222906" sldId="500"/>
        </pc:sldMkLst>
        <pc:spChg chg="add del">
          <ac:chgData name="GOODEN, Philip (NHS ENGLAND)" userId="46e1b9bb-8ac8-41a6-993a-949283d239c6" providerId="ADAL" clId="{30F06AD6-F5F4-4A0B-B4B0-7724706EB627}" dt="2026-04-23T07:46:10.737" v="77"/>
          <ac:spMkLst>
            <pc:docMk/>
            <pc:sldMk cId="3576222906" sldId="500"/>
            <ac:spMk id="9" creationId="{F420BC5C-C418-4843-B04B-6918968D0982}"/>
          </ac:spMkLst>
        </pc:spChg>
        <pc:spChg chg="add del">
          <ac:chgData name="GOODEN, Philip (NHS ENGLAND)" userId="46e1b9bb-8ac8-41a6-993a-949283d239c6" providerId="ADAL" clId="{30F06AD6-F5F4-4A0B-B4B0-7724706EB627}" dt="2026-04-23T07:46:10.737" v="77"/>
          <ac:spMkLst>
            <pc:docMk/>
            <pc:sldMk cId="3576222906" sldId="500"/>
            <ac:spMk id="11" creationId="{04E511C3-750B-AA87-AE51-0FA2069EA0B9}"/>
          </ac:spMkLst>
        </pc:spChg>
      </pc:sldChg>
      <pc:sldChg chg="modSp add del mod setBg">
        <pc:chgData name="GOODEN, Philip (NHS ENGLAND)" userId="46e1b9bb-8ac8-41a6-993a-949283d239c6" providerId="ADAL" clId="{30F06AD6-F5F4-4A0B-B4B0-7724706EB627}" dt="2026-04-23T07:46:13.026" v="78"/>
        <pc:sldMkLst>
          <pc:docMk/>
          <pc:sldMk cId="3045278106" sldId="501"/>
        </pc:sldMkLst>
        <pc:spChg chg="mod">
          <ac:chgData name="GOODEN, Philip (NHS ENGLAND)" userId="46e1b9bb-8ac8-41a6-993a-949283d239c6" providerId="ADAL" clId="{30F06AD6-F5F4-4A0B-B4B0-7724706EB627}" dt="2026-04-23T07:46:10.737" v="77"/>
          <ac:spMkLst>
            <pc:docMk/>
            <pc:sldMk cId="3045278106" sldId="501"/>
            <ac:spMk id="7" creationId="{1575BB99-02DC-64E7-D30C-134B342D3423}"/>
          </ac:spMkLst>
        </pc:spChg>
      </pc:sldChg>
      <pc:sldChg chg="add del">
        <pc:chgData name="GOODEN, Philip (NHS ENGLAND)" userId="46e1b9bb-8ac8-41a6-993a-949283d239c6" providerId="ADAL" clId="{30F06AD6-F5F4-4A0B-B4B0-7724706EB627}" dt="2026-04-23T07:46:13.026" v="78"/>
        <pc:sldMkLst>
          <pc:docMk/>
          <pc:sldMk cId="853166825" sldId="502"/>
        </pc:sldMkLst>
      </pc:sldChg>
      <pc:sldChg chg="add del">
        <pc:chgData name="GOODEN, Philip (NHS ENGLAND)" userId="46e1b9bb-8ac8-41a6-993a-949283d239c6" providerId="ADAL" clId="{30F06AD6-F5F4-4A0B-B4B0-7724706EB627}" dt="2026-04-23T07:46:13.026" v="78"/>
        <pc:sldMkLst>
          <pc:docMk/>
          <pc:sldMk cId="4169137240" sldId="503"/>
        </pc:sldMkLst>
      </pc:sldChg>
      <pc:sldChg chg="add del">
        <pc:chgData name="GOODEN, Philip (NHS ENGLAND)" userId="46e1b9bb-8ac8-41a6-993a-949283d239c6" providerId="ADAL" clId="{30F06AD6-F5F4-4A0B-B4B0-7724706EB627}" dt="2026-04-23T07:46:13.026" v="78"/>
        <pc:sldMkLst>
          <pc:docMk/>
          <pc:sldMk cId="1328900717" sldId="504"/>
        </pc:sldMkLst>
      </pc:sldChg>
      <pc:sldChg chg="add del">
        <pc:chgData name="GOODEN, Philip (NHS ENGLAND)" userId="46e1b9bb-8ac8-41a6-993a-949283d239c6" providerId="ADAL" clId="{30F06AD6-F5F4-4A0B-B4B0-7724706EB627}" dt="2026-04-23T07:46:13.026" v="78"/>
        <pc:sldMkLst>
          <pc:docMk/>
          <pc:sldMk cId="70337757" sldId="505"/>
        </pc:sldMkLst>
      </pc:sldChg>
      <pc:sldChg chg="modSp add del mod">
        <pc:chgData name="GOODEN, Philip (NHS ENGLAND)" userId="46e1b9bb-8ac8-41a6-993a-949283d239c6" providerId="ADAL" clId="{30F06AD6-F5F4-4A0B-B4B0-7724706EB627}" dt="2026-04-23T07:46:13.026" v="78"/>
        <pc:sldMkLst>
          <pc:docMk/>
          <pc:sldMk cId="3608245962" sldId="506"/>
        </pc:sldMkLst>
        <pc:spChg chg="mod">
          <ac:chgData name="GOODEN, Philip (NHS ENGLAND)" userId="46e1b9bb-8ac8-41a6-993a-949283d239c6" providerId="ADAL" clId="{30F06AD6-F5F4-4A0B-B4B0-7724706EB627}" dt="2026-04-23T07:46:10.737" v="77"/>
          <ac:spMkLst>
            <pc:docMk/>
            <pc:sldMk cId="3608245962" sldId="506"/>
            <ac:spMk id="2" creationId="{C4647479-8B67-63C6-547E-E9FC37BF0BD8}"/>
          </ac:spMkLst>
        </pc:spChg>
      </pc:sldChg>
      <pc:sldChg chg="add del">
        <pc:chgData name="GOODEN, Philip (NHS ENGLAND)" userId="46e1b9bb-8ac8-41a6-993a-949283d239c6" providerId="ADAL" clId="{30F06AD6-F5F4-4A0B-B4B0-7724706EB627}" dt="2026-04-23T07:46:13.026" v="78"/>
        <pc:sldMkLst>
          <pc:docMk/>
          <pc:sldMk cId="3045050538" sldId="507"/>
        </pc:sldMkLst>
      </pc:sldChg>
      <pc:sldChg chg="add del">
        <pc:chgData name="GOODEN, Philip (NHS ENGLAND)" userId="46e1b9bb-8ac8-41a6-993a-949283d239c6" providerId="ADAL" clId="{30F06AD6-F5F4-4A0B-B4B0-7724706EB627}" dt="2026-04-23T07:46:13.026" v="78"/>
        <pc:sldMkLst>
          <pc:docMk/>
          <pc:sldMk cId="2267249756" sldId="508"/>
        </pc:sldMkLst>
      </pc:sldChg>
      <pc:sldChg chg="addSp delSp modSp add del mod">
        <pc:chgData name="GOODEN, Philip (NHS ENGLAND)" userId="46e1b9bb-8ac8-41a6-993a-949283d239c6" providerId="ADAL" clId="{30F06AD6-F5F4-4A0B-B4B0-7724706EB627}" dt="2026-04-23T08:41:17.077" v="155" actId="21"/>
        <pc:sldMkLst>
          <pc:docMk/>
          <pc:sldMk cId="1664390237" sldId="509"/>
        </pc:sldMkLst>
        <pc:graphicFrameChg chg="add del mod">
          <ac:chgData name="GOODEN, Philip (NHS ENGLAND)" userId="46e1b9bb-8ac8-41a6-993a-949283d239c6" providerId="ADAL" clId="{30F06AD6-F5F4-4A0B-B4B0-7724706EB627}" dt="2026-04-23T08:41:17.077" v="155" actId="21"/>
          <ac:graphicFrameMkLst>
            <pc:docMk/>
            <pc:sldMk cId="1664390237" sldId="509"/>
            <ac:graphicFrameMk id="7" creationId="{512D45D4-F0D3-4B1E-D3AB-291536B6E956}"/>
          </ac:graphicFrameMkLst>
        </pc:graphicFrameChg>
      </pc:sldChg>
      <pc:sldChg chg="addSp modSp add del mod">
        <pc:chgData name="GOODEN, Philip (NHS ENGLAND)" userId="46e1b9bb-8ac8-41a6-993a-949283d239c6" providerId="ADAL" clId="{30F06AD6-F5F4-4A0B-B4B0-7724706EB627}" dt="2026-04-23T08:41:00.647" v="153"/>
        <pc:sldMkLst>
          <pc:docMk/>
          <pc:sldMk cId="1655010015" sldId="510"/>
        </pc:sldMkLst>
        <pc:spChg chg="mod">
          <ac:chgData name="GOODEN, Philip (NHS ENGLAND)" userId="46e1b9bb-8ac8-41a6-993a-949283d239c6" providerId="ADAL" clId="{30F06AD6-F5F4-4A0B-B4B0-7724706EB627}" dt="2026-04-23T07:46:10.737" v="77"/>
          <ac:spMkLst>
            <pc:docMk/>
            <pc:sldMk cId="1655010015" sldId="510"/>
            <ac:spMk id="3" creationId="{337EC928-442F-69BF-07BE-C4D525928797}"/>
          </ac:spMkLst>
        </pc:spChg>
        <pc:graphicFrameChg chg="add mod">
          <ac:chgData name="GOODEN, Philip (NHS ENGLAND)" userId="46e1b9bb-8ac8-41a6-993a-949283d239c6" providerId="ADAL" clId="{30F06AD6-F5F4-4A0B-B4B0-7724706EB627}" dt="2026-04-23T08:41:00.647" v="153"/>
          <ac:graphicFrameMkLst>
            <pc:docMk/>
            <pc:sldMk cId="1655010015" sldId="510"/>
            <ac:graphicFrameMk id="4" creationId="{0CCC544A-9FA0-F442-0028-128A9739E92D}"/>
          </ac:graphicFrameMkLst>
        </pc:graphicFrameChg>
      </pc:sldChg>
      <pc:sldChg chg="add del setBg">
        <pc:chgData name="GOODEN, Philip (NHS ENGLAND)" userId="46e1b9bb-8ac8-41a6-993a-949283d239c6" providerId="ADAL" clId="{30F06AD6-F5F4-4A0B-B4B0-7724706EB627}" dt="2026-04-23T08:40:47.643" v="152" actId="47"/>
        <pc:sldMkLst>
          <pc:docMk/>
          <pc:sldMk cId="2139162450" sldId="511"/>
        </pc:sldMkLst>
      </pc:sldChg>
      <pc:sldChg chg="add del">
        <pc:chgData name="GOODEN, Philip (NHS ENGLAND)" userId="46e1b9bb-8ac8-41a6-993a-949283d239c6" providerId="ADAL" clId="{30F06AD6-F5F4-4A0B-B4B0-7724706EB627}" dt="2026-04-23T08:40:47.643" v="152" actId="47"/>
        <pc:sldMkLst>
          <pc:docMk/>
          <pc:sldMk cId="3125364718" sldId="512"/>
        </pc:sldMkLst>
      </pc:sldChg>
      <pc:sldChg chg="add del">
        <pc:chgData name="GOODEN, Philip (NHS ENGLAND)" userId="46e1b9bb-8ac8-41a6-993a-949283d239c6" providerId="ADAL" clId="{30F06AD6-F5F4-4A0B-B4B0-7724706EB627}" dt="2026-04-23T08:40:47.643" v="152" actId="47"/>
        <pc:sldMkLst>
          <pc:docMk/>
          <pc:sldMk cId="2840162893" sldId="513"/>
        </pc:sldMkLst>
      </pc:sldChg>
      <pc:sldChg chg="add del">
        <pc:chgData name="GOODEN, Philip (NHS ENGLAND)" userId="46e1b9bb-8ac8-41a6-993a-949283d239c6" providerId="ADAL" clId="{30F06AD6-F5F4-4A0B-B4B0-7724706EB627}" dt="2026-04-23T08:40:47.643" v="152" actId="47"/>
        <pc:sldMkLst>
          <pc:docMk/>
          <pc:sldMk cId="260598130" sldId="514"/>
        </pc:sldMkLst>
      </pc:sldChg>
      <pc:sldChg chg="modSp add mod">
        <pc:chgData name="GOODEN, Philip (NHS ENGLAND)" userId="46e1b9bb-8ac8-41a6-993a-949283d239c6" providerId="ADAL" clId="{30F06AD6-F5F4-4A0B-B4B0-7724706EB627}" dt="2026-04-23T08:04:10.317" v="135" actId="20577"/>
        <pc:sldMkLst>
          <pc:docMk/>
          <pc:sldMk cId="2543943142" sldId="515"/>
        </pc:sldMkLst>
        <pc:spChg chg="mod">
          <ac:chgData name="GOODEN, Philip (NHS ENGLAND)" userId="46e1b9bb-8ac8-41a6-993a-949283d239c6" providerId="ADAL" clId="{30F06AD6-F5F4-4A0B-B4B0-7724706EB627}" dt="2026-04-23T08:04:10.317" v="135" actId="20577"/>
          <ac:spMkLst>
            <pc:docMk/>
            <pc:sldMk cId="2543943142" sldId="515"/>
            <ac:spMk id="9" creationId="{D19CE5CC-D1D2-2B0E-FF06-B1503608C2D8}"/>
          </ac:spMkLst>
        </pc:spChg>
      </pc:sldChg>
      <pc:sldChg chg="add del setBg">
        <pc:chgData name="GOODEN, Philip (NHS ENGLAND)" userId="46e1b9bb-8ac8-41a6-993a-949283d239c6" providerId="ADAL" clId="{30F06AD6-F5F4-4A0B-B4B0-7724706EB627}" dt="2026-04-23T08:42:03.719" v="163"/>
        <pc:sldMkLst>
          <pc:docMk/>
          <pc:sldMk cId="2139162450" sldId="516"/>
        </pc:sldMkLst>
      </pc:sldChg>
      <pc:sldChg chg="add del">
        <pc:chgData name="GOODEN, Philip (NHS ENGLAND)" userId="46e1b9bb-8ac8-41a6-993a-949283d239c6" providerId="ADAL" clId="{30F06AD6-F5F4-4A0B-B4B0-7724706EB627}" dt="2026-04-23T08:42:03.719" v="163"/>
        <pc:sldMkLst>
          <pc:docMk/>
          <pc:sldMk cId="3125364718" sldId="517"/>
        </pc:sldMkLst>
      </pc:sldChg>
      <pc:sldChg chg="add del">
        <pc:chgData name="GOODEN, Philip (NHS ENGLAND)" userId="46e1b9bb-8ac8-41a6-993a-949283d239c6" providerId="ADAL" clId="{30F06AD6-F5F4-4A0B-B4B0-7724706EB627}" dt="2026-04-23T08:42:03.719" v="163"/>
        <pc:sldMkLst>
          <pc:docMk/>
          <pc:sldMk cId="2840162893" sldId="518"/>
        </pc:sldMkLst>
      </pc:sldChg>
      <pc:sldChg chg="add del">
        <pc:chgData name="GOODEN, Philip (NHS ENGLAND)" userId="46e1b9bb-8ac8-41a6-993a-949283d239c6" providerId="ADAL" clId="{30F06AD6-F5F4-4A0B-B4B0-7724706EB627}" dt="2026-04-23T08:42:03.719" v="163"/>
        <pc:sldMkLst>
          <pc:docMk/>
          <pc:sldMk cId="260598130" sldId="519"/>
        </pc:sldMkLst>
      </pc:sldChg>
      <pc:sldChg chg="add setBg">
        <pc:chgData name="GOODEN, Philip (NHS ENGLAND)" userId="46e1b9bb-8ac8-41a6-993a-949283d239c6" providerId="ADAL" clId="{30F06AD6-F5F4-4A0B-B4B0-7724706EB627}" dt="2026-04-23T13:18:27.574" v="164"/>
        <pc:sldMkLst>
          <pc:docMk/>
          <pc:sldMk cId="961504236" sldId="635"/>
        </pc:sldMkLst>
      </pc:sldChg>
      <pc:sldChg chg="add">
        <pc:chgData name="GOODEN, Philip (NHS ENGLAND)" userId="46e1b9bb-8ac8-41a6-993a-949283d239c6" providerId="ADAL" clId="{30F06AD6-F5F4-4A0B-B4B0-7724706EB627}" dt="2026-04-23T13:18:27.574" v="164"/>
        <pc:sldMkLst>
          <pc:docMk/>
          <pc:sldMk cId="1813448749" sldId="807"/>
        </pc:sldMkLst>
      </pc:sldChg>
      <pc:sldChg chg="add">
        <pc:chgData name="GOODEN, Philip (NHS ENGLAND)" userId="46e1b9bb-8ac8-41a6-993a-949283d239c6" providerId="ADAL" clId="{30F06AD6-F5F4-4A0B-B4B0-7724706EB627}" dt="2026-04-23T13:18:27.574" v="164"/>
        <pc:sldMkLst>
          <pc:docMk/>
          <pc:sldMk cId="272289497" sldId="852"/>
        </pc:sldMkLst>
      </pc:sldChg>
      <pc:sldChg chg="modSp add mod setBg">
        <pc:chgData name="GOODEN, Philip (NHS ENGLAND)" userId="46e1b9bb-8ac8-41a6-993a-949283d239c6" providerId="ADAL" clId="{30F06AD6-F5F4-4A0B-B4B0-7724706EB627}" dt="2026-04-23T13:18:28.277" v="165" actId="27636"/>
        <pc:sldMkLst>
          <pc:docMk/>
          <pc:sldMk cId="1016612666" sldId="858"/>
        </pc:sldMkLst>
        <pc:spChg chg="mod">
          <ac:chgData name="GOODEN, Philip (NHS ENGLAND)" userId="46e1b9bb-8ac8-41a6-993a-949283d239c6" providerId="ADAL" clId="{30F06AD6-F5F4-4A0B-B4B0-7724706EB627}" dt="2026-04-23T13:18:28.277" v="165" actId="27636"/>
          <ac:spMkLst>
            <pc:docMk/>
            <pc:sldMk cId="1016612666" sldId="858"/>
            <ac:spMk id="6" creationId="{00000000-0000-0000-0000-000000000000}"/>
          </ac:spMkLst>
        </pc:spChg>
      </pc:sldChg>
      <pc:sldChg chg="add setBg">
        <pc:chgData name="GOODEN, Philip (NHS ENGLAND)" userId="46e1b9bb-8ac8-41a6-993a-949283d239c6" providerId="ADAL" clId="{30F06AD6-F5F4-4A0B-B4B0-7724706EB627}" dt="2026-04-23T13:18:27.574" v="164"/>
        <pc:sldMkLst>
          <pc:docMk/>
          <pc:sldMk cId="1108474829" sldId="859"/>
        </pc:sldMkLst>
      </pc:sldChg>
      <pc:sldChg chg="add">
        <pc:chgData name="GOODEN, Philip (NHS ENGLAND)" userId="46e1b9bb-8ac8-41a6-993a-949283d239c6" providerId="ADAL" clId="{30F06AD6-F5F4-4A0B-B4B0-7724706EB627}" dt="2026-04-23T13:18:27.574" v="164"/>
        <pc:sldMkLst>
          <pc:docMk/>
          <pc:sldMk cId="678563096" sldId="861"/>
        </pc:sldMkLst>
      </pc:sldChg>
      <pc:sldChg chg="add">
        <pc:chgData name="GOODEN, Philip (NHS ENGLAND)" userId="46e1b9bb-8ac8-41a6-993a-949283d239c6" providerId="ADAL" clId="{30F06AD6-F5F4-4A0B-B4B0-7724706EB627}" dt="2026-04-23T13:18:27.574" v="164"/>
        <pc:sldMkLst>
          <pc:docMk/>
          <pc:sldMk cId="2611892114" sldId="864"/>
        </pc:sldMkLst>
      </pc:sldChg>
      <pc:sldChg chg="add">
        <pc:chgData name="GOODEN, Philip (NHS ENGLAND)" userId="46e1b9bb-8ac8-41a6-993a-949283d239c6" providerId="ADAL" clId="{30F06AD6-F5F4-4A0B-B4B0-7724706EB627}" dt="2026-04-23T13:18:27.574" v="164"/>
        <pc:sldMkLst>
          <pc:docMk/>
          <pc:sldMk cId="2277950143" sldId="865"/>
        </pc:sldMkLst>
      </pc:sldChg>
      <pc:sldChg chg="add">
        <pc:chgData name="GOODEN, Philip (NHS ENGLAND)" userId="46e1b9bb-8ac8-41a6-993a-949283d239c6" providerId="ADAL" clId="{30F06AD6-F5F4-4A0B-B4B0-7724706EB627}" dt="2026-04-23T13:18:27.574" v="164"/>
        <pc:sldMkLst>
          <pc:docMk/>
          <pc:sldMk cId="3290379616" sldId="869"/>
        </pc:sldMkLst>
      </pc:sldChg>
      <pc:sldChg chg="add">
        <pc:chgData name="GOODEN, Philip (NHS ENGLAND)" userId="46e1b9bb-8ac8-41a6-993a-949283d239c6" providerId="ADAL" clId="{30F06AD6-F5F4-4A0B-B4B0-7724706EB627}" dt="2026-04-23T13:18:27.574" v="164"/>
        <pc:sldMkLst>
          <pc:docMk/>
          <pc:sldMk cId="901543251" sldId="870"/>
        </pc:sldMkLst>
      </pc:sldChg>
      <pc:sldChg chg="add">
        <pc:chgData name="GOODEN, Philip (NHS ENGLAND)" userId="46e1b9bb-8ac8-41a6-993a-949283d239c6" providerId="ADAL" clId="{30F06AD6-F5F4-4A0B-B4B0-7724706EB627}" dt="2026-04-23T13:18:27.574" v="164"/>
        <pc:sldMkLst>
          <pc:docMk/>
          <pc:sldMk cId="2607757250" sldId="871"/>
        </pc:sldMkLst>
      </pc:sldChg>
      <pc:sldChg chg="add">
        <pc:chgData name="GOODEN, Philip (NHS ENGLAND)" userId="46e1b9bb-8ac8-41a6-993a-949283d239c6" providerId="ADAL" clId="{30F06AD6-F5F4-4A0B-B4B0-7724706EB627}" dt="2026-04-23T13:18:27.574" v="164"/>
        <pc:sldMkLst>
          <pc:docMk/>
          <pc:sldMk cId="2581596874" sldId="874"/>
        </pc:sldMkLst>
      </pc:sldChg>
      <pc:sldChg chg="add">
        <pc:chgData name="GOODEN, Philip (NHS ENGLAND)" userId="46e1b9bb-8ac8-41a6-993a-949283d239c6" providerId="ADAL" clId="{30F06AD6-F5F4-4A0B-B4B0-7724706EB627}" dt="2026-04-23T13:18:27.574" v="164"/>
        <pc:sldMkLst>
          <pc:docMk/>
          <pc:sldMk cId="649447509" sldId="875"/>
        </pc:sldMkLst>
      </pc:sldChg>
      <pc:sldChg chg="add">
        <pc:chgData name="GOODEN, Philip (NHS ENGLAND)" userId="46e1b9bb-8ac8-41a6-993a-949283d239c6" providerId="ADAL" clId="{30F06AD6-F5F4-4A0B-B4B0-7724706EB627}" dt="2026-04-23T13:18:27.574" v="164"/>
        <pc:sldMkLst>
          <pc:docMk/>
          <pc:sldMk cId="23567540" sldId="876"/>
        </pc:sldMkLst>
      </pc:sldChg>
      <pc:sldChg chg="add">
        <pc:chgData name="GOODEN, Philip (NHS ENGLAND)" userId="46e1b9bb-8ac8-41a6-993a-949283d239c6" providerId="ADAL" clId="{30F06AD6-F5F4-4A0B-B4B0-7724706EB627}" dt="2026-04-23T13:18:27.574" v="164"/>
        <pc:sldMkLst>
          <pc:docMk/>
          <pc:sldMk cId="2345341679" sldId="877"/>
        </pc:sldMkLst>
      </pc:sldChg>
      <pc:sldChg chg="add">
        <pc:chgData name="GOODEN, Philip (NHS ENGLAND)" userId="46e1b9bb-8ac8-41a6-993a-949283d239c6" providerId="ADAL" clId="{30F06AD6-F5F4-4A0B-B4B0-7724706EB627}" dt="2026-04-23T13:18:27.574" v="164"/>
        <pc:sldMkLst>
          <pc:docMk/>
          <pc:sldMk cId="1900444107" sldId="878"/>
        </pc:sldMkLst>
      </pc:sldChg>
      <pc:sldChg chg="add">
        <pc:chgData name="GOODEN, Philip (NHS ENGLAND)" userId="46e1b9bb-8ac8-41a6-993a-949283d239c6" providerId="ADAL" clId="{30F06AD6-F5F4-4A0B-B4B0-7724706EB627}" dt="2026-04-23T13:18:27.574" v="164"/>
        <pc:sldMkLst>
          <pc:docMk/>
          <pc:sldMk cId="2557561674" sldId="879"/>
        </pc:sldMkLst>
      </pc:sldChg>
      <pc:sldChg chg="add setBg">
        <pc:chgData name="GOODEN, Philip (NHS ENGLAND)" userId="46e1b9bb-8ac8-41a6-993a-949283d239c6" providerId="ADAL" clId="{30F06AD6-F5F4-4A0B-B4B0-7724706EB627}" dt="2026-04-23T13:18:27.574" v="164"/>
        <pc:sldMkLst>
          <pc:docMk/>
          <pc:sldMk cId="4129048685" sldId="880"/>
        </pc:sldMkLst>
      </pc:sldChg>
      <pc:sldChg chg="add">
        <pc:chgData name="GOODEN, Philip (NHS ENGLAND)" userId="46e1b9bb-8ac8-41a6-993a-949283d239c6" providerId="ADAL" clId="{30F06AD6-F5F4-4A0B-B4B0-7724706EB627}" dt="2026-04-23T13:18:27.574" v="164"/>
        <pc:sldMkLst>
          <pc:docMk/>
          <pc:sldMk cId="2091865282" sldId="881"/>
        </pc:sldMkLst>
      </pc:sldChg>
      <pc:sldChg chg="add">
        <pc:chgData name="GOODEN, Philip (NHS ENGLAND)" userId="46e1b9bb-8ac8-41a6-993a-949283d239c6" providerId="ADAL" clId="{30F06AD6-F5F4-4A0B-B4B0-7724706EB627}" dt="2026-04-23T13:18:27.574" v="164"/>
        <pc:sldMkLst>
          <pc:docMk/>
          <pc:sldMk cId="1331808105" sldId="882"/>
        </pc:sldMkLst>
      </pc:sldChg>
      <pc:sldChg chg="add">
        <pc:chgData name="GOODEN, Philip (NHS ENGLAND)" userId="46e1b9bb-8ac8-41a6-993a-949283d239c6" providerId="ADAL" clId="{30F06AD6-F5F4-4A0B-B4B0-7724706EB627}" dt="2026-04-23T13:18:27.574" v="164"/>
        <pc:sldMkLst>
          <pc:docMk/>
          <pc:sldMk cId="2048074424" sldId="883"/>
        </pc:sldMkLst>
      </pc:sldChg>
      <pc:sldChg chg="add">
        <pc:chgData name="GOODEN, Philip (NHS ENGLAND)" userId="46e1b9bb-8ac8-41a6-993a-949283d239c6" providerId="ADAL" clId="{30F06AD6-F5F4-4A0B-B4B0-7724706EB627}" dt="2026-04-23T13:18:27.574" v="164"/>
        <pc:sldMkLst>
          <pc:docMk/>
          <pc:sldMk cId="1582271035" sldId="884"/>
        </pc:sldMkLst>
      </pc:sldChg>
      <pc:sldChg chg="add">
        <pc:chgData name="GOODEN, Philip (NHS ENGLAND)" userId="46e1b9bb-8ac8-41a6-993a-949283d239c6" providerId="ADAL" clId="{30F06AD6-F5F4-4A0B-B4B0-7724706EB627}" dt="2026-04-23T13:18:27.574" v="164"/>
        <pc:sldMkLst>
          <pc:docMk/>
          <pc:sldMk cId="3485018951" sldId="885"/>
        </pc:sldMkLst>
      </pc:sldChg>
      <pc:sldChg chg="add">
        <pc:chgData name="GOODEN, Philip (NHS ENGLAND)" userId="46e1b9bb-8ac8-41a6-993a-949283d239c6" providerId="ADAL" clId="{30F06AD6-F5F4-4A0B-B4B0-7724706EB627}" dt="2026-04-23T13:18:27.574" v="164"/>
        <pc:sldMkLst>
          <pc:docMk/>
          <pc:sldMk cId="1728237502" sldId="886"/>
        </pc:sldMkLst>
      </pc:sldChg>
      <pc:sldChg chg="add">
        <pc:chgData name="GOODEN, Philip (NHS ENGLAND)" userId="46e1b9bb-8ac8-41a6-993a-949283d239c6" providerId="ADAL" clId="{30F06AD6-F5F4-4A0B-B4B0-7724706EB627}" dt="2026-04-23T13:18:27.574" v="164"/>
        <pc:sldMkLst>
          <pc:docMk/>
          <pc:sldMk cId="771784898" sldId="887"/>
        </pc:sldMkLst>
      </pc:sldChg>
      <pc:sldChg chg="add">
        <pc:chgData name="GOODEN, Philip (NHS ENGLAND)" userId="46e1b9bb-8ac8-41a6-993a-949283d239c6" providerId="ADAL" clId="{30F06AD6-F5F4-4A0B-B4B0-7724706EB627}" dt="2026-04-23T13:18:27.574" v="164"/>
        <pc:sldMkLst>
          <pc:docMk/>
          <pc:sldMk cId="2547491009" sldId="888"/>
        </pc:sldMkLst>
      </pc:sldChg>
      <pc:sldChg chg="add">
        <pc:chgData name="GOODEN, Philip (NHS ENGLAND)" userId="46e1b9bb-8ac8-41a6-993a-949283d239c6" providerId="ADAL" clId="{30F06AD6-F5F4-4A0B-B4B0-7724706EB627}" dt="2026-04-23T13:18:27.574" v="164"/>
        <pc:sldMkLst>
          <pc:docMk/>
          <pc:sldMk cId="2500757191" sldId="890"/>
        </pc:sldMkLst>
      </pc:sldChg>
      <pc:sldChg chg="add">
        <pc:chgData name="GOODEN, Philip (NHS ENGLAND)" userId="46e1b9bb-8ac8-41a6-993a-949283d239c6" providerId="ADAL" clId="{30F06AD6-F5F4-4A0B-B4B0-7724706EB627}" dt="2026-04-23T13:18:27.574" v="164"/>
        <pc:sldMkLst>
          <pc:docMk/>
          <pc:sldMk cId="3877041931" sldId="891"/>
        </pc:sldMkLst>
      </pc:sldChg>
      <pc:sldChg chg="add">
        <pc:chgData name="GOODEN, Philip (NHS ENGLAND)" userId="46e1b9bb-8ac8-41a6-993a-949283d239c6" providerId="ADAL" clId="{30F06AD6-F5F4-4A0B-B4B0-7724706EB627}" dt="2026-04-23T13:18:27.574" v="164"/>
        <pc:sldMkLst>
          <pc:docMk/>
          <pc:sldMk cId="3177082826" sldId="892"/>
        </pc:sldMkLst>
      </pc:sldChg>
      <pc:sldChg chg="add">
        <pc:chgData name="GOODEN, Philip (NHS ENGLAND)" userId="46e1b9bb-8ac8-41a6-993a-949283d239c6" providerId="ADAL" clId="{30F06AD6-F5F4-4A0B-B4B0-7724706EB627}" dt="2026-04-23T13:18:27.574" v="164"/>
        <pc:sldMkLst>
          <pc:docMk/>
          <pc:sldMk cId="2600316087" sldId="893"/>
        </pc:sldMkLst>
      </pc:sldChg>
      <pc:sldChg chg="add">
        <pc:chgData name="GOODEN, Philip (NHS ENGLAND)" userId="46e1b9bb-8ac8-41a6-993a-949283d239c6" providerId="ADAL" clId="{30F06AD6-F5F4-4A0B-B4B0-7724706EB627}" dt="2026-04-23T13:18:27.574" v="164"/>
        <pc:sldMkLst>
          <pc:docMk/>
          <pc:sldMk cId="1073175617" sldId="894"/>
        </pc:sldMkLst>
      </pc:sldChg>
      <pc:sldChg chg="add">
        <pc:chgData name="GOODEN, Philip (NHS ENGLAND)" userId="46e1b9bb-8ac8-41a6-993a-949283d239c6" providerId="ADAL" clId="{30F06AD6-F5F4-4A0B-B4B0-7724706EB627}" dt="2026-04-23T13:18:27.574" v="164"/>
        <pc:sldMkLst>
          <pc:docMk/>
          <pc:sldMk cId="1721285791" sldId="895"/>
        </pc:sldMkLst>
      </pc:sldChg>
      <pc:sldChg chg="add">
        <pc:chgData name="GOODEN, Philip (NHS ENGLAND)" userId="46e1b9bb-8ac8-41a6-993a-949283d239c6" providerId="ADAL" clId="{30F06AD6-F5F4-4A0B-B4B0-7724706EB627}" dt="2026-04-23T13:18:27.574" v="164"/>
        <pc:sldMkLst>
          <pc:docMk/>
          <pc:sldMk cId="356194276" sldId="907"/>
        </pc:sldMkLst>
      </pc:sldChg>
      <pc:sldChg chg="del">
        <pc:chgData name="GOODEN, Philip (NHS ENGLAND)" userId="46e1b9bb-8ac8-41a6-993a-949283d239c6" providerId="ADAL" clId="{30F06AD6-F5F4-4A0B-B4B0-7724706EB627}" dt="2026-04-23T07:32:03.113" v="0" actId="47"/>
        <pc:sldMkLst>
          <pc:docMk/>
          <pc:sldMk cId="3830231407" sldId="1923"/>
        </pc:sldMkLst>
      </pc:sldChg>
      <pc:sldChg chg="del">
        <pc:chgData name="GOODEN, Philip (NHS ENGLAND)" userId="46e1b9bb-8ac8-41a6-993a-949283d239c6" providerId="ADAL" clId="{30F06AD6-F5F4-4A0B-B4B0-7724706EB627}" dt="2026-04-23T07:32:03.113" v="0" actId="47"/>
        <pc:sldMkLst>
          <pc:docMk/>
          <pc:sldMk cId="1823617375" sldId="1928"/>
        </pc:sldMkLst>
      </pc:sldChg>
      <pc:sldChg chg="del">
        <pc:chgData name="GOODEN, Philip (NHS ENGLAND)" userId="46e1b9bb-8ac8-41a6-993a-949283d239c6" providerId="ADAL" clId="{30F06AD6-F5F4-4A0B-B4B0-7724706EB627}" dt="2026-04-23T07:32:03.113" v="0" actId="47"/>
        <pc:sldMkLst>
          <pc:docMk/>
          <pc:sldMk cId="3418343003" sldId="1946"/>
        </pc:sldMkLst>
      </pc:sldChg>
      <pc:sldChg chg="del">
        <pc:chgData name="GOODEN, Philip (NHS ENGLAND)" userId="46e1b9bb-8ac8-41a6-993a-949283d239c6" providerId="ADAL" clId="{30F06AD6-F5F4-4A0B-B4B0-7724706EB627}" dt="2026-04-23T07:32:03.113" v="0" actId="47"/>
        <pc:sldMkLst>
          <pc:docMk/>
          <pc:sldMk cId="3126566729" sldId="1983"/>
        </pc:sldMkLst>
      </pc:sldChg>
      <pc:sldChg chg="del">
        <pc:chgData name="GOODEN, Philip (NHS ENGLAND)" userId="46e1b9bb-8ac8-41a6-993a-949283d239c6" providerId="ADAL" clId="{30F06AD6-F5F4-4A0B-B4B0-7724706EB627}" dt="2026-04-23T07:32:03.113" v="0" actId="47"/>
        <pc:sldMkLst>
          <pc:docMk/>
          <pc:sldMk cId="2282146806" sldId="2145707281"/>
        </pc:sldMkLst>
      </pc:sldChg>
      <pc:sldChg chg="del">
        <pc:chgData name="GOODEN, Philip (NHS ENGLAND)" userId="46e1b9bb-8ac8-41a6-993a-949283d239c6" providerId="ADAL" clId="{30F06AD6-F5F4-4A0B-B4B0-7724706EB627}" dt="2026-04-23T07:32:03.113" v="0" actId="47"/>
        <pc:sldMkLst>
          <pc:docMk/>
          <pc:sldMk cId="1689719457" sldId="2145707288"/>
        </pc:sldMkLst>
      </pc:sldChg>
      <pc:sldChg chg="del">
        <pc:chgData name="GOODEN, Philip (NHS ENGLAND)" userId="46e1b9bb-8ac8-41a6-993a-949283d239c6" providerId="ADAL" clId="{30F06AD6-F5F4-4A0B-B4B0-7724706EB627}" dt="2026-04-23T07:32:03.113" v="0" actId="47"/>
        <pc:sldMkLst>
          <pc:docMk/>
          <pc:sldMk cId="1801870351" sldId="2145707290"/>
        </pc:sldMkLst>
      </pc:sldChg>
      <pc:sldChg chg="del">
        <pc:chgData name="GOODEN, Philip (NHS ENGLAND)" userId="46e1b9bb-8ac8-41a6-993a-949283d239c6" providerId="ADAL" clId="{30F06AD6-F5F4-4A0B-B4B0-7724706EB627}" dt="2026-04-23T07:32:03.113" v="0" actId="47"/>
        <pc:sldMkLst>
          <pc:docMk/>
          <pc:sldMk cId="3654670722" sldId="2145707297"/>
        </pc:sldMkLst>
      </pc:sldChg>
      <pc:sldChg chg="del">
        <pc:chgData name="GOODEN, Philip (NHS ENGLAND)" userId="46e1b9bb-8ac8-41a6-993a-949283d239c6" providerId="ADAL" clId="{30F06AD6-F5F4-4A0B-B4B0-7724706EB627}" dt="2026-04-23T07:32:03.113" v="0" actId="47"/>
        <pc:sldMkLst>
          <pc:docMk/>
          <pc:sldMk cId="1628653536" sldId="2145707299"/>
        </pc:sldMkLst>
      </pc:sldChg>
      <pc:sldChg chg="del">
        <pc:chgData name="GOODEN, Philip (NHS ENGLAND)" userId="46e1b9bb-8ac8-41a6-993a-949283d239c6" providerId="ADAL" clId="{30F06AD6-F5F4-4A0B-B4B0-7724706EB627}" dt="2026-04-23T07:32:03.113" v="0" actId="47"/>
        <pc:sldMkLst>
          <pc:docMk/>
          <pc:sldMk cId="4011627450" sldId="2145707300"/>
        </pc:sldMkLst>
      </pc:sldChg>
      <pc:sldChg chg="del">
        <pc:chgData name="GOODEN, Philip (NHS ENGLAND)" userId="46e1b9bb-8ac8-41a6-993a-949283d239c6" providerId="ADAL" clId="{30F06AD6-F5F4-4A0B-B4B0-7724706EB627}" dt="2026-04-23T07:32:03.113" v="0" actId="47"/>
        <pc:sldMkLst>
          <pc:docMk/>
          <pc:sldMk cId="1943489748" sldId="2145707301"/>
        </pc:sldMkLst>
      </pc:sldChg>
      <pc:sldChg chg="del">
        <pc:chgData name="GOODEN, Philip (NHS ENGLAND)" userId="46e1b9bb-8ac8-41a6-993a-949283d239c6" providerId="ADAL" clId="{30F06AD6-F5F4-4A0B-B4B0-7724706EB627}" dt="2026-04-23T07:32:03.113" v="0" actId="47"/>
        <pc:sldMkLst>
          <pc:docMk/>
          <pc:sldMk cId="837183915" sldId="2145707302"/>
        </pc:sldMkLst>
      </pc:sldChg>
      <pc:sldChg chg="del">
        <pc:chgData name="GOODEN, Philip (NHS ENGLAND)" userId="46e1b9bb-8ac8-41a6-993a-949283d239c6" providerId="ADAL" clId="{30F06AD6-F5F4-4A0B-B4B0-7724706EB627}" dt="2026-04-23T07:32:03.113" v="0" actId="47"/>
        <pc:sldMkLst>
          <pc:docMk/>
          <pc:sldMk cId="3656869911" sldId="2145707303"/>
        </pc:sldMkLst>
      </pc:sldChg>
      <pc:sldChg chg="del">
        <pc:chgData name="GOODEN, Philip (NHS ENGLAND)" userId="46e1b9bb-8ac8-41a6-993a-949283d239c6" providerId="ADAL" clId="{30F06AD6-F5F4-4A0B-B4B0-7724706EB627}" dt="2026-04-23T07:32:03.113" v="0" actId="47"/>
        <pc:sldMkLst>
          <pc:docMk/>
          <pc:sldMk cId="3964435707" sldId="2145707304"/>
        </pc:sldMkLst>
      </pc:sldChg>
      <pc:sldChg chg="del">
        <pc:chgData name="GOODEN, Philip (NHS ENGLAND)" userId="46e1b9bb-8ac8-41a6-993a-949283d239c6" providerId="ADAL" clId="{30F06AD6-F5F4-4A0B-B4B0-7724706EB627}" dt="2026-04-23T07:32:03.113" v="0" actId="47"/>
        <pc:sldMkLst>
          <pc:docMk/>
          <pc:sldMk cId="3679653276" sldId="2145707305"/>
        </pc:sldMkLst>
      </pc:sldChg>
      <pc:sldChg chg="del">
        <pc:chgData name="GOODEN, Philip (NHS ENGLAND)" userId="46e1b9bb-8ac8-41a6-993a-949283d239c6" providerId="ADAL" clId="{30F06AD6-F5F4-4A0B-B4B0-7724706EB627}" dt="2026-04-23T07:32:03.113" v="0" actId="47"/>
        <pc:sldMkLst>
          <pc:docMk/>
          <pc:sldMk cId="454816810" sldId="2145707306"/>
        </pc:sldMkLst>
      </pc:sldChg>
      <pc:sldChg chg="del">
        <pc:chgData name="GOODEN, Philip (NHS ENGLAND)" userId="46e1b9bb-8ac8-41a6-993a-949283d239c6" providerId="ADAL" clId="{30F06AD6-F5F4-4A0B-B4B0-7724706EB627}" dt="2026-04-23T07:32:03.113" v="0" actId="47"/>
        <pc:sldMkLst>
          <pc:docMk/>
          <pc:sldMk cId="2753438904" sldId="2145707307"/>
        </pc:sldMkLst>
      </pc:sldChg>
      <pc:sldChg chg="del">
        <pc:chgData name="GOODEN, Philip (NHS ENGLAND)" userId="46e1b9bb-8ac8-41a6-993a-949283d239c6" providerId="ADAL" clId="{30F06AD6-F5F4-4A0B-B4B0-7724706EB627}" dt="2026-04-23T07:32:03.113" v="0" actId="47"/>
        <pc:sldMkLst>
          <pc:docMk/>
          <pc:sldMk cId="460783376" sldId="2145707309"/>
        </pc:sldMkLst>
      </pc:sldChg>
      <pc:sldChg chg="del">
        <pc:chgData name="GOODEN, Philip (NHS ENGLAND)" userId="46e1b9bb-8ac8-41a6-993a-949283d239c6" providerId="ADAL" clId="{30F06AD6-F5F4-4A0B-B4B0-7724706EB627}" dt="2026-04-23T07:32:03.113" v="0" actId="47"/>
        <pc:sldMkLst>
          <pc:docMk/>
          <pc:sldMk cId="3732802309" sldId="2145707310"/>
        </pc:sldMkLst>
      </pc:sldChg>
      <pc:sldChg chg="del">
        <pc:chgData name="GOODEN, Philip (NHS ENGLAND)" userId="46e1b9bb-8ac8-41a6-993a-949283d239c6" providerId="ADAL" clId="{30F06AD6-F5F4-4A0B-B4B0-7724706EB627}" dt="2026-04-23T07:32:03.113" v="0" actId="47"/>
        <pc:sldMkLst>
          <pc:docMk/>
          <pc:sldMk cId="2407622321" sldId="2145707311"/>
        </pc:sldMkLst>
      </pc:sldChg>
      <pc:sldChg chg="del">
        <pc:chgData name="GOODEN, Philip (NHS ENGLAND)" userId="46e1b9bb-8ac8-41a6-993a-949283d239c6" providerId="ADAL" clId="{30F06AD6-F5F4-4A0B-B4B0-7724706EB627}" dt="2026-04-23T07:32:03.113" v="0" actId="47"/>
        <pc:sldMkLst>
          <pc:docMk/>
          <pc:sldMk cId="2895659146" sldId="2145707318"/>
        </pc:sldMkLst>
      </pc:sldChg>
      <pc:sldChg chg="del">
        <pc:chgData name="GOODEN, Philip (NHS ENGLAND)" userId="46e1b9bb-8ac8-41a6-993a-949283d239c6" providerId="ADAL" clId="{30F06AD6-F5F4-4A0B-B4B0-7724706EB627}" dt="2026-04-23T07:32:03.113" v="0" actId="47"/>
        <pc:sldMkLst>
          <pc:docMk/>
          <pc:sldMk cId="3867940415" sldId="2145707340"/>
        </pc:sldMkLst>
      </pc:sldChg>
      <pc:sldChg chg="del">
        <pc:chgData name="GOODEN, Philip (NHS ENGLAND)" userId="46e1b9bb-8ac8-41a6-993a-949283d239c6" providerId="ADAL" clId="{30F06AD6-F5F4-4A0B-B4B0-7724706EB627}" dt="2026-04-23T07:32:03.113" v="0" actId="47"/>
        <pc:sldMkLst>
          <pc:docMk/>
          <pc:sldMk cId="3881816919" sldId="2145707367"/>
        </pc:sldMkLst>
      </pc:sldChg>
      <pc:sldChg chg="del">
        <pc:chgData name="GOODEN, Philip (NHS ENGLAND)" userId="46e1b9bb-8ac8-41a6-993a-949283d239c6" providerId="ADAL" clId="{30F06AD6-F5F4-4A0B-B4B0-7724706EB627}" dt="2026-04-23T07:32:03.113" v="0" actId="47"/>
        <pc:sldMkLst>
          <pc:docMk/>
          <pc:sldMk cId="2444385045" sldId="2145707378"/>
        </pc:sldMkLst>
      </pc:sldChg>
      <pc:sldChg chg="del">
        <pc:chgData name="GOODEN, Philip (NHS ENGLAND)" userId="46e1b9bb-8ac8-41a6-993a-949283d239c6" providerId="ADAL" clId="{30F06AD6-F5F4-4A0B-B4B0-7724706EB627}" dt="2026-04-23T07:32:03.113" v="0" actId="47"/>
        <pc:sldMkLst>
          <pc:docMk/>
          <pc:sldMk cId="2484129220" sldId="2145707379"/>
        </pc:sldMkLst>
      </pc:sldChg>
      <pc:sldChg chg="del">
        <pc:chgData name="GOODEN, Philip (NHS ENGLAND)" userId="46e1b9bb-8ac8-41a6-993a-949283d239c6" providerId="ADAL" clId="{30F06AD6-F5F4-4A0B-B4B0-7724706EB627}" dt="2026-04-23T07:32:03.113" v="0" actId="47"/>
        <pc:sldMkLst>
          <pc:docMk/>
          <pc:sldMk cId="1080562589" sldId="2145707382"/>
        </pc:sldMkLst>
      </pc:sldChg>
      <pc:sldChg chg="del">
        <pc:chgData name="GOODEN, Philip (NHS ENGLAND)" userId="46e1b9bb-8ac8-41a6-993a-949283d239c6" providerId="ADAL" clId="{30F06AD6-F5F4-4A0B-B4B0-7724706EB627}" dt="2026-04-23T07:32:03.113" v="0" actId="47"/>
        <pc:sldMkLst>
          <pc:docMk/>
          <pc:sldMk cId="3448839417" sldId="2145707383"/>
        </pc:sldMkLst>
      </pc:sldChg>
      <pc:sldChg chg="del">
        <pc:chgData name="GOODEN, Philip (NHS ENGLAND)" userId="46e1b9bb-8ac8-41a6-993a-949283d239c6" providerId="ADAL" clId="{30F06AD6-F5F4-4A0B-B4B0-7724706EB627}" dt="2026-04-23T07:32:03.113" v="0" actId="47"/>
        <pc:sldMkLst>
          <pc:docMk/>
          <pc:sldMk cId="3776331519" sldId="2145707385"/>
        </pc:sldMkLst>
      </pc:sldChg>
      <pc:sldChg chg="del">
        <pc:chgData name="GOODEN, Philip (NHS ENGLAND)" userId="46e1b9bb-8ac8-41a6-993a-949283d239c6" providerId="ADAL" clId="{30F06AD6-F5F4-4A0B-B4B0-7724706EB627}" dt="2026-04-23T07:32:03.113" v="0" actId="47"/>
        <pc:sldMkLst>
          <pc:docMk/>
          <pc:sldMk cId="3093907606" sldId="2145707387"/>
        </pc:sldMkLst>
      </pc:sldChg>
      <pc:sldChg chg="del">
        <pc:chgData name="GOODEN, Philip (NHS ENGLAND)" userId="46e1b9bb-8ac8-41a6-993a-949283d239c6" providerId="ADAL" clId="{30F06AD6-F5F4-4A0B-B4B0-7724706EB627}" dt="2026-04-23T07:32:03.113" v="0" actId="47"/>
        <pc:sldMkLst>
          <pc:docMk/>
          <pc:sldMk cId="0" sldId="2145707388"/>
        </pc:sldMkLst>
      </pc:sldChg>
      <pc:sldChg chg="del">
        <pc:chgData name="GOODEN, Philip (NHS ENGLAND)" userId="46e1b9bb-8ac8-41a6-993a-949283d239c6" providerId="ADAL" clId="{30F06AD6-F5F4-4A0B-B4B0-7724706EB627}" dt="2026-04-23T07:32:03.113" v="0" actId="47"/>
        <pc:sldMkLst>
          <pc:docMk/>
          <pc:sldMk cId="0" sldId="2145707389"/>
        </pc:sldMkLst>
      </pc:sldChg>
      <pc:sldChg chg="del">
        <pc:chgData name="GOODEN, Philip (NHS ENGLAND)" userId="46e1b9bb-8ac8-41a6-993a-949283d239c6" providerId="ADAL" clId="{30F06AD6-F5F4-4A0B-B4B0-7724706EB627}" dt="2026-04-23T07:32:03.113" v="0" actId="47"/>
        <pc:sldMkLst>
          <pc:docMk/>
          <pc:sldMk cId="0" sldId="2145707390"/>
        </pc:sldMkLst>
      </pc:sldChg>
      <pc:sldChg chg="del">
        <pc:chgData name="GOODEN, Philip (NHS ENGLAND)" userId="46e1b9bb-8ac8-41a6-993a-949283d239c6" providerId="ADAL" clId="{30F06AD6-F5F4-4A0B-B4B0-7724706EB627}" dt="2026-04-23T07:32:03.113" v="0" actId="47"/>
        <pc:sldMkLst>
          <pc:docMk/>
          <pc:sldMk cId="0" sldId="2145707391"/>
        </pc:sldMkLst>
      </pc:sldChg>
      <pc:sldChg chg="del">
        <pc:chgData name="GOODEN, Philip (NHS ENGLAND)" userId="46e1b9bb-8ac8-41a6-993a-949283d239c6" providerId="ADAL" clId="{30F06AD6-F5F4-4A0B-B4B0-7724706EB627}" dt="2026-04-23T07:32:03.113" v="0" actId="47"/>
        <pc:sldMkLst>
          <pc:docMk/>
          <pc:sldMk cId="0" sldId="2145707392"/>
        </pc:sldMkLst>
      </pc:sldChg>
      <pc:sldChg chg="del">
        <pc:chgData name="GOODEN, Philip (NHS ENGLAND)" userId="46e1b9bb-8ac8-41a6-993a-949283d239c6" providerId="ADAL" clId="{30F06AD6-F5F4-4A0B-B4B0-7724706EB627}" dt="2026-04-23T07:32:03.113" v="0" actId="47"/>
        <pc:sldMkLst>
          <pc:docMk/>
          <pc:sldMk cId="230124517" sldId="2145707393"/>
        </pc:sldMkLst>
      </pc:sldChg>
      <pc:sldChg chg="del">
        <pc:chgData name="GOODEN, Philip (NHS ENGLAND)" userId="46e1b9bb-8ac8-41a6-993a-949283d239c6" providerId="ADAL" clId="{30F06AD6-F5F4-4A0B-B4B0-7724706EB627}" dt="2026-04-23T07:32:03.113" v="0" actId="47"/>
        <pc:sldMkLst>
          <pc:docMk/>
          <pc:sldMk cId="2892970331" sldId="2145707394"/>
        </pc:sldMkLst>
      </pc:sldChg>
      <pc:sldChg chg="del">
        <pc:chgData name="GOODEN, Philip (NHS ENGLAND)" userId="46e1b9bb-8ac8-41a6-993a-949283d239c6" providerId="ADAL" clId="{30F06AD6-F5F4-4A0B-B4B0-7724706EB627}" dt="2026-04-23T07:32:03.113" v="0" actId="47"/>
        <pc:sldMkLst>
          <pc:docMk/>
          <pc:sldMk cId="1553679852" sldId="2145707395"/>
        </pc:sldMkLst>
      </pc:sldChg>
      <pc:sldChg chg="del">
        <pc:chgData name="GOODEN, Philip (NHS ENGLAND)" userId="46e1b9bb-8ac8-41a6-993a-949283d239c6" providerId="ADAL" clId="{30F06AD6-F5F4-4A0B-B4B0-7724706EB627}" dt="2026-04-23T07:32:03.113" v="0" actId="47"/>
        <pc:sldMkLst>
          <pc:docMk/>
          <pc:sldMk cId="3209344255" sldId="2145707396"/>
        </pc:sldMkLst>
      </pc:sldChg>
      <pc:sldChg chg="del">
        <pc:chgData name="GOODEN, Philip (NHS ENGLAND)" userId="46e1b9bb-8ac8-41a6-993a-949283d239c6" providerId="ADAL" clId="{30F06AD6-F5F4-4A0B-B4B0-7724706EB627}" dt="2026-04-23T07:32:03.113" v="0" actId="47"/>
        <pc:sldMkLst>
          <pc:docMk/>
          <pc:sldMk cId="1895743583" sldId="2145707397"/>
        </pc:sldMkLst>
      </pc:sldChg>
      <pc:sldMasterChg chg="delSldLayout">
        <pc:chgData name="GOODEN, Philip (NHS ENGLAND)" userId="46e1b9bb-8ac8-41a6-993a-949283d239c6" providerId="ADAL" clId="{30F06AD6-F5F4-4A0B-B4B0-7724706EB627}" dt="2026-04-23T07:32:03.113" v="0" actId="47"/>
        <pc:sldMasterMkLst>
          <pc:docMk/>
          <pc:sldMasterMk cId="3392950937" sldId="2147483648"/>
        </pc:sldMasterMkLst>
        <pc:sldLayoutChg chg="del">
          <pc:chgData name="GOODEN, Philip (NHS ENGLAND)" userId="46e1b9bb-8ac8-41a6-993a-949283d239c6" providerId="ADAL" clId="{30F06AD6-F5F4-4A0B-B4B0-7724706EB627}" dt="2026-04-23T07:32:03.113" v="0" actId="47"/>
          <pc:sldLayoutMkLst>
            <pc:docMk/>
            <pc:sldMasterMk cId="3392950937" sldId="2147483648"/>
            <pc:sldLayoutMk cId="2563399628" sldId="2147483678"/>
          </pc:sldLayoutMkLst>
        </pc:sldLayoutChg>
      </pc:sldMasterChg>
      <pc:sldMasterChg chg="delSldLayout">
        <pc:chgData name="GOODEN, Philip (NHS ENGLAND)" userId="46e1b9bb-8ac8-41a6-993a-949283d239c6" providerId="ADAL" clId="{30F06AD6-F5F4-4A0B-B4B0-7724706EB627}" dt="2026-04-23T07:32:03.113" v="0" actId="47"/>
        <pc:sldMasterMkLst>
          <pc:docMk/>
          <pc:sldMasterMk cId="3313765281" sldId="2147483660"/>
        </pc:sldMasterMkLst>
        <pc:sldLayoutChg chg="del">
          <pc:chgData name="GOODEN, Philip (NHS ENGLAND)" userId="46e1b9bb-8ac8-41a6-993a-949283d239c6" providerId="ADAL" clId="{30F06AD6-F5F4-4A0B-B4B0-7724706EB627}" dt="2026-04-23T07:32:03.113" v="0" actId="47"/>
          <pc:sldLayoutMkLst>
            <pc:docMk/>
            <pc:sldMasterMk cId="3313765281" sldId="2147483660"/>
            <pc:sldLayoutMk cId="1732811435" sldId="2147483672"/>
          </pc:sldLayoutMkLst>
        </pc:sldLayoutChg>
        <pc:sldLayoutChg chg="del">
          <pc:chgData name="GOODEN, Philip (NHS ENGLAND)" userId="46e1b9bb-8ac8-41a6-993a-949283d239c6" providerId="ADAL" clId="{30F06AD6-F5F4-4A0B-B4B0-7724706EB627}" dt="2026-04-23T07:32:03.113" v="0" actId="47"/>
          <pc:sldLayoutMkLst>
            <pc:docMk/>
            <pc:sldMasterMk cId="3313765281" sldId="2147483660"/>
            <pc:sldLayoutMk cId="3166383779" sldId="2147483673"/>
          </pc:sldLayoutMkLst>
        </pc:sldLayoutChg>
        <pc:sldLayoutChg chg="del">
          <pc:chgData name="GOODEN, Philip (NHS ENGLAND)" userId="46e1b9bb-8ac8-41a6-993a-949283d239c6" providerId="ADAL" clId="{30F06AD6-F5F4-4A0B-B4B0-7724706EB627}" dt="2026-04-23T07:32:03.113" v="0" actId="47"/>
          <pc:sldLayoutMkLst>
            <pc:docMk/>
            <pc:sldMasterMk cId="3313765281" sldId="2147483660"/>
            <pc:sldLayoutMk cId="1756693968" sldId="2147483674"/>
          </pc:sldLayoutMkLst>
        </pc:sldLayoutChg>
        <pc:sldLayoutChg chg="del">
          <pc:chgData name="GOODEN, Philip (NHS ENGLAND)" userId="46e1b9bb-8ac8-41a6-993a-949283d239c6" providerId="ADAL" clId="{30F06AD6-F5F4-4A0B-B4B0-7724706EB627}" dt="2026-04-23T07:32:03.113" v="0" actId="47"/>
          <pc:sldLayoutMkLst>
            <pc:docMk/>
            <pc:sldMasterMk cId="3313765281" sldId="2147483660"/>
            <pc:sldLayoutMk cId="2310641250" sldId="2147483675"/>
          </pc:sldLayoutMkLst>
        </pc:sldLayoutChg>
        <pc:sldLayoutChg chg="del">
          <pc:chgData name="GOODEN, Philip (NHS ENGLAND)" userId="46e1b9bb-8ac8-41a6-993a-949283d239c6" providerId="ADAL" clId="{30F06AD6-F5F4-4A0B-B4B0-7724706EB627}" dt="2026-04-23T07:32:03.113" v="0" actId="47"/>
          <pc:sldLayoutMkLst>
            <pc:docMk/>
            <pc:sldMasterMk cId="3313765281" sldId="2147483660"/>
            <pc:sldLayoutMk cId="2102142996" sldId="2147483676"/>
          </pc:sldLayoutMkLst>
        </pc:sldLayoutChg>
        <pc:sldLayoutChg chg="del">
          <pc:chgData name="GOODEN, Philip (NHS ENGLAND)" userId="46e1b9bb-8ac8-41a6-993a-949283d239c6" providerId="ADAL" clId="{30F06AD6-F5F4-4A0B-B4B0-7724706EB627}" dt="2026-04-23T07:32:03.113" v="0" actId="47"/>
          <pc:sldLayoutMkLst>
            <pc:docMk/>
            <pc:sldMasterMk cId="3313765281" sldId="2147483660"/>
            <pc:sldLayoutMk cId="828379289" sldId="2147483677"/>
          </pc:sldLayoutMkLst>
        </pc:sldLayoutChg>
      </pc:sldMasterChg>
      <pc:sldMasterChg chg="del delSldLayout">
        <pc:chgData name="GOODEN, Philip (NHS ENGLAND)" userId="46e1b9bb-8ac8-41a6-993a-949283d239c6" providerId="ADAL" clId="{30F06AD6-F5F4-4A0B-B4B0-7724706EB627}" dt="2026-04-23T08:40:47.643" v="152" actId="47"/>
        <pc:sldMasterMkLst>
          <pc:docMk/>
          <pc:sldMasterMk cId="841289751" sldId="2147483712"/>
        </pc:sldMasterMkLst>
        <pc:sldLayoutChg chg="del">
          <pc:chgData name="GOODEN, Philip (NHS ENGLAND)" userId="46e1b9bb-8ac8-41a6-993a-949283d239c6" providerId="ADAL" clId="{30F06AD6-F5F4-4A0B-B4B0-7724706EB627}" dt="2026-04-23T08:40:47.643" v="152" actId="47"/>
          <pc:sldLayoutMkLst>
            <pc:docMk/>
            <pc:sldMasterMk cId="841289751" sldId="2147483712"/>
            <pc:sldLayoutMk cId="885902883" sldId="2147483713"/>
          </pc:sldLayoutMkLst>
        </pc:sldLayoutChg>
        <pc:sldLayoutChg chg="del">
          <pc:chgData name="GOODEN, Philip (NHS ENGLAND)" userId="46e1b9bb-8ac8-41a6-993a-949283d239c6" providerId="ADAL" clId="{30F06AD6-F5F4-4A0B-B4B0-7724706EB627}" dt="2026-04-23T08:40:47.643" v="152" actId="47"/>
          <pc:sldLayoutMkLst>
            <pc:docMk/>
            <pc:sldMasterMk cId="841289751" sldId="2147483712"/>
            <pc:sldLayoutMk cId="3886834640" sldId="2147483714"/>
          </pc:sldLayoutMkLst>
        </pc:sldLayoutChg>
        <pc:sldLayoutChg chg="del">
          <pc:chgData name="GOODEN, Philip (NHS ENGLAND)" userId="46e1b9bb-8ac8-41a6-993a-949283d239c6" providerId="ADAL" clId="{30F06AD6-F5F4-4A0B-B4B0-7724706EB627}" dt="2026-04-23T08:40:47.643" v="152" actId="47"/>
          <pc:sldLayoutMkLst>
            <pc:docMk/>
            <pc:sldMasterMk cId="841289751" sldId="2147483712"/>
            <pc:sldLayoutMk cId="177659085" sldId="2147483715"/>
          </pc:sldLayoutMkLst>
        </pc:sldLayoutChg>
        <pc:sldLayoutChg chg="del">
          <pc:chgData name="GOODEN, Philip (NHS ENGLAND)" userId="46e1b9bb-8ac8-41a6-993a-949283d239c6" providerId="ADAL" clId="{30F06AD6-F5F4-4A0B-B4B0-7724706EB627}" dt="2026-04-23T08:40:47.643" v="152" actId="47"/>
          <pc:sldLayoutMkLst>
            <pc:docMk/>
            <pc:sldMasterMk cId="841289751" sldId="2147483712"/>
            <pc:sldLayoutMk cId="3490500915" sldId="2147483716"/>
          </pc:sldLayoutMkLst>
        </pc:sldLayoutChg>
        <pc:sldLayoutChg chg="del">
          <pc:chgData name="GOODEN, Philip (NHS ENGLAND)" userId="46e1b9bb-8ac8-41a6-993a-949283d239c6" providerId="ADAL" clId="{30F06AD6-F5F4-4A0B-B4B0-7724706EB627}" dt="2026-04-23T08:40:47.643" v="152" actId="47"/>
          <pc:sldLayoutMkLst>
            <pc:docMk/>
            <pc:sldMasterMk cId="841289751" sldId="2147483712"/>
            <pc:sldLayoutMk cId="2706854456" sldId="2147483717"/>
          </pc:sldLayoutMkLst>
        </pc:sldLayoutChg>
        <pc:sldLayoutChg chg="del">
          <pc:chgData name="GOODEN, Philip (NHS ENGLAND)" userId="46e1b9bb-8ac8-41a6-993a-949283d239c6" providerId="ADAL" clId="{30F06AD6-F5F4-4A0B-B4B0-7724706EB627}" dt="2026-04-23T08:40:47.643" v="152" actId="47"/>
          <pc:sldLayoutMkLst>
            <pc:docMk/>
            <pc:sldMasterMk cId="841289751" sldId="2147483712"/>
            <pc:sldLayoutMk cId="4039058685" sldId="2147483718"/>
          </pc:sldLayoutMkLst>
        </pc:sldLayoutChg>
        <pc:sldLayoutChg chg="del">
          <pc:chgData name="GOODEN, Philip (NHS ENGLAND)" userId="46e1b9bb-8ac8-41a6-993a-949283d239c6" providerId="ADAL" clId="{30F06AD6-F5F4-4A0B-B4B0-7724706EB627}" dt="2026-04-23T08:40:47.643" v="152" actId="47"/>
          <pc:sldLayoutMkLst>
            <pc:docMk/>
            <pc:sldMasterMk cId="841289751" sldId="2147483712"/>
            <pc:sldLayoutMk cId="4176485422" sldId="2147483719"/>
          </pc:sldLayoutMkLst>
        </pc:sldLayoutChg>
        <pc:sldLayoutChg chg="del">
          <pc:chgData name="GOODEN, Philip (NHS ENGLAND)" userId="46e1b9bb-8ac8-41a6-993a-949283d239c6" providerId="ADAL" clId="{30F06AD6-F5F4-4A0B-B4B0-7724706EB627}" dt="2026-04-23T08:40:47.643" v="152" actId="47"/>
          <pc:sldLayoutMkLst>
            <pc:docMk/>
            <pc:sldMasterMk cId="841289751" sldId="2147483712"/>
            <pc:sldLayoutMk cId="3243202191" sldId="2147483720"/>
          </pc:sldLayoutMkLst>
        </pc:sldLayoutChg>
        <pc:sldLayoutChg chg="del">
          <pc:chgData name="GOODEN, Philip (NHS ENGLAND)" userId="46e1b9bb-8ac8-41a6-993a-949283d239c6" providerId="ADAL" clId="{30F06AD6-F5F4-4A0B-B4B0-7724706EB627}" dt="2026-04-23T08:40:47.643" v="152" actId="47"/>
          <pc:sldLayoutMkLst>
            <pc:docMk/>
            <pc:sldMasterMk cId="841289751" sldId="2147483712"/>
            <pc:sldLayoutMk cId="1227911105" sldId="2147483721"/>
          </pc:sldLayoutMkLst>
        </pc:sldLayoutChg>
        <pc:sldLayoutChg chg="del">
          <pc:chgData name="GOODEN, Philip (NHS ENGLAND)" userId="46e1b9bb-8ac8-41a6-993a-949283d239c6" providerId="ADAL" clId="{30F06AD6-F5F4-4A0B-B4B0-7724706EB627}" dt="2026-04-23T08:40:47.643" v="152" actId="47"/>
          <pc:sldLayoutMkLst>
            <pc:docMk/>
            <pc:sldMasterMk cId="841289751" sldId="2147483712"/>
            <pc:sldLayoutMk cId="2409067674" sldId="2147483722"/>
          </pc:sldLayoutMkLst>
        </pc:sldLayoutChg>
        <pc:sldLayoutChg chg="del">
          <pc:chgData name="GOODEN, Philip (NHS ENGLAND)" userId="46e1b9bb-8ac8-41a6-993a-949283d239c6" providerId="ADAL" clId="{30F06AD6-F5F4-4A0B-B4B0-7724706EB627}" dt="2026-04-23T08:40:47.643" v="152" actId="47"/>
          <pc:sldLayoutMkLst>
            <pc:docMk/>
            <pc:sldMasterMk cId="841289751" sldId="2147483712"/>
            <pc:sldLayoutMk cId="1192600137" sldId="2147483723"/>
          </pc:sldLayoutMkLst>
        </pc:sldLayoutChg>
      </pc:sldMasterChg>
      <pc:sldMasterChg chg="del delSldLayout">
        <pc:chgData name="GOODEN, Philip (NHS ENGLAND)" userId="46e1b9bb-8ac8-41a6-993a-949283d239c6" providerId="ADAL" clId="{30F06AD6-F5F4-4A0B-B4B0-7724706EB627}" dt="2026-04-23T08:40:47.643" v="152" actId="47"/>
        <pc:sldMasterMkLst>
          <pc:docMk/>
          <pc:sldMasterMk cId="1321470236" sldId="2147483724"/>
        </pc:sldMasterMkLst>
        <pc:sldLayoutChg chg="del">
          <pc:chgData name="GOODEN, Philip (NHS ENGLAND)" userId="46e1b9bb-8ac8-41a6-993a-949283d239c6" providerId="ADAL" clId="{30F06AD6-F5F4-4A0B-B4B0-7724706EB627}" dt="2026-04-23T08:40:47.643" v="152" actId="47"/>
          <pc:sldLayoutMkLst>
            <pc:docMk/>
            <pc:sldMasterMk cId="1321470236" sldId="2147483724"/>
            <pc:sldLayoutMk cId="1181841473" sldId="2147483725"/>
          </pc:sldLayoutMkLst>
        </pc:sldLayoutChg>
        <pc:sldLayoutChg chg="del">
          <pc:chgData name="GOODEN, Philip (NHS ENGLAND)" userId="46e1b9bb-8ac8-41a6-993a-949283d239c6" providerId="ADAL" clId="{30F06AD6-F5F4-4A0B-B4B0-7724706EB627}" dt="2026-04-23T08:40:47.643" v="152" actId="47"/>
          <pc:sldLayoutMkLst>
            <pc:docMk/>
            <pc:sldMasterMk cId="1321470236" sldId="2147483724"/>
            <pc:sldLayoutMk cId="3609621812" sldId="2147483726"/>
          </pc:sldLayoutMkLst>
        </pc:sldLayoutChg>
        <pc:sldLayoutChg chg="del">
          <pc:chgData name="GOODEN, Philip (NHS ENGLAND)" userId="46e1b9bb-8ac8-41a6-993a-949283d239c6" providerId="ADAL" clId="{30F06AD6-F5F4-4A0B-B4B0-7724706EB627}" dt="2026-04-23T08:40:47.643" v="152" actId="47"/>
          <pc:sldLayoutMkLst>
            <pc:docMk/>
            <pc:sldMasterMk cId="1321470236" sldId="2147483724"/>
            <pc:sldLayoutMk cId="2181466206" sldId="2147483727"/>
          </pc:sldLayoutMkLst>
        </pc:sldLayoutChg>
        <pc:sldLayoutChg chg="del">
          <pc:chgData name="GOODEN, Philip (NHS ENGLAND)" userId="46e1b9bb-8ac8-41a6-993a-949283d239c6" providerId="ADAL" clId="{30F06AD6-F5F4-4A0B-B4B0-7724706EB627}" dt="2026-04-23T08:40:47.643" v="152" actId="47"/>
          <pc:sldLayoutMkLst>
            <pc:docMk/>
            <pc:sldMasterMk cId="1321470236" sldId="2147483724"/>
            <pc:sldLayoutMk cId="3343086708" sldId="2147483728"/>
          </pc:sldLayoutMkLst>
        </pc:sldLayoutChg>
        <pc:sldLayoutChg chg="del">
          <pc:chgData name="GOODEN, Philip (NHS ENGLAND)" userId="46e1b9bb-8ac8-41a6-993a-949283d239c6" providerId="ADAL" clId="{30F06AD6-F5F4-4A0B-B4B0-7724706EB627}" dt="2026-04-23T08:40:47.643" v="152" actId="47"/>
          <pc:sldLayoutMkLst>
            <pc:docMk/>
            <pc:sldMasterMk cId="1321470236" sldId="2147483724"/>
            <pc:sldLayoutMk cId="2637021730" sldId="2147483729"/>
          </pc:sldLayoutMkLst>
        </pc:sldLayoutChg>
        <pc:sldLayoutChg chg="del">
          <pc:chgData name="GOODEN, Philip (NHS ENGLAND)" userId="46e1b9bb-8ac8-41a6-993a-949283d239c6" providerId="ADAL" clId="{30F06AD6-F5F4-4A0B-B4B0-7724706EB627}" dt="2026-04-23T08:40:47.643" v="152" actId="47"/>
          <pc:sldLayoutMkLst>
            <pc:docMk/>
            <pc:sldMasterMk cId="1321470236" sldId="2147483724"/>
            <pc:sldLayoutMk cId="1053856727" sldId="2147483730"/>
          </pc:sldLayoutMkLst>
        </pc:sldLayoutChg>
        <pc:sldLayoutChg chg="del">
          <pc:chgData name="GOODEN, Philip (NHS ENGLAND)" userId="46e1b9bb-8ac8-41a6-993a-949283d239c6" providerId="ADAL" clId="{30F06AD6-F5F4-4A0B-B4B0-7724706EB627}" dt="2026-04-23T08:40:47.643" v="152" actId="47"/>
          <pc:sldLayoutMkLst>
            <pc:docMk/>
            <pc:sldMasterMk cId="1321470236" sldId="2147483724"/>
            <pc:sldLayoutMk cId="2037931953" sldId="2147483731"/>
          </pc:sldLayoutMkLst>
        </pc:sldLayoutChg>
        <pc:sldLayoutChg chg="del">
          <pc:chgData name="GOODEN, Philip (NHS ENGLAND)" userId="46e1b9bb-8ac8-41a6-993a-949283d239c6" providerId="ADAL" clId="{30F06AD6-F5F4-4A0B-B4B0-7724706EB627}" dt="2026-04-23T08:40:47.643" v="152" actId="47"/>
          <pc:sldLayoutMkLst>
            <pc:docMk/>
            <pc:sldMasterMk cId="1321470236" sldId="2147483724"/>
            <pc:sldLayoutMk cId="2687392587" sldId="2147483732"/>
          </pc:sldLayoutMkLst>
        </pc:sldLayoutChg>
        <pc:sldLayoutChg chg="del">
          <pc:chgData name="GOODEN, Philip (NHS ENGLAND)" userId="46e1b9bb-8ac8-41a6-993a-949283d239c6" providerId="ADAL" clId="{30F06AD6-F5F4-4A0B-B4B0-7724706EB627}" dt="2026-04-23T08:40:47.643" v="152" actId="47"/>
          <pc:sldLayoutMkLst>
            <pc:docMk/>
            <pc:sldMasterMk cId="1321470236" sldId="2147483724"/>
            <pc:sldLayoutMk cId="2589685350" sldId="2147483733"/>
          </pc:sldLayoutMkLst>
        </pc:sldLayoutChg>
        <pc:sldLayoutChg chg="del">
          <pc:chgData name="GOODEN, Philip (NHS ENGLAND)" userId="46e1b9bb-8ac8-41a6-993a-949283d239c6" providerId="ADAL" clId="{30F06AD6-F5F4-4A0B-B4B0-7724706EB627}" dt="2026-04-23T08:40:47.643" v="152" actId="47"/>
          <pc:sldLayoutMkLst>
            <pc:docMk/>
            <pc:sldMasterMk cId="1321470236" sldId="2147483724"/>
            <pc:sldLayoutMk cId="3075108751" sldId="2147483734"/>
          </pc:sldLayoutMkLst>
        </pc:sldLayoutChg>
        <pc:sldLayoutChg chg="del">
          <pc:chgData name="GOODEN, Philip (NHS ENGLAND)" userId="46e1b9bb-8ac8-41a6-993a-949283d239c6" providerId="ADAL" clId="{30F06AD6-F5F4-4A0B-B4B0-7724706EB627}" dt="2026-04-23T08:40:47.643" v="152" actId="47"/>
          <pc:sldLayoutMkLst>
            <pc:docMk/>
            <pc:sldMasterMk cId="1321470236" sldId="2147483724"/>
            <pc:sldLayoutMk cId="1258557285" sldId="2147483735"/>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dearauahotmail-my.sharepoint.com/personal/dale_huey_gmmh_nhs_uk/Documents/Desktop/DESKTOP%20folders/Practitioner%20Focus%20Groups/Clinician%20Performance%2021.02.24.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https://dearauahotmail-my.sharepoint.com/personal/dale_huey_gmmh_nhs_uk/Documents/Desktop/DESKTOP%20folders/Practitioner%20Focus%20Groups/Clinician%20Performance%2021.02.24.xlsx" TargetMode="Externa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chartUserShapes" Target="../drawings/drawing2.xml"/></Relationships>
</file>

<file path=ppt/charts/_rels/chart11.xml.rels><?xml version="1.0" encoding="UTF-8" standalone="yes"?>
<Relationships xmlns="http://schemas.openxmlformats.org/package/2006/relationships"><Relationship Id="rId3" Type="http://schemas.openxmlformats.org/officeDocument/2006/relationships/oleObject" Target="https://dearauahotmail-my.sharepoint.com/personal/dale_huey_gmmh_nhs_uk/Documents/Desktop/DESKTOP%20folders/Practitioner%20Focus%20Groups/Clinician%20Performance%2021.02.24.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https://dearauahotmail-my.sharepoint.com/personal/dale_huey_gmmh_nhs_uk/Documents/Desktop/DESKTOP%20folders/Practitioner%20Focus%20Groups/Clinician%20Performance%202.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4.xml"/><Relationship Id="rId1" Type="http://schemas.microsoft.com/office/2011/relationships/chartStyle" Target="style14.xml"/></Relationships>
</file>

<file path=ppt/charts/_rels/chart14.xml.rels><?xml version="1.0" encoding="UTF-8" standalone="yes"?>
<Relationships xmlns="http://schemas.openxmlformats.org/package/2006/relationships"><Relationship Id="rId3" Type="http://schemas.openxmlformats.org/officeDocument/2006/relationships/oleObject" Target="https://dearauahotmail-my.sharepoint.com/personal/dale_huey_gmmh_nhs_uk/Documents/Desktop/DESKTOP%20folders/Practitioner%20Focus%20Groups/Clinician%20Performance%2021.02.24.xlsx" TargetMode="Externa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chartUserShapes" Target="../drawings/drawing3.xml"/></Relationships>
</file>

<file path=ppt/charts/_rels/chart2.xml.rels><?xml version="1.0" encoding="UTF-8" standalone="yes"?>
<Relationships xmlns="http://schemas.openxmlformats.org/package/2006/relationships"><Relationship Id="rId3" Type="http://schemas.openxmlformats.org/officeDocument/2006/relationships/oleObject" Target="https://dearauahotmail-my.sharepoint.com/personal/dale_huey_gmmh_nhs_uk/Documents/Desktop/DESKTOP%20folders/Practitioner%20Focus%20Groups/Clinician%20Performance%2021.02.24.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dearauahotmail-my.sharepoint.com/personal/dale_huey_gmmh_nhs_uk/Documents/Desktop/DESKTOP%20folders/Practitioner%20Focus%20Groups/Clinician%20Performance%2021.02.24.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dearauahotmail-my.sharepoint.com/personal/dale_huey_gmmh_nhs_uk/Documents/Desktop/DESKTOP%20folders/Practitioner%20Focus%20Groups/Clinician%20Performance%2021.02.24.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dearauahotmail-my.sharepoint.com/personal/dale_huey_gmmh_nhs_uk/Documents/Desktop/DESKTOP%20folders/Practitioner%20Focus%20Groups/Clinician%20Performance%2021.02.24.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dearauahotmail-my.sharepoint.com/personal/dale_huey_gmmh_nhs_uk/Documents/Desktop/DESKTOP%20folders/Practitioner%20Focus%20Groups/Clinician%20Performance%2021.02.24.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dearauahotmail-my.sharepoint.com/personal/dale_huey_gmmh_nhs_uk/Documents/Desktop/DESKTOP%20folders/Practitioner%20Focus%20Groups/Clinician%20Performance%2021.02.24.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https://dearauahotmail-my.sharepoint.com/personal/dale_huey_gmmh_nhs_uk/Documents/Desktop/DESKTOP%20folders/Practitioner%20Focus%20Groups/Clinician%20Performance%2021.02.24.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https://dearauahotmail-my.sharepoint.com/personal/dale_huey_gmmh_nhs_uk/Documents/Desktop/DESKTOP%20folders/Practitioner%20Focus%20Groups/Clinician%20Performance%2021.02.24.xlsx" TargetMode="Externa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1.xml"/></Relationships>
</file>

<file path=ppt/charts/_rels/chartEx1.xml.rels><?xml version="1.0" encoding="UTF-8" standalone="yes"?>
<Relationships xmlns="http://schemas.openxmlformats.org/package/2006/relationships"><Relationship Id="rId3" Type="http://schemas.microsoft.com/office/2011/relationships/chartColorStyle" Target="colors13.xml"/><Relationship Id="rId2" Type="http://schemas.microsoft.com/office/2011/relationships/chartStyle" Target="style13.xml"/><Relationship Id="rId1" Type="http://schemas.openxmlformats.org/officeDocument/2006/relationships/oleObject" Target="https://dearauahotmail-my.sharepoint.com/personal/dale_huey_gmmh_nhs_uk/Documents/Desktop/DESKTOP%20folders/Practitioner%20Focus%20Groups/PFG%20Lists%2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ser>
          <c:idx val="0"/>
          <c:order val="0"/>
          <c:spPr>
            <a:solidFill>
              <a:schemeClr val="accent6">
                <a:lumMod val="60000"/>
                <a:lumOff val="40000"/>
              </a:schemeClr>
            </a:solidFill>
            <a:ln>
              <a:solidFill>
                <a:schemeClr val="bg1">
                  <a:lumMod val="50000"/>
                </a:schemeClr>
              </a:solidFill>
            </a:ln>
          </c:spPr>
          <c:invertIfNegative val="0"/>
          <c:dPt>
            <c:idx val="0"/>
            <c:invertIfNegative val="0"/>
            <c:bubble3D val="0"/>
            <c:spPr>
              <a:pattFill prst="dkDnDiag">
                <a:fgClr>
                  <a:schemeClr val="accent6">
                    <a:lumMod val="75000"/>
                  </a:schemeClr>
                </a:fgClr>
                <a:bgClr>
                  <a:schemeClr val="bg1"/>
                </a:bgClr>
              </a:pattFill>
              <a:ln>
                <a:solidFill>
                  <a:schemeClr val="bg1">
                    <a:lumMod val="50000"/>
                  </a:schemeClr>
                </a:solidFill>
              </a:ln>
              <a:effectLst/>
              <a:scene3d>
                <a:camera prst="orthographicFront"/>
                <a:lightRig rig="threePt" dir="t"/>
              </a:scene3d>
              <a:sp3d prstMaterial="matte">
                <a:bevelT/>
              </a:sp3d>
            </c:spPr>
            <c:extLst>
              <c:ext xmlns:c16="http://schemas.microsoft.com/office/drawing/2014/chart" uri="{C3380CC4-5D6E-409C-BE32-E72D297353CC}">
                <c16:uniqueId val="{00000001-3F12-410F-BE26-F5BF6232CBA4}"/>
              </c:ext>
            </c:extLst>
          </c:dPt>
          <c:dPt>
            <c:idx val="1"/>
            <c:invertIfNegative val="0"/>
            <c:bubble3D val="0"/>
            <c:spPr>
              <a:pattFill prst="dkHorz">
                <a:fgClr>
                  <a:schemeClr val="accent6">
                    <a:lumMod val="75000"/>
                  </a:schemeClr>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03-3F12-410F-BE26-F5BF6232CBA4}"/>
              </c:ext>
            </c:extLst>
          </c:dPt>
          <c:dPt>
            <c:idx val="2"/>
            <c:invertIfNegative val="0"/>
            <c:bubble3D val="0"/>
            <c:spPr>
              <a:pattFill prst="dkDnDiag">
                <a:fgClr>
                  <a:schemeClr val="accent6">
                    <a:lumMod val="75000"/>
                  </a:schemeClr>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05-3F12-410F-BE26-F5BF6232CBA4}"/>
              </c:ext>
            </c:extLst>
          </c:dPt>
          <c:dPt>
            <c:idx val="3"/>
            <c:invertIfNegative val="0"/>
            <c:bubble3D val="0"/>
            <c:spPr>
              <a:pattFill prst="dkDnDiag">
                <a:fgClr>
                  <a:schemeClr val="accent6">
                    <a:lumMod val="75000"/>
                  </a:schemeClr>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07-3F12-410F-BE26-F5BF6232CBA4}"/>
              </c:ext>
            </c:extLst>
          </c:dPt>
          <c:dPt>
            <c:idx val="4"/>
            <c:invertIfNegative val="0"/>
            <c:bubble3D val="0"/>
            <c:spPr>
              <a:pattFill prst="dkDnDiag">
                <a:fgClr>
                  <a:schemeClr val="accent6">
                    <a:lumMod val="75000"/>
                  </a:schemeClr>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09-3F12-410F-BE26-F5BF6232CBA4}"/>
              </c:ext>
            </c:extLst>
          </c:dPt>
          <c:dPt>
            <c:idx val="5"/>
            <c:invertIfNegative val="0"/>
            <c:bubble3D val="0"/>
            <c:spPr>
              <a:pattFill prst="dkDnDiag">
                <a:fgClr>
                  <a:schemeClr val="accent6">
                    <a:lumMod val="75000"/>
                  </a:schemeClr>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0B-3F12-410F-BE26-F5BF6232CBA4}"/>
              </c:ext>
            </c:extLst>
          </c:dPt>
          <c:dPt>
            <c:idx val="6"/>
            <c:invertIfNegative val="0"/>
            <c:bubble3D val="0"/>
            <c:spPr>
              <a:pattFill prst="dkDnDiag">
                <a:fgClr>
                  <a:schemeClr val="accent6">
                    <a:lumMod val="75000"/>
                  </a:schemeClr>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0D-3F12-410F-BE26-F5BF6232CBA4}"/>
              </c:ext>
            </c:extLst>
          </c:dPt>
          <c:dPt>
            <c:idx val="7"/>
            <c:invertIfNegative val="0"/>
            <c:bubble3D val="0"/>
            <c:spPr>
              <a:pattFill prst="dkHorz">
                <a:fgClr>
                  <a:schemeClr val="accent6">
                    <a:lumMod val="75000"/>
                  </a:schemeClr>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0F-3F12-410F-BE26-F5BF6232CBA4}"/>
              </c:ext>
            </c:extLst>
          </c:dPt>
          <c:dPt>
            <c:idx val="8"/>
            <c:invertIfNegative val="0"/>
            <c:bubble3D val="0"/>
            <c:spPr>
              <a:pattFill prst="dkDnDiag">
                <a:fgClr>
                  <a:schemeClr val="accent6">
                    <a:lumMod val="75000"/>
                  </a:schemeClr>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11-3F12-410F-BE26-F5BF6232CBA4}"/>
              </c:ext>
            </c:extLst>
          </c:dPt>
          <c:dPt>
            <c:idx val="9"/>
            <c:invertIfNegative val="0"/>
            <c:bubble3D val="0"/>
            <c:spPr>
              <a:pattFill prst="dkDnDiag">
                <a:fgClr>
                  <a:schemeClr val="accent6">
                    <a:lumMod val="75000"/>
                  </a:schemeClr>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13-3F12-410F-BE26-F5BF6232CBA4}"/>
              </c:ext>
            </c:extLst>
          </c:dPt>
          <c:dPt>
            <c:idx val="10"/>
            <c:invertIfNegative val="0"/>
            <c:bubble3D val="0"/>
            <c:spPr>
              <a:pattFill prst="dkDnDiag">
                <a:fgClr>
                  <a:schemeClr val="accent6">
                    <a:lumMod val="75000"/>
                  </a:schemeClr>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15-3F12-410F-BE26-F5BF6232CBA4}"/>
              </c:ext>
            </c:extLst>
          </c:dPt>
          <c:dPt>
            <c:idx val="11"/>
            <c:invertIfNegative val="0"/>
            <c:bubble3D val="0"/>
            <c:spPr>
              <a:pattFill prst="dkDnDiag">
                <a:fgClr>
                  <a:schemeClr val="accent6">
                    <a:lumMod val="75000"/>
                  </a:schemeClr>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17-3F12-410F-BE26-F5BF6232CBA4}"/>
              </c:ext>
            </c:extLst>
          </c:dPt>
          <c:dPt>
            <c:idx val="12"/>
            <c:invertIfNegative val="0"/>
            <c:bubble3D val="0"/>
            <c:spPr>
              <a:pattFill prst="dkDnDiag">
                <a:fgClr>
                  <a:schemeClr val="accent6">
                    <a:lumMod val="75000"/>
                  </a:schemeClr>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19-3F12-410F-BE26-F5BF6232CBA4}"/>
              </c:ext>
            </c:extLst>
          </c:dPt>
          <c:dPt>
            <c:idx val="13"/>
            <c:invertIfNegative val="0"/>
            <c:bubble3D val="0"/>
            <c:spPr>
              <a:pattFill prst="dkDnDiag">
                <a:fgClr>
                  <a:schemeClr val="accent6">
                    <a:lumMod val="75000"/>
                  </a:schemeClr>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1B-3F12-410F-BE26-F5BF6232CBA4}"/>
              </c:ext>
            </c:extLst>
          </c:dPt>
          <c:dPt>
            <c:idx val="14"/>
            <c:invertIfNegative val="0"/>
            <c:bubble3D val="0"/>
            <c:spPr>
              <a:pattFill prst="dkHorz">
                <a:fgClr>
                  <a:schemeClr val="accent6">
                    <a:lumMod val="75000"/>
                  </a:schemeClr>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1D-3F12-410F-BE26-F5BF6232CBA4}"/>
              </c:ext>
            </c:extLst>
          </c:dPt>
          <c:dPt>
            <c:idx val="15"/>
            <c:invertIfNegative val="0"/>
            <c:bubble3D val="0"/>
            <c:spPr>
              <a:pattFill prst="dkDnDiag">
                <a:fgClr>
                  <a:srgbClr val="FFC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1F-3F12-410F-BE26-F5BF6232CBA4}"/>
              </c:ext>
            </c:extLst>
          </c:dPt>
          <c:dPt>
            <c:idx val="16"/>
            <c:invertIfNegative val="0"/>
            <c:bubble3D val="0"/>
            <c:spPr>
              <a:pattFill prst="dkDnDiag">
                <a:fgClr>
                  <a:srgbClr val="FFC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21-3F12-410F-BE26-F5BF6232CBA4}"/>
              </c:ext>
            </c:extLst>
          </c:dPt>
          <c:dPt>
            <c:idx val="17"/>
            <c:invertIfNegative val="0"/>
            <c:bubble3D val="0"/>
            <c:spPr>
              <a:pattFill prst="dkDnDiag">
                <a:fgClr>
                  <a:srgbClr val="FFC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23-3F12-410F-BE26-F5BF6232CBA4}"/>
              </c:ext>
            </c:extLst>
          </c:dPt>
          <c:dPt>
            <c:idx val="18"/>
            <c:invertIfNegative val="0"/>
            <c:bubble3D val="0"/>
            <c:spPr>
              <a:pattFill prst="dkDnDiag">
                <a:fgClr>
                  <a:srgbClr val="FFC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25-3F12-410F-BE26-F5BF6232CBA4}"/>
              </c:ext>
            </c:extLst>
          </c:dPt>
          <c:dPt>
            <c:idx val="19"/>
            <c:invertIfNegative val="0"/>
            <c:bubble3D val="0"/>
            <c:spPr>
              <a:pattFill prst="dkDnDiag">
                <a:fgClr>
                  <a:srgbClr val="FFC000"/>
                </a:fgClr>
                <a:bgClr>
                  <a:schemeClr val="bg1"/>
                </a:bgClr>
              </a:pattFill>
              <a:ln>
                <a:solidFill>
                  <a:schemeClr val="bg1">
                    <a:lumMod val="50000"/>
                  </a:schemeClr>
                </a:solidFill>
              </a:ln>
              <a:effectLst>
                <a:outerShdw blurRad="50800" dist="127000" dir="16200000" rotWithShape="0">
                  <a:srgbClr val="FFC000">
                    <a:alpha val="40000"/>
                  </a:srgbClr>
                </a:outerShdw>
              </a:effectLst>
              <a:scene3d>
                <a:camera prst="orthographicFront"/>
                <a:lightRig rig="threePt" dir="t"/>
              </a:scene3d>
              <a:sp3d>
                <a:bevelT/>
              </a:sp3d>
            </c:spPr>
            <c:extLst>
              <c:ext xmlns:c16="http://schemas.microsoft.com/office/drawing/2014/chart" uri="{C3380CC4-5D6E-409C-BE32-E72D297353CC}">
                <c16:uniqueId val="{00000027-3F12-410F-BE26-F5BF6232CBA4}"/>
              </c:ext>
            </c:extLst>
          </c:dPt>
          <c:dPt>
            <c:idx val="20"/>
            <c:invertIfNegative val="0"/>
            <c:bubble3D val="0"/>
            <c:spPr>
              <a:pattFill prst="dkDnDiag">
                <a:fgClr>
                  <a:srgbClr val="FFC000"/>
                </a:fgClr>
                <a:bgClr>
                  <a:schemeClr val="bg1"/>
                </a:bgClr>
              </a:pattFill>
              <a:ln w="9525">
                <a:solidFill>
                  <a:schemeClr val="bg1">
                    <a:lumMod val="50000"/>
                  </a:schemeClr>
                </a:solidFill>
              </a:ln>
              <a:effectLst>
                <a:outerShdw blurRad="50800" dist="127000" dir="16200000" rotWithShape="0">
                  <a:srgbClr val="FFC000">
                    <a:alpha val="40000"/>
                  </a:srgbClr>
                </a:outerShdw>
              </a:effectLst>
              <a:scene3d>
                <a:camera prst="orthographicFront"/>
                <a:lightRig rig="threePt" dir="t"/>
              </a:scene3d>
              <a:sp3d>
                <a:bevelT/>
              </a:sp3d>
            </c:spPr>
            <c:extLst>
              <c:ext xmlns:c16="http://schemas.microsoft.com/office/drawing/2014/chart" uri="{C3380CC4-5D6E-409C-BE32-E72D297353CC}">
                <c16:uniqueId val="{00000029-3F12-410F-BE26-F5BF6232CBA4}"/>
              </c:ext>
            </c:extLst>
          </c:dPt>
          <c:dPt>
            <c:idx val="21"/>
            <c:invertIfNegative val="0"/>
            <c:bubble3D val="0"/>
            <c:spPr>
              <a:pattFill prst="dkDnDiag">
                <a:fgClr>
                  <a:srgbClr val="FFC000"/>
                </a:fgClr>
                <a:bgClr>
                  <a:schemeClr val="bg1"/>
                </a:bgClr>
              </a:pattFill>
              <a:ln w="9525">
                <a:solidFill>
                  <a:schemeClr val="bg1">
                    <a:lumMod val="50000"/>
                    <a:alpha val="97000"/>
                  </a:schemeClr>
                </a:solidFill>
              </a:ln>
              <a:effectLst>
                <a:outerShdw blurRad="50800" dist="127000" dir="16200000" rotWithShape="0">
                  <a:srgbClr val="FFC000">
                    <a:alpha val="40000"/>
                  </a:srgbClr>
                </a:outerShdw>
              </a:effectLst>
              <a:scene3d>
                <a:camera prst="orthographicFront"/>
                <a:lightRig rig="threePt" dir="t"/>
              </a:scene3d>
              <a:sp3d>
                <a:bevelT/>
              </a:sp3d>
            </c:spPr>
            <c:extLst>
              <c:ext xmlns:c16="http://schemas.microsoft.com/office/drawing/2014/chart" uri="{C3380CC4-5D6E-409C-BE32-E72D297353CC}">
                <c16:uniqueId val="{0000002B-3F12-410F-BE26-F5BF6232CBA4}"/>
              </c:ext>
            </c:extLst>
          </c:dPt>
          <c:dPt>
            <c:idx val="22"/>
            <c:invertIfNegative val="0"/>
            <c:bubble3D val="0"/>
            <c:spPr>
              <a:pattFill prst="dkDnDiag">
                <a:fgClr>
                  <a:srgbClr val="FFC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2D-3F12-410F-BE26-F5BF6232CBA4}"/>
              </c:ext>
            </c:extLst>
          </c:dPt>
          <c:dPt>
            <c:idx val="23"/>
            <c:invertIfNegative val="0"/>
            <c:bubble3D val="0"/>
            <c:spPr>
              <a:pattFill prst="dkDnDiag">
                <a:fgClr>
                  <a:srgbClr val="FFC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2F-3F12-410F-BE26-F5BF6232CBA4}"/>
              </c:ext>
            </c:extLst>
          </c:dPt>
          <c:dPt>
            <c:idx val="24"/>
            <c:invertIfNegative val="0"/>
            <c:bubble3D val="0"/>
            <c:spPr>
              <a:pattFill prst="dkHorz">
                <a:fgClr>
                  <a:srgbClr val="FFC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31-3F12-410F-BE26-F5BF6232CBA4}"/>
              </c:ext>
            </c:extLst>
          </c:dPt>
          <c:dPt>
            <c:idx val="25"/>
            <c:invertIfNegative val="0"/>
            <c:bubble3D val="0"/>
            <c:spPr>
              <a:pattFill prst="dkDnDiag">
                <a:fgClr>
                  <a:srgbClr val="FFC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33-3F12-410F-BE26-F5BF6232CBA4}"/>
              </c:ext>
            </c:extLst>
          </c:dPt>
          <c:dPt>
            <c:idx val="26"/>
            <c:invertIfNegative val="0"/>
            <c:bubble3D val="0"/>
            <c:spPr>
              <a:pattFill prst="dkDnDiag">
                <a:fgClr>
                  <a:srgbClr val="FFC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35-3F12-410F-BE26-F5BF6232CBA4}"/>
              </c:ext>
            </c:extLst>
          </c:dPt>
          <c:dPt>
            <c:idx val="27"/>
            <c:invertIfNegative val="0"/>
            <c:bubble3D val="0"/>
            <c:spPr>
              <a:pattFill prst="dkDnDiag">
                <a:fgClr>
                  <a:srgbClr val="FFC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37-3F12-410F-BE26-F5BF6232CBA4}"/>
              </c:ext>
            </c:extLst>
          </c:dPt>
          <c:dPt>
            <c:idx val="28"/>
            <c:invertIfNegative val="0"/>
            <c:bubble3D val="0"/>
            <c:spPr>
              <a:pattFill prst="dkDnDiag">
                <a:fgClr>
                  <a:srgbClr val="BA331C"/>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39-3F12-410F-BE26-F5BF6232CBA4}"/>
              </c:ext>
            </c:extLst>
          </c:dPt>
          <c:dPt>
            <c:idx val="29"/>
            <c:invertIfNegative val="0"/>
            <c:bubble3D val="0"/>
            <c:spPr>
              <a:pattFill prst="dkHorz">
                <a:fgClr>
                  <a:srgbClr val="BA331C"/>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3B-3F12-410F-BE26-F5BF6232CBA4}"/>
              </c:ext>
            </c:extLst>
          </c:dPt>
          <c:dPt>
            <c:idx val="30"/>
            <c:invertIfNegative val="0"/>
            <c:bubble3D val="0"/>
            <c:spPr>
              <a:pattFill prst="dkDnDiag">
                <a:fgClr>
                  <a:srgbClr val="C00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3D-3F12-410F-BE26-F5BF6232CBA4}"/>
              </c:ext>
            </c:extLst>
          </c:dPt>
          <c:dPt>
            <c:idx val="31"/>
            <c:invertIfNegative val="0"/>
            <c:bubble3D val="0"/>
            <c:spPr>
              <a:pattFill prst="dkHorz">
                <a:fgClr>
                  <a:srgbClr val="C00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3F-3F12-410F-BE26-F5BF6232CBA4}"/>
              </c:ext>
            </c:extLst>
          </c:dPt>
          <c:dPt>
            <c:idx val="32"/>
            <c:invertIfNegative val="0"/>
            <c:bubble3D val="0"/>
            <c:spPr>
              <a:pattFill prst="dkDnDiag">
                <a:fgClr>
                  <a:srgbClr val="C00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41-3F12-410F-BE26-F5BF6232CBA4}"/>
              </c:ext>
            </c:extLst>
          </c:dPt>
          <c:dPt>
            <c:idx val="33"/>
            <c:invertIfNegative val="0"/>
            <c:bubble3D val="0"/>
            <c:spPr>
              <a:pattFill prst="dkHorz">
                <a:fgClr>
                  <a:srgbClr val="C00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43-3F12-410F-BE26-F5BF6232CBA4}"/>
              </c:ext>
            </c:extLst>
          </c:dPt>
          <c:dPt>
            <c:idx val="34"/>
            <c:invertIfNegative val="0"/>
            <c:bubble3D val="0"/>
            <c:spPr>
              <a:pattFill prst="dkDnDiag">
                <a:fgClr>
                  <a:srgbClr val="C00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45-3F12-410F-BE26-F5BF6232CBA4}"/>
              </c:ext>
            </c:extLst>
          </c:dPt>
          <c:dPt>
            <c:idx val="35"/>
            <c:invertIfNegative val="0"/>
            <c:bubble3D val="0"/>
            <c:spPr>
              <a:pattFill prst="dkDnDiag">
                <a:fgClr>
                  <a:srgbClr val="C00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47-3F12-410F-BE26-F5BF6232CBA4}"/>
              </c:ext>
            </c:extLst>
          </c:dPt>
          <c:dPt>
            <c:idx val="36"/>
            <c:invertIfNegative val="0"/>
            <c:bubble3D val="0"/>
            <c:spPr>
              <a:pattFill prst="dkHorz">
                <a:fgClr>
                  <a:srgbClr val="C00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49-3F12-410F-BE26-F5BF6232CBA4}"/>
              </c:ext>
            </c:extLst>
          </c:dPt>
          <c:dPt>
            <c:idx val="37"/>
            <c:invertIfNegative val="0"/>
            <c:bubble3D val="0"/>
            <c:spPr>
              <a:pattFill prst="dkDnDiag">
                <a:fgClr>
                  <a:srgbClr val="C00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4B-3F12-410F-BE26-F5BF6232CBA4}"/>
              </c:ext>
            </c:extLst>
          </c:dPt>
          <c:dPt>
            <c:idx val="38"/>
            <c:invertIfNegative val="0"/>
            <c:bubble3D val="0"/>
            <c:spPr>
              <a:pattFill prst="dkDnDiag">
                <a:fgClr>
                  <a:srgbClr val="C00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4D-3F12-410F-BE26-F5BF6232CBA4}"/>
              </c:ext>
            </c:extLst>
          </c:dPt>
          <c:dPt>
            <c:idx val="39"/>
            <c:invertIfNegative val="0"/>
            <c:bubble3D val="0"/>
            <c:spPr>
              <a:pattFill prst="dkDnDiag">
                <a:fgClr>
                  <a:srgbClr val="C00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4F-3F12-410F-BE26-F5BF6232CBA4}"/>
              </c:ext>
            </c:extLst>
          </c:dPt>
          <c:dPt>
            <c:idx val="40"/>
            <c:invertIfNegative val="0"/>
            <c:bubble3D val="0"/>
            <c:spPr>
              <a:pattFill prst="dkHorz">
                <a:fgClr>
                  <a:srgbClr val="C00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51-3F12-410F-BE26-F5BF6232CBA4}"/>
              </c:ext>
            </c:extLst>
          </c:dPt>
          <c:dPt>
            <c:idx val="41"/>
            <c:invertIfNegative val="0"/>
            <c:bubble3D val="0"/>
            <c:spPr>
              <a:pattFill prst="dkHorz">
                <a:fgClr>
                  <a:srgbClr val="C00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53-3F12-410F-BE26-F5BF6232CBA4}"/>
              </c:ext>
            </c:extLst>
          </c:dPt>
          <c:dPt>
            <c:idx val="42"/>
            <c:invertIfNegative val="0"/>
            <c:bubble3D val="0"/>
            <c:spPr>
              <a:pattFill prst="dkDnDiag">
                <a:fgClr>
                  <a:srgbClr val="C00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55-3F12-410F-BE26-F5BF6232CBA4}"/>
              </c:ext>
            </c:extLst>
          </c:dPt>
          <c:dPt>
            <c:idx val="43"/>
            <c:invertIfNegative val="0"/>
            <c:bubble3D val="0"/>
            <c:spPr>
              <a:pattFill prst="dkDnDiag">
                <a:fgClr>
                  <a:srgbClr val="C00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57-3F12-410F-BE26-F5BF6232CBA4}"/>
              </c:ext>
            </c:extLst>
          </c:dPt>
          <c:dPt>
            <c:idx val="44"/>
            <c:invertIfNegative val="0"/>
            <c:bubble3D val="0"/>
            <c:spPr>
              <a:pattFill prst="dkHorz">
                <a:fgClr>
                  <a:srgbClr val="C00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59-3F12-410F-BE26-F5BF6232CBA4}"/>
              </c:ext>
            </c:extLst>
          </c:dPt>
          <c:dPt>
            <c:idx val="45"/>
            <c:invertIfNegative val="0"/>
            <c:bubble3D val="0"/>
            <c:spPr>
              <a:pattFill prst="dkHorz">
                <a:fgClr>
                  <a:srgbClr val="C00000"/>
                </a:fgClr>
                <a:bgClr>
                  <a:schemeClr val="bg1"/>
                </a:bgClr>
              </a:pattFill>
              <a:ln>
                <a:solidFill>
                  <a:schemeClr val="bg1">
                    <a:lumMod val="50000"/>
                  </a:schemeClr>
                </a:solidFill>
              </a:ln>
              <a:effectLst/>
              <a:scene3d>
                <a:camera prst="orthographicFront"/>
                <a:lightRig rig="threePt" dir="t"/>
              </a:scene3d>
              <a:sp3d>
                <a:bevelT/>
              </a:sp3d>
            </c:spPr>
            <c:extLst>
              <c:ext xmlns:c16="http://schemas.microsoft.com/office/drawing/2014/chart" uri="{C3380CC4-5D6E-409C-BE32-E72D297353CC}">
                <c16:uniqueId val="{0000005B-3F12-410F-BE26-F5BF6232CBA4}"/>
              </c:ext>
            </c:extLst>
          </c:dPt>
          <c:dLbls>
            <c:delete val="1"/>
          </c:dLbls>
          <c:cat>
            <c:strRef>
              <c:f>'[Clinician Performance 21.02.24.xlsx]Charts PFG'!$A$2:$A$47</c:f>
              <c:strCache>
                <c:ptCount val="46"/>
                <c:pt idx="0">
                  <c:v>CBT1</c:v>
                </c:pt>
                <c:pt idx="1">
                  <c:v>Coun1</c:v>
                </c:pt>
                <c:pt idx="2">
                  <c:v>CBT2</c:v>
                </c:pt>
                <c:pt idx="3">
                  <c:v>CBT3</c:v>
                </c:pt>
                <c:pt idx="4">
                  <c:v>CBT4</c:v>
                </c:pt>
                <c:pt idx="5">
                  <c:v>CBT5</c:v>
                </c:pt>
                <c:pt idx="6">
                  <c:v>CBT6</c:v>
                </c:pt>
                <c:pt idx="7">
                  <c:v>Coun2</c:v>
                </c:pt>
                <c:pt idx="8">
                  <c:v>CBT7</c:v>
                </c:pt>
                <c:pt idx="9">
                  <c:v>CBT8</c:v>
                </c:pt>
                <c:pt idx="10">
                  <c:v>CBT9</c:v>
                </c:pt>
                <c:pt idx="11">
                  <c:v>CBT10</c:v>
                </c:pt>
                <c:pt idx="12">
                  <c:v>CBT11</c:v>
                </c:pt>
                <c:pt idx="13">
                  <c:v>CBT12</c:v>
                </c:pt>
                <c:pt idx="14">
                  <c:v>Coun3</c:v>
                </c:pt>
                <c:pt idx="15">
                  <c:v>CBT13</c:v>
                </c:pt>
                <c:pt idx="16">
                  <c:v>CBT14</c:v>
                </c:pt>
                <c:pt idx="17">
                  <c:v>CBT15</c:v>
                </c:pt>
                <c:pt idx="18">
                  <c:v>CBT16</c:v>
                </c:pt>
                <c:pt idx="19">
                  <c:v>CBT17</c:v>
                </c:pt>
                <c:pt idx="20">
                  <c:v>CBT18</c:v>
                </c:pt>
                <c:pt idx="21">
                  <c:v>CBT19</c:v>
                </c:pt>
                <c:pt idx="22">
                  <c:v>CBT20</c:v>
                </c:pt>
                <c:pt idx="23">
                  <c:v>CBT21</c:v>
                </c:pt>
                <c:pt idx="24">
                  <c:v>Coun4</c:v>
                </c:pt>
                <c:pt idx="25">
                  <c:v>CBT22</c:v>
                </c:pt>
                <c:pt idx="26">
                  <c:v>CBT23</c:v>
                </c:pt>
                <c:pt idx="27">
                  <c:v>CBT24</c:v>
                </c:pt>
                <c:pt idx="28">
                  <c:v>CBT25</c:v>
                </c:pt>
                <c:pt idx="29">
                  <c:v>Coun5</c:v>
                </c:pt>
                <c:pt idx="30">
                  <c:v>CBT26</c:v>
                </c:pt>
                <c:pt idx="31">
                  <c:v>Coun6</c:v>
                </c:pt>
                <c:pt idx="32">
                  <c:v>CBT27</c:v>
                </c:pt>
                <c:pt idx="33">
                  <c:v>Coun7</c:v>
                </c:pt>
                <c:pt idx="34">
                  <c:v>CBT28</c:v>
                </c:pt>
                <c:pt idx="35">
                  <c:v>CBT29</c:v>
                </c:pt>
                <c:pt idx="36">
                  <c:v>Coun8</c:v>
                </c:pt>
                <c:pt idx="37">
                  <c:v>CBT30</c:v>
                </c:pt>
                <c:pt idx="38">
                  <c:v>CBT31</c:v>
                </c:pt>
                <c:pt idx="39">
                  <c:v>CBT32</c:v>
                </c:pt>
                <c:pt idx="40">
                  <c:v>Coun9</c:v>
                </c:pt>
                <c:pt idx="41">
                  <c:v>Coun10</c:v>
                </c:pt>
                <c:pt idx="42">
                  <c:v>CBT33</c:v>
                </c:pt>
                <c:pt idx="43">
                  <c:v>CBT34</c:v>
                </c:pt>
                <c:pt idx="44">
                  <c:v>Coun11</c:v>
                </c:pt>
                <c:pt idx="45">
                  <c:v>Coun12</c:v>
                </c:pt>
              </c:strCache>
            </c:strRef>
          </c:cat>
          <c:val>
            <c:numRef>
              <c:f>'[Clinician Performance 21.02.24.xlsx]Charts PFG'!$B$2:$B$47</c:f>
              <c:numCache>
                <c:formatCode>0%</c:formatCode>
                <c:ptCount val="46"/>
                <c:pt idx="0">
                  <c:v>0.6774</c:v>
                </c:pt>
                <c:pt idx="1">
                  <c:v>0.66669999999999996</c:v>
                </c:pt>
                <c:pt idx="2">
                  <c:v>0.65380000000000005</c:v>
                </c:pt>
                <c:pt idx="3">
                  <c:v>0.6341</c:v>
                </c:pt>
                <c:pt idx="4">
                  <c:v>0.63160000000000005</c:v>
                </c:pt>
                <c:pt idx="5">
                  <c:v>0.62</c:v>
                </c:pt>
                <c:pt idx="6">
                  <c:v>0.61539999999999995</c:v>
                </c:pt>
                <c:pt idx="7">
                  <c:v>0.61109999999999998</c:v>
                </c:pt>
                <c:pt idx="8">
                  <c:v>0.6</c:v>
                </c:pt>
                <c:pt idx="9">
                  <c:v>0.56410000000000005</c:v>
                </c:pt>
                <c:pt idx="10">
                  <c:v>0.55559999999999998</c:v>
                </c:pt>
                <c:pt idx="11">
                  <c:v>0.54</c:v>
                </c:pt>
                <c:pt idx="12">
                  <c:v>0.52939999999999998</c:v>
                </c:pt>
                <c:pt idx="13">
                  <c:v>0.5</c:v>
                </c:pt>
                <c:pt idx="14">
                  <c:v>0.5</c:v>
                </c:pt>
                <c:pt idx="15">
                  <c:v>0.47060000000000002</c:v>
                </c:pt>
                <c:pt idx="16">
                  <c:v>0.46810000000000002</c:v>
                </c:pt>
                <c:pt idx="17">
                  <c:v>0.45710000000000001</c:v>
                </c:pt>
                <c:pt idx="18">
                  <c:v>0.4516</c:v>
                </c:pt>
                <c:pt idx="19">
                  <c:v>0.44440000000000002</c:v>
                </c:pt>
                <c:pt idx="20">
                  <c:v>0.44440000000000002</c:v>
                </c:pt>
                <c:pt idx="21">
                  <c:v>0.44190000000000002</c:v>
                </c:pt>
                <c:pt idx="22">
                  <c:v>0.43480000000000002</c:v>
                </c:pt>
                <c:pt idx="23">
                  <c:v>0.42859999999999998</c:v>
                </c:pt>
                <c:pt idx="24">
                  <c:v>0.42859999999999998</c:v>
                </c:pt>
                <c:pt idx="25">
                  <c:v>0.42</c:v>
                </c:pt>
                <c:pt idx="26">
                  <c:v>0.41670000000000001</c:v>
                </c:pt>
                <c:pt idx="27">
                  <c:v>0.41460000000000002</c:v>
                </c:pt>
                <c:pt idx="28">
                  <c:v>0.39290000000000003</c:v>
                </c:pt>
                <c:pt idx="29">
                  <c:v>0.3871</c:v>
                </c:pt>
                <c:pt idx="30">
                  <c:v>0.3846</c:v>
                </c:pt>
                <c:pt idx="31">
                  <c:v>0.37930000000000003</c:v>
                </c:pt>
                <c:pt idx="32">
                  <c:v>0.36840000000000001</c:v>
                </c:pt>
                <c:pt idx="33">
                  <c:v>0.35849999999999999</c:v>
                </c:pt>
                <c:pt idx="34">
                  <c:v>0.3488</c:v>
                </c:pt>
                <c:pt idx="35">
                  <c:v>0.31819999999999998</c:v>
                </c:pt>
                <c:pt idx="36">
                  <c:v>0.31709999999999999</c:v>
                </c:pt>
                <c:pt idx="37">
                  <c:v>0.30769999999999997</c:v>
                </c:pt>
                <c:pt idx="38">
                  <c:v>0.30299999999999999</c:v>
                </c:pt>
                <c:pt idx="39">
                  <c:v>0.28570000000000001</c:v>
                </c:pt>
                <c:pt idx="40">
                  <c:v>0.27779999999999999</c:v>
                </c:pt>
                <c:pt idx="41">
                  <c:v>0.27779999999999999</c:v>
                </c:pt>
                <c:pt idx="42">
                  <c:v>0.26090000000000002</c:v>
                </c:pt>
                <c:pt idx="43">
                  <c:v>0.24440000000000001</c:v>
                </c:pt>
                <c:pt idx="44">
                  <c:v>0.21049999999999999</c:v>
                </c:pt>
                <c:pt idx="45">
                  <c:v>0.19439999999999999</c:v>
                </c:pt>
              </c:numCache>
            </c:numRef>
          </c:val>
          <c:extLst>
            <c:ext xmlns:c16="http://schemas.microsoft.com/office/drawing/2014/chart" uri="{C3380CC4-5D6E-409C-BE32-E72D297353CC}">
              <c16:uniqueId val="{0000005C-3F12-410F-BE26-F5BF6232CBA4}"/>
            </c:ext>
          </c:extLst>
        </c:ser>
        <c:dLbls>
          <c:dLblPos val="inEnd"/>
          <c:showLegendKey val="0"/>
          <c:showVal val="1"/>
          <c:showCatName val="0"/>
          <c:showSerName val="0"/>
          <c:showPercent val="0"/>
          <c:showBubbleSize val="0"/>
        </c:dLbls>
        <c:gapWidth val="1"/>
        <c:axId val="1105115152"/>
        <c:axId val="1105115632"/>
      </c:barChart>
      <c:catAx>
        <c:axId val="1105115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800" b="0" i="0" u="none" strike="noStrike" kern="1200" baseline="0">
                <a:solidFill>
                  <a:schemeClr val="tx1"/>
                </a:solidFill>
                <a:latin typeface="+mn-lt"/>
                <a:ea typeface="+mn-ea"/>
                <a:cs typeface="+mn-cs"/>
              </a:defRPr>
            </a:pPr>
            <a:endParaRPr lang="en-US"/>
          </a:p>
        </c:txPr>
        <c:crossAx val="1105115632"/>
        <c:crossesAt val="0"/>
        <c:auto val="0"/>
        <c:lblAlgn val="ctr"/>
        <c:lblOffset val="100"/>
        <c:noMultiLvlLbl val="0"/>
      </c:catAx>
      <c:valAx>
        <c:axId val="1105115632"/>
        <c:scaling>
          <c:orientation val="minMax"/>
          <c:max val="0.8"/>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105115152"/>
        <c:crosses val="autoZero"/>
        <c:crossBetween val="between"/>
      </c:valAx>
      <c:spPr>
        <a:gradFill>
          <a:gsLst>
            <a:gs pos="52101">
              <a:srgbClr val="817D7D"/>
            </a:gs>
            <a:gs pos="10504">
              <a:schemeClr val="bg1">
                <a:lumMod val="95000"/>
              </a:schemeClr>
            </a:gs>
            <a:gs pos="20162">
              <a:schemeClr val="bg1">
                <a:lumMod val="95000"/>
              </a:schemeClr>
            </a:gs>
            <a:gs pos="35000">
              <a:schemeClr val="bg1">
                <a:lumMod val="95000"/>
              </a:schemeClr>
            </a:gs>
            <a:gs pos="49000">
              <a:schemeClr val="bg2">
                <a:lumMod val="75000"/>
              </a:schemeClr>
            </a:gs>
            <a:gs pos="72000">
              <a:schemeClr val="bg2">
                <a:lumMod val="25000"/>
              </a:schemeClr>
            </a:gs>
            <a:gs pos="100000">
              <a:schemeClr val="accent1">
                <a:lumMod val="30000"/>
                <a:lumOff val="70000"/>
              </a:schemeClr>
            </a:gs>
          </a:gsLst>
          <a:lin ang="5400000" scaled="1"/>
        </a:gradFill>
        <a:ln w="635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lumMod val="95000"/>
      </a:schemeClr>
    </a:solidFill>
    <a:ln w="9525" cap="flat" cmpd="sng" algn="ctr">
      <a:solidFill>
        <a:schemeClr val="tx1">
          <a:lumMod val="15000"/>
          <a:lumOff val="85000"/>
        </a:schemeClr>
      </a:solidFill>
      <a:round/>
    </a:ln>
    <a:effectLst/>
  </c:spPr>
  <c:txPr>
    <a:bodyPr/>
    <a:lstStyle/>
    <a:p>
      <a:pPr>
        <a:defRPr>
          <a:solidFill>
            <a:schemeClr val="tx1"/>
          </a:solidFill>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pieChart>
        <c:varyColors val="1"/>
        <c:ser>
          <c:idx val="0"/>
          <c:order val="0"/>
          <c:dPt>
            <c:idx val="0"/>
            <c:bubble3D val="0"/>
            <c:spPr>
              <a:solidFill>
                <a:schemeClr val="accent6">
                  <a:lumMod val="60000"/>
                  <a:lumOff val="4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FA41-44C9-85DA-D164BDB89692}"/>
              </c:ext>
            </c:extLst>
          </c:dPt>
          <c:dPt>
            <c:idx val="1"/>
            <c:bubble3D val="0"/>
            <c:spPr>
              <a:solidFill>
                <a:schemeClr val="accent6">
                  <a:lumMod val="60000"/>
                  <a:lumOff val="4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FA41-44C9-85DA-D164BDB89692}"/>
              </c:ext>
            </c:extLst>
          </c:dPt>
          <c:dPt>
            <c:idx val="2"/>
            <c:bubble3D val="0"/>
            <c:spPr>
              <a:solidFill>
                <a:schemeClr val="accent6">
                  <a:lumMod val="60000"/>
                  <a:lumOff val="4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FA41-44C9-85DA-D164BDB89692}"/>
              </c:ext>
            </c:extLst>
          </c:dPt>
          <c:dPt>
            <c:idx val="3"/>
            <c:bubble3D val="0"/>
            <c:spPr>
              <a:solidFill>
                <a:schemeClr val="accent6">
                  <a:lumMod val="60000"/>
                  <a:lumOff val="4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FA41-44C9-85DA-D164BDB89692}"/>
              </c:ext>
            </c:extLst>
          </c:dPt>
          <c:dPt>
            <c:idx val="4"/>
            <c:bubble3D val="0"/>
            <c:spPr>
              <a:solidFill>
                <a:schemeClr val="accent4">
                  <a:lumMod val="60000"/>
                  <a:lumOff val="4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FA41-44C9-85DA-D164BDB89692}"/>
              </c:ext>
            </c:extLst>
          </c:dPt>
          <c:dPt>
            <c:idx val="5"/>
            <c:bubble3D val="0"/>
            <c:spPr>
              <a:solidFill>
                <a:schemeClr val="accent4">
                  <a:lumMod val="60000"/>
                  <a:lumOff val="4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FA41-44C9-85DA-D164BDB89692}"/>
              </c:ext>
            </c:extLst>
          </c:dPt>
          <c:dPt>
            <c:idx val="6"/>
            <c:bubble3D val="0"/>
            <c:spPr>
              <a:solidFill>
                <a:srgbClr val="FF0000"/>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D-FA41-44C9-85DA-D164BDB89692}"/>
              </c:ext>
            </c:extLst>
          </c:dPt>
          <c:dPt>
            <c:idx val="7"/>
            <c:bubble3D val="0"/>
            <c:spPr>
              <a:solidFill>
                <a:srgbClr val="FF0000"/>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F-FA41-44C9-85DA-D164BDB89692}"/>
              </c:ext>
            </c:extLst>
          </c:dPt>
          <c:dLbls>
            <c:dLbl>
              <c:idx val="0"/>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1-FA41-44C9-85DA-D164BDB89692}"/>
                </c:ext>
              </c:extLst>
            </c:dLbl>
            <c:dLbl>
              <c:idx val="1"/>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3-FA41-44C9-85DA-D164BDB89692}"/>
                </c:ext>
              </c:extLst>
            </c:dLbl>
            <c:dLbl>
              <c:idx val="2"/>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5-FA41-44C9-85DA-D164BDB89692}"/>
                </c:ext>
              </c:extLst>
            </c:dLbl>
            <c:dLbl>
              <c:idx val="3"/>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7-FA41-44C9-85DA-D164BDB89692}"/>
                </c:ext>
              </c:extLst>
            </c:dLbl>
            <c:dLbl>
              <c:idx val="4"/>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9-FA41-44C9-85DA-D164BDB89692}"/>
                </c:ext>
              </c:extLst>
            </c:dLbl>
            <c:dLbl>
              <c:idx val="5"/>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B-FA41-44C9-85DA-D164BDB89692}"/>
                </c:ext>
              </c:extLst>
            </c:dLbl>
            <c:dLbl>
              <c:idx val="6"/>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D-FA41-44C9-85DA-D164BDB89692}"/>
                </c:ext>
              </c:extLst>
            </c:dLbl>
            <c:dLbl>
              <c:idx val="7"/>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F-FA41-44C9-85DA-D164BDB89692}"/>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'Charts PFG'!$AK$3:$AK$10</c:f>
              <c:strCache>
                <c:ptCount val="8"/>
                <c:pt idx="0">
                  <c:v>&gt;=60%</c:v>
                </c:pt>
                <c:pt idx="1">
                  <c:v>55-59%</c:v>
                </c:pt>
                <c:pt idx="2">
                  <c:v>50-54%</c:v>
                </c:pt>
                <c:pt idx="3">
                  <c:v>45-49%</c:v>
                </c:pt>
                <c:pt idx="4">
                  <c:v>40-44%</c:v>
                </c:pt>
                <c:pt idx="5">
                  <c:v>35-39%</c:v>
                </c:pt>
                <c:pt idx="6">
                  <c:v>30-34%</c:v>
                </c:pt>
                <c:pt idx="7">
                  <c:v>&lt;30%</c:v>
                </c:pt>
              </c:strCache>
            </c:strRef>
          </c:cat>
          <c:val>
            <c:numRef>
              <c:f>'Charts PFG'!$AL$3:$AL$10</c:f>
              <c:numCache>
                <c:formatCode>General</c:formatCode>
                <c:ptCount val="8"/>
                <c:pt idx="0">
                  <c:v>47</c:v>
                </c:pt>
                <c:pt idx="1">
                  <c:v>20</c:v>
                </c:pt>
                <c:pt idx="2">
                  <c:v>17</c:v>
                </c:pt>
                <c:pt idx="3">
                  <c:v>31</c:v>
                </c:pt>
                <c:pt idx="4">
                  <c:v>36</c:v>
                </c:pt>
                <c:pt idx="5">
                  <c:v>27</c:v>
                </c:pt>
                <c:pt idx="6">
                  <c:v>24</c:v>
                </c:pt>
                <c:pt idx="7">
                  <c:v>37</c:v>
                </c:pt>
              </c:numCache>
            </c:numRef>
          </c:val>
          <c:extLst>
            <c:ext xmlns:c16="http://schemas.microsoft.com/office/drawing/2014/chart" uri="{C3380CC4-5D6E-409C-BE32-E72D297353CC}">
              <c16:uniqueId val="{00000010-FA41-44C9-85DA-D164BDB89692}"/>
            </c:ext>
          </c:extLst>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dLbls>
          <c:dLblPos val="inEnd"/>
          <c:showLegendKey val="0"/>
          <c:showVal val="1"/>
          <c:showCatName val="0"/>
          <c:showSerName val="0"/>
          <c:showPercent val="0"/>
          <c:showBubbleSize val="0"/>
        </c:dLbls>
        <c:gapWidth val="1"/>
        <c:axId val="1105115152"/>
        <c:axId val="1105115632"/>
      </c:barChart>
      <c:catAx>
        <c:axId val="1105115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800" b="0" i="0" u="none" strike="noStrike" kern="1200" baseline="0">
                <a:solidFill>
                  <a:schemeClr val="tx1"/>
                </a:solidFill>
                <a:latin typeface="+mn-lt"/>
                <a:ea typeface="+mn-ea"/>
                <a:cs typeface="+mn-cs"/>
              </a:defRPr>
            </a:pPr>
            <a:endParaRPr lang="en-US"/>
          </a:p>
        </c:txPr>
        <c:crossAx val="1105115632"/>
        <c:crossesAt val="0"/>
        <c:auto val="0"/>
        <c:lblAlgn val="ctr"/>
        <c:lblOffset val="100"/>
        <c:noMultiLvlLbl val="0"/>
      </c:catAx>
      <c:valAx>
        <c:axId val="1105115632"/>
        <c:scaling>
          <c:orientation val="minMax"/>
          <c:max val="0.8"/>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105115152"/>
        <c:crosses val="autoZero"/>
        <c:crossBetween val="between"/>
      </c:valAx>
      <c:spPr>
        <a:gradFill>
          <a:gsLst>
            <a:gs pos="52101">
              <a:srgbClr val="817D7D"/>
            </a:gs>
            <a:gs pos="10504">
              <a:schemeClr val="bg1">
                <a:lumMod val="95000"/>
              </a:schemeClr>
            </a:gs>
            <a:gs pos="20162">
              <a:schemeClr val="bg1">
                <a:lumMod val="95000"/>
              </a:schemeClr>
            </a:gs>
            <a:gs pos="35000">
              <a:schemeClr val="bg1">
                <a:lumMod val="95000"/>
              </a:schemeClr>
            </a:gs>
            <a:gs pos="49000">
              <a:schemeClr val="bg2">
                <a:lumMod val="75000"/>
              </a:schemeClr>
            </a:gs>
            <a:gs pos="72000">
              <a:schemeClr val="bg2">
                <a:lumMod val="25000"/>
              </a:schemeClr>
            </a:gs>
            <a:gs pos="100000">
              <a:schemeClr val="accent1">
                <a:lumMod val="30000"/>
                <a:lumOff val="70000"/>
              </a:schemeClr>
            </a:gs>
          </a:gsLst>
          <a:lin ang="5400000" scaled="1"/>
        </a:gradFill>
        <a:ln w="635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lumMod val="95000"/>
      </a:schemeClr>
    </a:solidFill>
    <a:ln w="9525" cap="flat" cmpd="sng" algn="ctr">
      <a:solidFill>
        <a:schemeClr val="tx1">
          <a:lumMod val="15000"/>
          <a:lumOff val="85000"/>
        </a:schemeClr>
      </a:solidFill>
      <a:round/>
    </a:ln>
    <a:effectLst/>
  </c:spPr>
  <c:txPr>
    <a:bodyPr/>
    <a:lstStyle/>
    <a:p>
      <a:pPr>
        <a:defRPr>
          <a:solidFill>
            <a:schemeClr val="tx1"/>
          </a:solidFill>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Overview!$A$16</c:f>
              <c:strCache>
                <c:ptCount val="1"/>
                <c:pt idx="0">
                  <c:v>2023-24</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2"/>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Overview!$B$15:$H$15</c:f>
              <c:strCache>
                <c:ptCount val="7"/>
                <c:pt idx="0">
                  <c:v>Service 1</c:v>
                </c:pt>
                <c:pt idx="1">
                  <c:v>Service 2</c:v>
                </c:pt>
                <c:pt idx="2">
                  <c:v>Service 3</c:v>
                </c:pt>
                <c:pt idx="3">
                  <c:v>Service 4</c:v>
                </c:pt>
                <c:pt idx="4">
                  <c:v>Service 5</c:v>
                </c:pt>
                <c:pt idx="5">
                  <c:v>Service 6</c:v>
                </c:pt>
                <c:pt idx="6">
                  <c:v>Service 7</c:v>
                </c:pt>
              </c:strCache>
            </c:strRef>
          </c:cat>
          <c:val>
            <c:numRef>
              <c:f>Overview!$B$16:$H$16</c:f>
              <c:numCache>
                <c:formatCode>General</c:formatCode>
                <c:ptCount val="7"/>
                <c:pt idx="0">
                  <c:v>19</c:v>
                </c:pt>
                <c:pt idx="1">
                  <c:v>52</c:v>
                </c:pt>
                <c:pt idx="2">
                  <c:v>26</c:v>
                </c:pt>
                <c:pt idx="3">
                  <c:v>38</c:v>
                </c:pt>
                <c:pt idx="4">
                  <c:v>33</c:v>
                </c:pt>
                <c:pt idx="5">
                  <c:v>52</c:v>
                </c:pt>
                <c:pt idx="6">
                  <c:v>36</c:v>
                </c:pt>
              </c:numCache>
            </c:numRef>
          </c:val>
          <c:extLst>
            <c:ext xmlns:c16="http://schemas.microsoft.com/office/drawing/2014/chart" uri="{C3380CC4-5D6E-409C-BE32-E72D297353CC}">
              <c16:uniqueId val="{00000000-2843-476A-B3DA-431FC1037502}"/>
            </c:ext>
          </c:extLst>
        </c:ser>
        <c:ser>
          <c:idx val="1"/>
          <c:order val="1"/>
          <c:tx>
            <c:strRef>
              <c:f>Overview!$A$17</c:f>
              <c:strCache>
                <c:ptCount val="1"/>
                <c:pt idx="0">
                  <c:v>2024-25</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2"/>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Overview!$B$15:$H$15</c:f>
              <c:strCache>
                <c:ptCount val="7"/>
                <c:pt idx="0">
                  <c:v>Service 1</c:v>
                </c:pt>
                <c:pt idx="1">
                  <c:v>Service 2</c:v>
                </c:pt>
                <c:pt idx="2">
                  <c:v>Service 3</c:v>
                </c:pt>
                <c:pt idx="3">
                  <c:v>Service 4</c:v>
                </c:pt>
                <c:pt idx="4">
                  <c:v>Service 5</c:v>
                </c:pt>
                <c:pt idx="5">
                  <c:v>Service 6</c:v>
                </c:pt>
                <c:pt idx="6">
                  <c:v>Service 7</c:v>
                </c:pt>
              </c:strCache>
            </c:strRef>
          </c:cat>
          <c:val>
            <c:numRef>
              <c:f>Overview!$B$17:$H$17</c:f>
              <c:numCache>
                <c:formatCode>General</c:formatCode>
                <c:ptCount val="7"/>
                <c:pt idx="0">
                  <c:v>52</c:v>
                </c:pt>
                <c:pt idx="1">
                  <c:v>63</c:v>
                </c:pt>
                <c:pt idx="2">
                  <c:v>27</c:v>
                </c:pt>
                <c:pt idx="3">
                  <c:v>43</c:v>
                </c:pt>
                <c:pt idx="4">
                  <c:v>40</c:v>
                </c:pt>
                <c:pt idx="5">
                  <c:v>68</c:v>
                </c:pt>
                <c:pt idx="6">
                  <c:v>60</c:v>
                </c:pt>
              </c:numCache>
            </c:numRef>
          </c:val>
          <c:extLst>
            <c:ext xmlns:c16="http://schemas.microsoft.com/office/drawing/2014/chart" uri="{C3380CC4-5D6E-409C-BE32-E72D297353CC}">
              <c16:uniqueId val="{00000001-2843-476A-B3DA-431FC1037502}"/>
            </c:ext>
          </c:extLst>
        </c:ser>
        <c:dLbls>
          <c:dLblPos val="inEnd"/>
          <c:showLegendKey val="0"/>
          <c:showVal val="1"/>
          <c:showCatName val="0"/>
          <c:showSerName val="0"/>
          <c:showPercent val="0"/>
          <c:showBubbleSize val="0"/>
        </c:dLbls>
        <c:gapWidth val="100"/>
        <c:overlap val="-24"/>
        <c:axId val="585716191"/>
        <c:axId val="585717631"/>
      </c:barChart>
      <c:catAx>
        <c:axId val="585716191"/>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2"/>
                </a:solidFill>
                <a:latin typeface="+mn-lt"/>
                <a:ea typeface="+mn-ea"/>
                <a:cs typeface="+mn-cs"/>
              </a:defRPr>
            </a:pPr>
            <a:endParaRPr lang="en-US"/>
          </a:p>
        </c:txPr>
        <c:crossAx val="585717631"/>
        <c:crosses val="autoZero"/>
        <c:auto val="1"/>
        <c:lblAlgn val="ctr"/>
        <c:lblOffset val="100"/>
        <c:noMultiLvlLbl val="0"/>
      </c:catAx>
      <c:valAx>
        <c:axId val="585717631"/>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800" b="1" i="0" u="none" strike="noStrike" kern="1200" baseline="0">
                    <a:solidFill>
                      <a:schemeClr val="tx2"/>
                    </a:solidFill>
                    <a:latin typeface="+mn-lt"/>
                    <a:ea typeface="+mn-ea"/>
                    <a:cs typeface="+mn-cs"/>
                  </a:defRPr>
                </a:pPr>
                <a:r>
                  <a:rPr lang="en-GB" sz="1800" baseline="0"/>
                  <a:t>Percentage of staff </a:t>
                </a:r>
              </a:p>
            </c:rich>
          </c:tx>
          <c:overlay val="0"/>
          <c:spPr>
            <a:noFill/>
            <a:ln>
              <a:noFill/>
            </a:ln>
            <a:effectLst/>
          </c:spPr>
          <c:txPr>
            <a:bodyPr rot="-5400000" spcFirstLastPara="1" vertOverflow="ellipsis" vert="horz" wrap="square" anchor="ctr" anchorCtr="1"/>
            <a:lstStyle/>
            <a:p>
              <a:pPr>
                <a:defRPr sz="18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n-US"/>
          </a:p>
        </c:txPr>
        <c:crossAx val="58571619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2"/>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br>
              <a:rPr lang="en-US" sz="2600" b="1" baseline="0" dirty="0"/>
            </a:br>
            <a:r>
              <a:rPr lang="en-US" sz="2000" b="1" baseline="0" dirty="0"/>
              <a:t>To what extent do you think that variation in recovery, </a:t>
            </a:r>
            <a:r>
              <a:rPr lang="en-US" sz="2000" b="1" i="1" baseline="0" dirty="0"/>
              <a:t>between practitioners</a:t>
            </a:r>
            <a:r>
              <a:rPr lang="en-US" sz="2000" b="1" baseline="0" dirty="0"/>
              <a:t>, </a:t>
            </a:r>
          </a:p>
          <a:p>
            <a:pPr>
              <a:defRPr/>
            </a:pPr>
            <a:r>
              <a:rPr lang="en-US" sz="2000" b="1" baseline="0" dirty="0"/>
              <a:t>is explained by:</a:t>
            </a:r>
            <a:endParaRPr lang="en-GB" sz="2000" b="1" baseline="0" dirty="0"/>
          </a:p>
        </c:rich>
      </c:tx>
      <c:layout>
        <c:manualLayout>
          <c:xMode val="edge"/>
          <c:yMode val="edge"/>
          <c:x val="0.10756943089975188"/>
          <c:y val="1.9358946195848513E-2"/>
        </c:manualLayout>
      </c:layout>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Sheet1!$B$1</c:f>
              <c:strCache>
                <c:ptCount val="1"/>
                <c:pt idx="0">
                  <c:v>To a great extent</c:v>
                </c:pt>
              </c:strCache>
            </c:strRef>
          </c:tx>
          <c:spPr>
            <a:solidFill>
              <a:schemeClr val="accent1">
                <a:shade val="53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Patient Factors</c:v>
                </c:pt>
                <c:pt idx="1">
                  <c:v>Patient disengagement</c:v>
                </c:pt>
                <c:pt idx="2">
                  <c:v>Service factors</c:v>
                </c:pt>
                <c:pt idx="3">
                  <c:v>Practitioner factors related to training</c:v>
                </c:pt>
                <c:pt idx="4">
                  <c:v>Practitioner factors unrelated to training</c:v>
                </c:pt>
                <c:pt idx="5">
                  <c:v>Practitioner factors related to personal wellbeing</c:v>
                </c:pt>
              </c:strCache>
            </c:strRef>
          </c:cat>
          <c:val>
            <c:numRef>
              <c:f>Sheet1!$B$2:$B$7</c:f>
              <c:numCache>
                <c:formatCode>0%</c:formatCode>
                <c:ptCount val="6"/>
                <c:pt idx="0">
                  <c:v>0.57999999999999996</c:v>
                </c:pt>
                <c:pt idx="1">
                  <c:v>0.37</c:v>
                </c:pt>
                <c:pt idx="2">
                  <c:v>0.25</c:v>
                </c:pt>
                <c:pt idx="3">
                  <c:v>0.23</c:v>
                </c:pt>
                <c:pt idx="4">
                  <c:v>0.18</c:v>
                </c:pt>
                <c:pt idx="5">
                  <c:v>0.16</c:v>
                </c:pt>
              </c:numCache>
            </c:numRef>
          </c:val>
          <c:extLst>
            <c:ext xmlns:c16="http://schemas.microsoft.com/office/drawing/2014/chart" uri="{C3380CC4-5D6E-409C-BE32-E72D297353CC}">
              <c16:uniqueId val="{00000000-1BA1-4048-9211-717DAF13E7C8}"/>
            </c:ext>
          </c:extLst>
        </c:ser>
        <c:ser>
          <c:idx val="1"/>
          <c:order val="1"/>
          <c:tx>
            <c:strRef>
              <c:f>Sheet1!$C$1</c:f>
              <c:strCache>
                <c:ptCount val="1"/>
                <c:pt idx="0">
                  <c:v>To a large extent</c:v>
                </c:pt>
              </c:strCache>
            </c:strRef>
          </c:tx>
          <c:spPr>
            <a:solidFill>
              <a:schemeClr val="accent1">
                <a:shade val="7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Patient Factors</c:v>
                </c:pt>
                <c:pt idx="1">
                  <c:v>Patient disengagement</c:v>
                </c:pt>
                <c:pt idx="2">
                  <c:v>Service factors</c:v>
                </c:pt>
                <c:pt idx="3">
                  <c:v>Practitioner factors related to training</c:v>
                </c:pt>
                <c:pt idx="4">
                  <c:v>Practitioner factors unrelated to training</c:v>
                </c:pt>
                <c:pt idx="5">
                  <c:v>Practitioner factors related to personal wellbeing</c:v>
                </c:pt>
              </c:strCache>
            </c:strRef>
          </c:cat>
          <c:val>
            <c:numRef>
              <c:f>Sheet1!$C$2:$C$7</c:f>
              <c:numCache>
                <c:formatCode>0%</c:formatCode>
                <c:ptCount val="6"/>
                <c:pt idx="0">
                  <c:v>0.33</c:v>
                </c:pt>
                <c:pt idx="1">
                  <c:v>0.35</c:v>
                </c:pt>
                <c:pt idx="2">
                  <c:v>0.3</c:v>
                </c:pt>
                <c:pt idx="3">
                  <c:v>0.37</c:v>
                </c:pt>
                <c:pt idx="4">
                  <c:v>0.4</c:v>
                </c:pt>
                <c:pt idx="5">
                  <c:v>0.28000000000000003</c:v>
                </c:pt>
              </c:numCache>
            </c:numRef>
          </c:val>
          <c:extLst>
            <c:ext xmlns:c16="http://schemas.microsoft.com/office/drawing/2014/chart" uri="{C3380CC4-5D6E-409C-BE32-E72D297353CC}">
              <c16:uniqueId val="{00000001-1BA1-4048-9211-717DAF13E7C8}"/>
            </c:ext>
          </c:extLst>
        </c:ser>
        <c:ser>
          <c:idx val="2"/>
          <c:order val="2"/>
          <c:tx>
            <c:strRef>
              <c:f>Sheet1!$D$1</c:f>
              <c:strCache>
                <c:ptCount val="1"/>
                <c:pt idx="0">
                  <c:v>Somewhat</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Patient Factors</c:v>
                </c:pt>
                <c:pt idx="1">
                  <c:v>Patient disengagement</c:v>
                </c:pt>
                <c:pt idx="2">
                  <c:v>Service factors</c:v>
                </c:pt>
                <c:pt idx="3">
                  <c:v>Practitioner factors related to training</c:v>
                </c:pt>
                <c:pt idx="4">
                  <c:v>Practitioner factors unrelated to training</c:v>
                </c:pt>
                <c:pt idx="5">
                  <c:v>Practitioner factors related to personal wellbeing</c:v>
                </c:pt>
              </c:strCache>
            </c:strRef>
          </c:cat>
          <c:val>
            <c:numRef>
              <c:f>Sheet1!$D$2:$D$7</c:f>
              <c:numCache>
                <c:formatCode>0%</c:formatCode>
                <c:ptCount val="6"/>
                <c:pt idx="0">
                  <c:v>0.09</c:v>
                </c:pt>
                <c:pt idx="1">
                  <c:v>0.19</c:v>
                </c:pt>
                <c:pt idx="2">
                  <c:v>0.26</c:v>
                </c:pt>
                <c:pt idx="3">
                  <c:v>0.26</c:v>
                </c:pt>
                <c:pt idx="4">
                  <c:v>0.25</c:v>
                </c:pt>
                <c:pt idx="5">
                  <c:v>0.35</c:v>
                </c:pt>
              </c:numCache>
            </c:numRef>
          </c:val>
          <c:extLst>
            <c:ext xmlns:c16="http://schemas.microsoft.com/office/drawing/2014/chart" uri="{C3380CC4-5D6E-409C-BE32-E72D297353CC}">
              <c16:uniqueId val="{00000002-1BA1-4048-9211-717DAF13E7C8}"/>
            </c:ext>
          </c:extLst>
        </c:ser>
        <c:ser>
          <c:idx val="3"/>
          <c:order val="3"/>
          <c:tx>
            <c:strRef>
              <c:f>Sheet1!$E$1</c:f>
              <c:strCache>
                <c:ptCount val="1"/>
                <c:pt idx="0">
                  <c:v>A little</c:v>
                </c:pt>
              </c:strCache>
            </c:strRef>
          </c:tx>
          <c:spPr>
            <a:solidFill>
              <a:schemeClr val="accent1">
                <a:tint val="7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Patient Factors</c:v>
                </c:pt>
                <c:pt idx="1">
                  <c:v>Patient disengagement</c:v>
                </c:pt>
                <c:pt idx="2">
                  <c:v>Service factors</c:v>
                </c:pt>
                <c:pt idx="3">
                  <c:v>Practitioner factors related to training</c:v>
                </c:pt>
                <c:pt idx="4">
                  <c:v>Practitioner factors unrelated to training</c:v>
                </c:pt>
                <c:pt idx="5">
                  <c:v>Practitioner factors related to personal wellbeing</c:v>
                </c:pt>
              </c:strCache>
            </c:strRef>
          </c:cat>
          <c:val>
            <c:numRef>
              <c:f>Sheet1!$E$2:$E$7</c:f>
              <c:numCache>
                <c:formatCode>0%</c:formatCode>
                <c:ptCount val="6"/>
                <c:pt idx="1">
                  <c:v>7.0000000000000007E-2</c:v>
                </c:pt>
                <c:pt idx="2">
                  <c:v>0.16</c:v>
                </c:pt>
                <c:pt idx="3">
                  <c:v>0.12</c:v>
                </c:pt>
                <c:pt idx="4">
                  <c:v>0.12</c:v>
                </c:pt>
                <c:pt idx="5">
                  <c:v>0.14000000000000001</c:v>
                </c:pt>
              </c:numCache>
            </c:numRef>
          </c:val>
          <c:extLst>
            <c:ext xmlns:c16="http://schemas.microsoft.com/office/drawing/2014/chart" uri="{C3380CC4-5D6E-409C-BE32-E72D297353CC}">
              <c16:uniqueId val="{00000003-1BA1-4048-9211-717DAF13E7C8}"/>
            </c:ext>
          </c:extLst>
        </c:ser>
        <c:ser>
          <c:idx val="4"/>
          <c:order val="4"/>
          <c:tx>
            <c:strRef>
              <c:f>Sheet1!$F$1</c:f>
              <c:strCache>
                <c:ptCount val="1"/>
                <c:pt idx="0">
                  <c:v>Not at all</c:v>
                </c:pt>
              </c:strCache>
            </c:strRef>
          </c:tx>
          <c:spPr>
            <a:solidFill>
              <a:schemeClr val="accent1">
                <a:tint val="54000"/>
              </a:schemeClr>
            </a:solidFill>
            <a:ln>
              <a:noFill/>
            </a:ln>
            <a:effectLst/>
          </c:spPr>
          <c:invertIfNegative val="0"/>
          <c:dLbls>
            <c:dLbl>
              <c:idx val="4"/>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2FD-457B-A6E7-058DC33CB4CC}"/>
                </c:ext>
              </c:extLst>
            </c:dLbl>
            <c:dLbl>
              <c:idx val="5"/>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2FD-457B-A6E7-058DC33CB4CC}"/>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Patient Factors</c:v>
                </c:pt>
                <c:pt idx="1">
                  <c:v>Patient disengagement</c:v>
                </c:pt>
                <c:pt idx="2">
                  <c:v>Service factors</c:v>
                </c:pt>
                <c:pt idx="3">
                  <c:v>Practitioner factors related to training</c:v>
                </c:pt>
                <c:pt idx="4">
                  <c:v>Practitioner factors unrelated to training</c:v>
                </c:pt>
                <c:pt idx="5">
                  <c:v>Practitioner factors related to personal wellbeing</c:v>
                </c:pt>
              </c:strCache>
            </c:strRef>
          </c:cat>
          <c:val>
            <c:numRef>
              <c:f>Sheet1!$F$2:$F$7</c:f>
              <c:numCache>
                <c:formatCode>0%</c:formatCode>
                <c:ptCount val="6"/>
                <c:pt idx="1">
                  <c:v>0.02</c:v>
                </c:pt>
                <c:pt idx="2">
                  <c:v>0.04</c:v>
                </c:pt>
                <c:pt idx="3">
                  <c:v>0.02</c:v>
                </c:pt>
                <c:pt idx="4">
                  <c:v>0.05</c:v>
                </c:pt>
                <c:pt idx="5">
                  <c:v>7.0000000000000007E-2</c:v>
                </c:pt>
              </c:numCache>
            </c:numRef>
          </c:val>
          <c:extLst>
            <c:ext xmlns:c16="http://schemas.microsoft.com/office/drawing/2014/chart" uri="{C3380CC4-5D6E-409C-BE32-E72D297353CC}">
              <c16:uniqueId val="{00000004-1BA1-4048-9211-717DAF13E7C8}"/>
            </c:ext>
          </c:extLst>
        </c:ser>
        <c:dLbls>
          <c:showLegendKey val="0"/>
          <c:showVal val="0"/>
          <c:showCatName val="0"/>
          <c:showSerName val="0"/>
          <c:showPercent val="0"/>
          <c:showBubbleSize val="0"/>
        </c:dLbls>
        <c:gapWidth val="150"/>
        <c:overlap val="100"/>
        <c:axId val="819059359"/>
        <c:axId val="773726079"/>
      </c:barChart>
      <c:catAx>
        <c:axId val="8190593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773726079"/>
        <c:crosses val="autoZero"/>
        <c:auto val="1"/>
        <c:lblAlgn val="ctr"/>
        <c:lblOffset val="100"/>
        <c:noMultiLvlLbl val="0"/>
      </c:catAx>
      <c:valAx>
        <c:axId val="773726079"/>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81905935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400" baseline="0"/>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dLbls>
          <c:dLblPos val="inEnd"/>
          <c:showLegendKey val="0"/>
          <c:showVal val="1"/>
          <c:showCatName val="0"/>
          <c:showSerName val="0"/>
          <c:showPercent val="0"/>
          <c:showBubbleSize val="0"/>
        </c:dLbls>
        <c:gapWidth val="1"/>
        <c:axId val="1105115152"/>
        <c:axId val="1105115632"/>
      </c:barChart>
      <c:catAx>
        <c:axId val="1105115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800" b="0" i="0" u="none" strike="noStrike" kern="1200" baseline="0">
                <a:solidFill>
                  <a:schemeClr val="tx1"/>
                </a:solidFill>
                <a:latin typeface="+mn-lt"/>
                <a:ea typeface="+mn-ea"/>
                <a:cs typeface="+mn-cs"/>
              </a:defRPr>
            </a:pPr>
            <a:endParaRPr lang="en-US"/>
          </a:p>
        </c:txPr>
        <c:crossAx val="1105115632"/>
        <c:crossesAt val="0"/>
        <c:auto val="0"/>
        <c:lblAlgn val="ctr"/>
        <c:lblOffset val="100"/>
        <c:noMultiLvlLbl val="0"/>
      </c:catAx>
      <c:valAx>
        <c:axId val="1105115632"/>
        <c:scaling>
          <c:orientation val="minMax"/>
          <c:max val="0.8"/>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105115152"/>
        <c:crosses val="autoZero"/>
        <c:crossBetween val="between"/>
      </c:valAx>
      <c:spPr>
        <a:gradFill>
          <a:gsLst>
            <a:gs pos="52101">
              <a:srgbClr val="817D7D"/>
            </a:gs>
            <a:gs pos="10504">
              <a:schemeClr val="bg1">
                <a:lumMod val="95000"/>
              </a:schemeClr>
            </a:gs>
            <a:gs pos="20162">
              <a:schemeClr val="bg1">
                <a:lumMod val="95000"/>
              </a:schemeClr>
            </a:gs>
            <a:gs pos="35000">
              <a:schemeClr val="bg1">
                <a:lumMod val="95000"/>
              </a:schemeClr>
            </a:gs>
            <a:gs pos="49000">
              <a:schemeClr val="bg2">
                <a:lumMod val="75000"/>
              </a:schemeClr>
            </a:gs>
            <a:gs pos="72000">
              <a:schemeClr val="bg2">
                <a:lumMod val="25000"/>
              </a:schemeClr>
            </a:gs>
            <a:gs pos="100000">
              <a:schemeClr val="accent1">
                <a:lumMod val="30000"/>
                <a:lumOff val="70000"/>
              </a:schemeClr>
            </a:gs>
          </a:gsLst>
          <a:lin ang="5400000" scaled="1"/>
        </a:gradFill>
        <a:ln w="635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lumMod val="95000"/>
      </a:schemeClr>
    </a:solidFill>
    <a:ln w="9525" cap="flat" cmpd="sng" algn="ctr">
      <a:solidFill>
        <a:schemeClr val="tx1">
          <a:lumMod val="15000"/>
          <a:lumOff val="85000"/>
        </a:schemeClr>
      </a:solidFill>
      <a:round/>
    </a:ln>
    <a:effectLst/>
  </c:spPr>
  <c:txPr>
    <a:bodyPr/>
    <a:lstStyle/>
    <a:p>
      <a:pPr>
        <a:defRPr>
          <a:solidFill>
            <a:schemeClr val="tx1"/>
          </a:solidFill>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dLbls>
          <c:dLblPos val="inEnd"/>
          <c:showLegendKey val="0"/>
          <c:showVal val="1"/>
          <c:showCatName val="0"/>
          <c:showSerName val="0"/>
          <c:showPercent val="0"/>
          <c:showBubbleSize val="0"/>
        </c:dLbls>
        <c:gapWidth val="1"/>
        <c:axId val="1105115152"/>
        <c:axId val="1105115632"/>
      </c:barChart>
      <c:catAx>
        <c:axId val="1105115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800" b="0" i="0" u="none" strike="noStrike" kern="1200" baseline="0">
                <a:solidFill>
                  <a:schemeClr val="tx1"/>
                </a:solidFill>
                <a:latin typeface="+mn-lt"/>
                <a:ea typeface="+mn-ea"/>
                <a:cs typeface="+mn-cs"/>
              </a:defRPr>
            </a:pPr>
            <a:endParaRPr lang="en-US"/>
          </a:p>
        </c:txPr>
        <c:crossAx val="1105115632"/>
        <c:crossesAt val="0"/>
        <c:auto val="0"/>
        <c:lblAlgn val="ctr"/>
        <c:lblOffset val="100"/>
        <c:noMultiLvlLbl val="0"/>
      </c:catAx>
      <c:valAx>
        <c:axId val="1105115632"/>
        <c:scaling>
          <c:orientation val="minMax"/>
          <c:max val="0.8"/>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105115152"/>
        <c:crosses val="autoZero"/>
        <c:crossBetween val="between"/>
      </c:valAx>
      <c:spPr>
        <a:gradFill>
          <a:gsLst>
            <a:gs pos="52101">
              <a:srgbClr val="817D7D"/>
            </a:gs>
            <a:gs pos="10504">
              <a:schemeClr val="bg1">
                <a:lumMod val="95000"/>
              </a:schemeClr>
            </a:gs>
            <a:gs pos="20162">
              <a:schemeClr val="bg1">
                <a:lumMod val="95000"/>
              </a:schemeClr>
            </a:gs>
            <a:gs pos="35000">
              <a:schemeClr val="bg1">
                <a:lumMod val="95000"/>
              </a:schemeClr>
            </a:gs>
            <a:gs pos="49000">
              <a:schemeClr val="bg2">
                <a:lumMod val="75000"/>
              </a:schemeClr>
            </a:gs>
            <a:gs pos="72000">
              <a:schemeClr val="bg2">
                <a:lumMod val="25000"/>
              </a:schemeClr>
            </a:gs>
            <a:gs pos="100000">
              <a:schemeClr val="accent1">
                <a:lumMod val="30000"/>
                <a:lumOff val="70000"/>
              </a:schemeClr>
            </a:gs>
          </a:gsLst>
          <a:lin ang="5400000" scaled="1"/>
        </a:gradFill>
        <a:ln w="635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lumMod val="95000"/>
      </a:schemeClr>
    </a:solidFill>
    <a:ln w="9525" cap="flat" cmpd="sng" algn="ctr">
      <a:solidFill>
        <a:schemeClr val="tx1">
          <a:lumMod val="15000"/>
          <a:lumOff val="85000"/>
        </a:schemeClr>
      </a:solidFill>
      <a:round/>
    </a:ln>
    <a:effectLst/>
  </c:spPr>
  <c:txPr>
    <a:bodyPr/>
    <a:lstStyle/>
    <a:p>
      <a:pPr>
        <a:defRPr>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pieChart>
        <c:varyColors val="1"/>
        <c:ser>
          <c:idx val="0"/>
          <c:order val="0"/>
          <c:dPt>
            <c:idx val="0"/>
            <c:bubble3D val="0"/>
            <c:spPr>
              <a:solidFill>
                <a:schemeClr val="accent6">
                  <a:lumMod val="5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141E-4984-9CE0-C52FC113AA1B}"/>
              </c:ext>
            </c:extLst>
          </c:dPt>
          <c:dPt>
            <c:idx val="1"/>
            <c:bubble3D val="0"/>
            <c:spPr>
              <a:solidFill>
                <a:schemeClr val="accent6">
                  <a:lumMod val="75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141E-4984-9CE0-C52FC113AA1B}"/>
              </c:ext>
            </c:extLst>
          </c:dPt>
          <c:dPt>
            <c:idx val="2"/>
            <c:bubble3D val="0"/>
            <c:spPr>
              <a:solidFill>
                <a:schemeClr val="accent6">
                  <a:lumMod val="60000"/>
                  <a:lumOff val="4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141E-4984-9CE0-C52FC113AA1B}"/>
              </c:ext>
            </c:extLst>
          </c:dPt>
          <c:dPt>
            <c:idx val="3"/>
            <c:bubble3D val="0"/>
            <c:spPr>
              <a:solidFill>
                <a:schemeClr val="accent6">
                  <a:lumMod val="20000"/>
                  <a:lumOff val="8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141E-4984-9CE0-C52FC113AA1B}"/>
              </c:ext>
            </c:extLst>
          </c:dPt>
          <c:dPt>
            <c:idx val="4"/>
            <c:bubble3D val="0"/>
            <c:spPr>
              <a:solidFill>
                <a:schemeClr val="accent2">
                  <a:lumMod val="40000"/>
                  <a:lumOff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141E-4984-9CE0-C52FC113AA1B}"/>
              </c:ext>
            </c:extLst>
          </c:dPt>
          <c:dPt>
            <c:idx val="5"/>
            <c:bubble3D val="0"/>
            <c:spPr>
              <a:solidFill>
                <a:schemeClr val="accent2">
                  <a:lumMod val="60000"/>
                  <a:lumOff val="4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141E-4984-9CE0-C52FC113AA1B}"/>
              </c:ext>
            </c:extLst>
          </c:dPt>
          <c:dPt>
            <c:idx val="6"/>
            <c:bubble3D val="0"/>
            <c:spPr>
              <a:solidFill>
                <a:schemeClr val="accent2">
                  <a:lumMod val="75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D-141E-4984-9CE0-C52FC113AA1B}"/>
              </c:ext>
            </c:extLst>
          </c:dPt>
          <c:dPt>
            <c:idx val="7"/>
            <c:bubble3D val="0"/>
            <c:spPr>
              <a:solidFill>
                <a:schemeClr val="accent2">
                  <a:lumMod val="5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F-141E-4984-9CE0-C52FC113AA1B}"/>
              </c:ext>
            </c:extLst>
          </c:dPt>
          <c:dLbls>
            <c:dLbl>
              <c:idx val="0"/>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1-141E-4984-9CE0-C52FC113AA1B}"/>
                </c:ext>
              </c:extLst>
            </c:dLbl>
            <c:dLbl>
              <c:idx val="1"/>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3-141E-4984-9CE0-C52FC113AA1B}"/>
                </c:ext>
              </c:extLst>
            </c:dLbl>
            <c:dLbl>
              <c:idx val="2"/>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5-141E-4984-9CE0-C52FC113AA1B}"/>
                </c:ext>
              </c:extLst>
            </c:dLbl>
            <c:dLbl>
              <c:idx val="3"/>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7-141E-4984-9CE0-C52FC113AA1B}"/>
                </c:ext>
              </c:extLst>
            </c:dLbl>
            <c:dLbl>
              <c:idx val="4"/>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9-141E-4984-9CE0-C52FC113AA1B}"/>
                </c:ext>
              </c:extLst>
            </c:dLbl>
            <c:dLbl>
              <c:idx val="5"/>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B-141E-4984-9CE0-C52FC113AA1B}"/>
                </c:ext>
              </c:extLst>
            </c:dLbl>
            <c:dLbl>
              <c:idx val="6"/>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D-141E-4984-9CE0-C52FC113AA1B}"/>
                </c:ext>
              </c:extLst>
            </c:dLbl>
            <c:dLbl>
              <c:idx val="7"/>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F-141E-4984-9CE0-C52FC113AA1B}"/>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'Charts PFG'!$AK$3:$AK$10</c:f>
              <c:strCache>
                <c:ptCount val="8"/>
                <c:pt idx="0">
                  <c:v>&gt;=60%</c:v>
                </c:pt>
                <c:pt idx="1">
                  <c:v>55-59%</c:v>
                </c:pt>
                <c:pt idx="2">
                  <c:v>50-54%</c:v>
                </c:pt>
                <c:pt idx="3">
                  <c:v>45-49%</c:v>
                </c:pt>
                <c:pt idx="4">
                  <c:v>40-44%</c:v>
                </c:pt>
                <c:pt idx="5">
                  <c:v>35-39%</c:v>
                </c:pt>
                <c:pt idx="6">
                  <c:v>30-34%</c:v>
                </c:pt>
                <c:pt idx="7">
                  <c:v>&lt;30%</c:v>
                </c:pt>
              </c:strCache>
            </c:strRef>
          </c:cat>
          <c:val>
            <c:numRef>
              <c:f>'Charts PFG'!$AL$3:$AL$10</c:f>
              <c:numCache>
                <c:formatCode>General</c:formatCode>
                <c:ptCount val="8"/>
                <c:pt idx="0">
                  <c:v>47</c:v>
                </c:pt>
                <c:pt idx="1">
                  <c:v>20</c:v>
                </c:pt>
                <c:pt idx="2">
                  <c:v>17</c:v>
                </c:pt>
                <c:pt idx="3">
                  <c:v>31</c:v>
                </c:pt>
                <c:pt idx="4">
                  <c:v>36</c:v>
                </c:pt>
                <c:pt idx="5">
                  <c:v>27</c:v>
                </c:pt>
                <c:pt idx="6">
                  <c:v>24</c:v>
                </c:pt>
                <c:pt idx="7">
                  <c:v>37</c:v>
                </c:pt>
              </c:numCache>
            </c:numRef>
          </c:val>
          <c:extLst>
            <c:ext xmlns:c16="http://schemas.microsoft.com/office/drawing/2014/chart" uri="{C3380CC4-5D6E-409C-BE32-E72D297353CC}">
              <c16:uniqueId val="{00000010-141E-4984-9CE0-C52FC113AA1B}"/>
            </c:ext>
          </c:extLst>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dLbls>
          <c:dLblPos val="inEnd"/>
          <c:showLegendKey val="0"/>
          <c:showVal val="1"/>
          <c:showCatName val="0"/>
          <c:showSerName val="0"/>
          <c:showPercent val="0"/>
          <c:showBubbleSize val="0"/>
        </c:dLbls>
        <c:gapWidth val="1"/>
        <c:axId val="1105115152"/>
        <c:axId val="1105115632"/>
      </c:barChart>
      <c:catAx>
        <c:axId val="1105115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800" b="0" i="0" u="none" strike="noStrike" kern="1200" baseline="0">
                <a:solidFill>
                  <a:schemeClr val="tx1"/>
                </a:solidFill>
                <a:latin typeface="+mn-lt"/>
                <a:ea typeface="+mn-ea"/>
                <a:cs typeface="+mn-cs"/>
              </a:defRPr>
            </a:pPr>
            <a:endParaRPr lang="en-US"/>
          </a:p>
        </c:txPr>
        <c:crossAx val="1105115632"/>
        <c:crossesAt val="0"/>
        <c:auto val="0"/>
        <c:lblAlgn val="ctr"/>
        <c:lblOffset val="100"/>
        <c:noMultiLvlLbl val="0"/>
      </c:catAx>
      <c:valAx>
        <c:axId val="1105115632"/>
        <c:scaling>
          <c:orientation val="minMax"/>
          <c:max val="0.8"/>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105115152"/>
        <c:crosses val="autoZero"/>
        <c:crossBetween val="between"/>
      </c:valAx>
      <c:spPr>
        <a:gradFill>
          <a:gsLst>
            <a:gs pos="52101">
              <a:srgbClr val="817D7D"/>
            </a:gs>
            <a:gs pos="10504">
              <a:schemeClr val="bg1">
                <a:lumMod val="95000"/>
              </a:schemeClr>
            </a:gs>
            <a:gs pos="20162">
              <a:schemeClr val="bg1">
                <a:lumMod val="95000"/>
              </a:schemeClr>
            </a:gs>
            <a:gs pos="35000">
              <a:schemeClr val="bg1">
                <a:lumMod val="95000"/>
              </a:schemeClr>
            </a:gs>
            <a:gs pos="49000">
              <a:schemeClr val="bg2">
                <a:lumMod val="75000"/>
              </a:schemeClr>
            </a:gs>
            <a:gs pos="72000">
              <a:schemeClr val="bg2">
                <a:lumMod val="25000"/>
              </a:schemeClr>
            </a:gs>
            <a:gs pos="100000">
              <a:schemeClr val="accent1">
                <a:lumMod val="30000"/>
                <a:lumOff val="70000"/>
              </a:schemeClr>
            </a:gs>
          </a:gsLst>
          <a:lin ang="5400000" scaled="1"/>
        </a:gradFill>
        <a:ln w="635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lumMod val="95000"/>
      </a:schemeClr>
    </a:solidFill>
    <a:ln w="9525" cap="flat" cmpd="sng" algn="ctr">
      <a:solidFill>
        <a:schemeClr val="tx1">
          <a:lumMod val="15000"/>
          <a:lumOff val="85000"/>
        </a:schemeClr>
      </a:solidFill>
      <a:round/>
    </a:ln>
    <a:effectLst/>
  </c:spPr>
  <c:txPr>
    <a:bodyPr/>
    <a:lstStyle/>
    <a:p>
      <a:pPr>
        <a:defRPr>
          <a:solidFill>
            <a:schemeClr val="tx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dLbls>
          <c:dLblPos val="inEnd"/>
          <c:showLegendKey val="0"/>
          <c:showVal val="1"/>
          <c:showCatName val="0"/>
          <c:showSerName val="0"/>
          <c:showPercent val="0"/>
          <c:showBubbleSize val="0"/>
        </c:dLbls>
        <c:gapWidth val="1"/>
        <c:axId val="1105115152"/>
        <c:axId val="1105115632"/>
      </c:barChart>
      <c:catAx>
        <c:axId val="1105115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800" b="0" i="0" u="none" strike="noStrike" kern="1200" baseline="0">
                <a:solidFill>
                  <a:schemeClr val="tx1"/>
                </a:solidFill>
                <a:latin typeface="+mn-lt"/>
                <a:ea typeface="+mn-ea"/>
                <a:cs typeface="+mn-cs"/>
              </a:defRPr>
            </a:pPr>
            <a:endParaRPr lang="en-US"/>
          </a:p>
        </c:txPr>
        <c:crossAx val="1105115632"/>
        <c:crossesAt val="0"/>
        <c:auto val="0"/>
        <c:lblAlgn val="ctr"/>
        <c:lblOffset val="100"/>
        <c:noMultiLvlLbl val="0"/>
      </c:catAx>
      <c:valAx>
        <c:axId val="1105115632"/>
        <c:scaling>
          <c:orientation val="minMax"/>
          <c:max val="0.8"/>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105115152"/>
        <c:crosses val="autoZero"/>
        <c:crossBetween val="between"/>
      </c:valAx>
      <c:spPr>
        <a:gradFill>
          <a:gsLst>
            <a:gs pos="52101">
              <a:srgbClr val="817D7D"/>
            </a:gs>
            <a:gs pos="10504">
              <a:schemeClr val="bg1">
                <a:lumMod val="95000"/>
              </a:schemeClr>
            </a:gs>
            <a:gs pos="20162">
              <a:schemeClr val="bg1">
                <a:lumMod val="95000"/>
              </a:schemeClr>
            </a:gs>
            <a:gs pos="35000">
              <a:schemeClr val="bg1">
                <a:lumMod val="95000"/>
              </a:schemeClr>
            </a:gs>
            <a:gs pos="49000">
              <a:schemeClr val="bg2">
                <a:lumMod val="75000"/>
              </a:schemeClr>
            </a:gs>
            <a:gs pos="72000">
              <a:schemeClr val="bg2">
                <a:lumMod val="25000"/>
              </a:schemeClr>
            </a:gs>
            <a:gs pos="100000">
              <a:schemeClr val="accent1">
                <a:lumMod val="30000"/>
                <a:lumOff val="70000"/>
              </a:schemeClr>
            </a:gs>
          </a:gsLst>
          <a:lin ang="5400000" scaled="1"/>
        </a:gradFill>
        <a:ln w="635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lumMod val="95000"/>
      </a:schemeClr>
    </a:solidFill>
    <a:ln w="9525" cap="flat" cmpd="sng" algn="ctr">
      <a:solidFill>
        <a:schemeClr val="tx1">
          <a:lumMod val="15000"/>
          <a:lumOff val="85000"/>
        </a:schemeClr>
      </a:solidFill>
      <a:round/>
    </a:ln>
    <a:effectLst/>
  </c:spPr>
  <c:txPr>
    <a:bodyPr/>
    <a:lstStyle/>
    <a:p>
      <a:pPr>
        <a:defRPr>
          <a:solidFill>
            <a:schemeClr val="tx1"/>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pieChart>
        <c:varyColors val="1"/>
        <c:ser>
          <c:idx val="0"/>
          <c:order val="0"/>
          <c:dPt>
            <c:idx val="0"/>
            <c:bubble3D val="0"/>
            <c:spPr>
              <a:solidFill>
                <a:schemeClr val="accent6">
                  <a:lumMod val="5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993C-4E1C-B861-E0F6347A0E28}"/>
              </c:ext>
            </c:extLst>
          </c:dPt>
          <c:dPt>
            <c:idx val="1"/>
            <c:bubble3D val="0"/>
            <c:spPr>
              <a:solidFill>
                <a:schemeClr val="accent6">
                  <a:lumMod val="75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993C-4E1C-B861-E0F6347A0E28}"/>
              </c:ext>
            </c:extLst>
          </c:dPt>
          <c:dPt>
            <c:idx val="2"/>
            <c:bubble3D val="0"/>
            <c:spPr>
              <a:solidFill>
                <a:schemeClr val="accent6">
                  <a:lumMod val="60000"/>
                  <a:lumOff val="4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993C-4E1C-B861-E0F6347A0E28}"/>
              </c:ext>
            </c:extLst>
          </c:dPt>
          <c:dPt>
            <c:idx val="3"/>
            <c:bubble3D val="0"/>
            <c:spPr>
              <a:solidFill>
                <a:schemeClr val="accent6">
                  <a:lumMod val="20000"/>
                  <a:lumOff val="8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993C-4E1C-B861-E0F6347A0E28}"/>
              </c:ext>
            </c:extLst>
          </c:dPt>
          <c:dPt>
            <c:idx val="4"/>
            <c:bubble3D val="0"/>
            <c:spPr>
              <a:solidFill>
                <a:schemeClr val="accent2">
                  <a:lumMod val="40000"/>
                  <a:lumOff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993C-4E1C-B861-E0F6347A0E28}"/>
              </c:ext>
            </c:extLst>
          </c:dPt>
          <c:dPt>
            <c:idx val="5"/>
            <c:bubble3D val="0"/>
            <c:spPr>
              <a:solidFill>
                <a:schemeClr val="accent2">
                  <a:lumMod val="60000"/>
                  <a:lumOff val="4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993C-4E1C-B861-E0F6347A0E28}"/>
              </c:ext>
            </c:extLst>
          </c:dPt>
          <c:dPt>
            <c:idx val="6"/>
            <c:bubble3D val="0"/>
            <c:spPr>
              <a:solidFill>
                <a:schemeClr val="accent2">
                  <a:lumMod val="75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D-993C-4E1C-B861-E0F6347A0E28}"/>
              </c:ext>
            </c:extLst>
          </c:dPt>
          <c:dPt>
            <c:idx val="7"/>
            <c:bubble3D val="0"/>
            <c:spPr>
              <a:solidFill>
                <a:schemeClr val="accent2">
                  <a:lumMod val="5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F-993C-4E1C-B861-E0F6347A0E28}"/>
              </c:ext>
            </c:extLst>
          </c:dPt>
          <c:dLbls>
            <c:dLbl>
              <c:idx val="0"/>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1-993C-4E1C-B861-E0F6347A0E28}"/>
                </c:ext>
              </c:extLst>
            </c:dLbl>
            <c:dLbl>
              <c:idx val="1"/>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3-993C-4E1C-B861-E0F6347A0E28}"/>
                </c:ext>
              </c:extLst>
            </c:dLbl>
            <c:dLbl>
              <c:idx val="2"/>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5-993C-4E1C-B861-E0F6347A0E28}"/>
                </c:ext>
              </c:extLst>
            </c:dLbl>
            <c:dLbl>
              <c:idx val="3"/>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7-993C-4E1C-B861-E0F6347A0E28}"/>
                </c:ext>
              </c:extLst>
            </c:dLbl>
            <c:dLbl>
              <c:idx val="4"/>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9-993C-4E1C-B861-E0F6347A0E28}"/>
                </c:ext>
              </c:extLst>
            </c:dLbl>
            <c:dLbl>
              <c:idx val="5"/>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B-993C-4E1C-B861-E0F6347A0E28}"/>
                </c:ext>
              </c:extLst>
            </c:dLbl>
            <c:dLbl>
              <c:idx val="6"/>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D-993C-4E1C-B861-E0F6347A0E28}"/>
                </c:ext>
              </c:extLst>
            </c:dLbl>
            <c:dLbl>
              <c:idx val="7"/>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F-993C-4E1C-B861-E0F6347A0E28}"/>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'Charts PFG'!$AN$3:$AN$10</c:f>
              <c:strCache>
                <c:ptCount val="8"/>
                <c:pt idx="0">
                  <c:v>&gt;=60%</c:v>
                </c:pt>
                <c:pt idx="1">
                  <c:v>55-59%</c:v>
                </c:pt>
                <c:pt idx="2">
                  <c:v>50-54%</c:v>
                </c:pt>
                <c:pt idx="3">
                  <c:v>45-49%</c:v>
                </c:pt>
                <c:pt idx="4">
                  <c:v>40-44%</c:v>
                </c:pt>
                <c:pt idx="5">
                  <c:v>35-39%</c:v>
                </c:pt>
                <c:pt idx="6">
                  <c:v>30-34%</c:v>
                </c:pt>
                <c:pt idx="7">
                  <c:v>&lt;30%</c:v>
                </c:pt>
              </c:strCache>
            </c:strRef>
          </c:cat>
          <c:val>
            <c:numRef>
              <c:f>'Charts PFG'!$AO$3:$AO$10</c:f>
              <c:numCache>
                <c:formatCode>General</c:formatCode>
                <c:ptCount val="8"/>
                <c:pt idx="0">
                  <c:v>78</c:v>
                </c:pt>
                <c:pt idx="1">
                  <c:v>25</c:v>
                </c:pt>
                <c:pt idx="2">
                  <c:v>33</c:v>
                </c:pt>
                <c:pt idx="3">
                  <c:v>28</c:v>
                </c:pt>
                <c:pt idx="4">
                  <c:v>38</c:v>
                </c:pt>
                <c:pt idx="5">
                  <c:v>29</c:v>
                </c:pt>
                <c:pt idx="6">
                  <c:v>19</c:v>
                </c:pt>
                <c:pt idx="7">
                  <c:v>28</c:v>
                </c:pt>
              </c:numCache>
            </c:numRef>
          </c:val>
          <c:extLst>
            <c:ext xmlns:c16="http://schemas.microsoft.com/office/drawing/2014/chart" uri="{C3380CC4-5D6E-409C-BE32-E72D297353CC}">
              <c16:uniqueId val="{00000010-993C-4E1C-B861-E0F6347A0E28}"/>
            </c:ext>
          </c:extLst>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dLbls>
          <c:dLblPos val="inEnd"/>
          <c:showLegendKey val="0"/>
          <c:showVal val="1"/>
          <c:showCatName val="0"/>
          <c:showSerName val="0"/>
          <c:showPercent val="0"/>
          <c:showBubbleSize val="0"/>
        </c:dLbls>
        <c:gapWidth val="1"/>
        <c:axId val="1105115152"/>
        <c:axId val="1105115632"/>
      </c:barChart>
      <c:catAx>
        <c:axId val="1105115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800" b="0" i="0" u="none" strike="noStrike" kern="1200" baseline="0">
                <a:solidFill>
                  <a:schemeClr val="tx1"/>
                </a:solidFill>
                <a:latin typeface="+mn-lt"/>
                <a:ea typeface="+mn-ea"/>
                <a:cs typeface="+mn-cs"/>
              </a:defRPr>
            </a:pPr>
            <a:endParaRPr lang="en-US"/>
          </a:p>
        </c:txPr>
        <c:crossAx val="1105115632"/>
        <c:crossesAt val="0"/>
        <c:auto val="0"/>
        <c:lblAlgn val="ctr"/>
        <c:lblOffset val="100"/>
        <c:noMultiLvlLbl val="0"/>
      </c:catAx>
      <c:valAx>
        <c:axId val="1105115632"/>
        <c:scaling>
          <c:orientation val="minMax"/>
          <c:max val="0.8"/>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105115152"/>
        <c:crosses val="autoZero"/>
        <c:crossBetween val="between"/>
      </c:valAx>
      <c:spPr>
        <a:gradFill>
          <a:gsLst>
            <a:gs pos="52101">
              <a:srgbClr val="817D7D"/>
            </a:gs>
            <a:gs pos="10504">
              <a:schemeClr val="bg1">
                <a:lumMod val="95000"/>
              </a:schemeClr>
            </a:gs>
            <a:gs pos="20162">
              <a:schemeClr val="bg1">
                <a:lumMod val="95000"/>
              </a:schemeClr>
            </a:gs>
            <a:gs pos="35000">
              <a:schemeClr val="bg1">
                <a:lumMod val="95000"/>
              </a:schemeClr>
            </a:gs>
            <a:gs pos="49000">
              <a:schemeClr val="bg2">
                <a:lumMod val="75000"/>
              </a:schemeClr>
            </a:gs>
            <a:gs pos="72000">
              <a:schemeClr val="bg2">
                <a:lumMod val="25000"/>
              </a:schemeClr>
            </a:gs>
            <a:gs pos="100000">
              <a:schemeClr val="accent1">
                <a:lumMod val="30000"/>
                <a:lumOff val="70000"/>
              </a:schemeClr>
            </a:gs>
          </a:gsLst>
          <a:lin ang="5400000" scaled="1"/>
        </a:gradFill>
        <a:ln w="635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lumMod val="95000"/>
      </a:schemeClr>
    </a:solidFill>
    <a:ln w="9525" cap="flat" cmpd="sng" algn="ctr">
      <a:solidFill>
        <a:schemeClr val="tx1">
          <a:lumMod val="15000"/>
          <a:lumOff val="85000"/>
        </a:schemeClr>
      </a:solidFill>
      <a:round/>
    </a:ln>
    <a:effectLst/>
  </c:spPr>
  <c:txPr>
    <a:bodyPr/>
    <a:lstStyle/>
    <a:p>
      <a:pPr>
        <a:defRPr>
          <a:solidFill>
            <a:schemeClr val="tx1"/>
          </a:solidFill>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dLbls>
          <c:dLblPos val="inEnd"/>
          <c:showLegendKey val="0"/>
          <c:showVal val="1"/>
          <c:showCatName val="0"/>
          <c:showSerName val="0"/>
          <c:showPercent val="0"/>
          <c:showBubbleSize val="0"/>
        </c:dLbls>
        <c:gapWidth val="1"/>
        <c:axId val="1105115152"/>
        <c:axId val="1105115632"/>
      </c:barChart>
      <c:catAx>
        <c:axId val="1105115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800" b="0" i="0" u="none" strike="noStrike" kern="1200" baseline="0">
                <a:solidFill>
                  <a:schemeClr val="tx1"/>
                </a:solidFill>
                <a:latin typeface="+mn-lt"/>
                <a:ea typeface="+mn-ea"/>
                <a:cs typeface="+mn-cs"/>
              </a:defRPr>
            </a:pPr>
            <a:endParaRPr lang="en-US"/>
          </a:p>
        </c:txPr>
        <c:crossAx val="1105115632"/>
        <c:crossesAt val="0"/>
        <c:auto val="0"/>
        <c:lblAlgn val="ctr"/>
        <c:lblOffset val="100"/>
        <c:noMultiLvlLbl val="0"/>
      </c:catAx>
      <c:valAx>
        <c:axId val="1105115632"/>
        <c:scaling>
          <c:orientation val="minMax"/>
          <c:max val="0.8"/>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105115152"/>
        <c:crosses val="autoZero"/>
        <c:crossBetween val="between"/>
      </c:valAx>
      <c:spPr>
        <a:gradFill>
          <a:gsLst>
            <a:gs pos="52101">
              <a:srgbClr val="817D7D"/>
            </a:gs>
            <a:gs pos="10504">
              <a:schemeClr val="bg1">
                <a:lumMod val="95000"/>
              </a:schemeClr>
            </a:gs>
            <a:gs pos="20162">
              <a:schemeClr val="bg1">
                <a:lumMod val="95000"/>
              </a:schemeClr>
            </a:gs>
            <a:gs pos="35000">
              <a:schemeClr val="bg1">
                <a:lumMod val="95000"/>
              </a:schemeClr>
            </a:gs>
            <a:gs pos="49000">
              <a:schemeClr val="bg2">
                <a:lumMod val="75000"/>
              </a:schemeClr>
            </a:gs>
            <a:gs pos="72000">
              <a:schemeClr val="bg2">
                <a:lumMod val="25000"/>
              </a:schemeClr>
            </a:gs>
            <a:gs pos="100000">
              <a:schemeClr val="accent1">
                <a:lumMod val="30000"/>
                <a:lumOff val="70000"/>
              </a:schemeClr>
            </a:gs>
          </a:gsLst>
          <a:lin ang="5400000" scaled="1"/>
        </a:gradFill>
        <a:ln w="635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lumMod val="95000"/>
      </a:schemeClr>
    </a:solidFill>
    <a:ln w="9525" cap="flat" cmpd="sng" algn="ctr">
      <a:solidFill>
        <a:schemeClr val="tx1">
          <a:lumMod val="15000"/>
          <a:lumOff val="85000"/>
        </a:schemeClr>
      </a:solidFill>
      <a:round/>
    </a:ln>
    <a:effectLst/>
  </c:spPr>
  <c:txPr>
    <a:bodyPr/>
    <a:lstStyle/>
    <a:p>
      <a:pPr>
        <a:defRPr>
          <a:solidFill>
            <a:schemeClr val="tx1"/>
          </a:solidFill>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pieChart>
        <c:varyColors val="1"/>
        <c:ser>
          <c:idx val="0"/>
          <c:order val="0"/>
          <c:dPt>
            <c:idx val="0"/>
            <c:bubble3D val="0"/>
            <c:spPr>
              <a:solidFill>
                <a:schemeClr val="accent6">
                  <a:lumMod val="60000"/>
                  <a:lumOff val="4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993C-4E1C-B861-E0F6347A0E28}"/>
              </c:ext>
            </c:extLst>
          </c:dPt>
          <c:dPt>
            <c:idx val="1"/>
            <c:bubble3D val="0"/>
            <c:spPr>
              <a:solidFill>
                <a:schemeClr val="accent6">
                  <a:lumMod val="60000"/>
                  <a:lumOff val="4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993C-4E1C-B861-E0F6347A0E28}"/>
              </c:ext>
            </c:extLst>
          </c:dPt>
          <c:dPt>
            <c:idx val="2"/>
            <c:bubble3D val="0"/>
            <c:spPr>
              <a:solidFill>
                <a:schemeClr val="accent6">
                  <a:lumMod val="60000"/>
                  <a:lumOff val="4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993C-4E1C-B861-E0F6347A0E28}"/>
              </c:ext>
            </c:extLst>
          </c:dPt>
          <c:dPt>
            <c:idx val="3"/>
            <c:bubble3D val="0"/>
            <c:spPr>
              <a:solidFill>
                <a:schemeClr val="accent6">
                  <a:lumMod val="60000"/>
                  <a:lumOff val="4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993C-4E1C-B861-E0F6347A0E28}"/>
              </c:ext>
            </c:extLst>
          </c:dPt>
          <c:dPt>
            <c:idx val="4"/>
            <c:bubble3D val="0"/>
            <c:spPr>
              <a:solidFill>
                <a:schemeClr val="accent4">
                  <a:lumMod val="60000"/>
                  <a:lumOff val="4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993C-4E1C-B861-E0F6347A0E28}"/>
              </c:ext>
            </c:extLst>
          </c:dPt>
          <c:dPt>
            <c:idx val="5"/>
            <c:bubble3D val="0"/>
            <c:spPr>
              <a:solidFill>
                <a:schemeClr val="accent4">
                  <a:lumMod val="60000"/>
                  <a:lumOff val="4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993C-4E1C-B861-E0F6347A0E28}"/>
              </c:ext>
            </c:extLst>
          </c:dPt>
          <c:dPt>
            <c:idx val="6"/>
            <c:bubble3D val="0"/>
            <c:spPr>
              <a:solidFill>
                <a:srgbClr val="FF0000"/>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D-993C-4E1C-B861-E0F6347A0E28}"/>
              </c:ext>
            </c:extLst>
          </c:dPt>
          <c:dPt>
            <c:idx val="7"/>
            <c:bubble3D val="0"/>
            <c:spPr>
              <a:solidFill>
                <a:srgbClr val="FF0000"/>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F-993C-4E1C-B861-E0F6347A0E28}"/>
              </c:ext>
            </c:extLst>
          </c:dPt>
          <c:dLbls>
            <c:dLbl>
              <c:idx val="0"/>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1-993C-4E1C-B861-E0F6347A0E28}"/>
                </c:ext>
              </c:extLst>
            </c:dLbl>
            <c:dLbl>
              <c:idx val="1"/>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3-993C-4E1C-B861-E0F6347A0E28}"/>
                </c:ext>
              </c:extLst>
            </c:dLbl>
            <c:dLbl>
              <c:idx val="2"/>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5-993C-4E1C-B861-E0F6347A0E28}"/>
                </c:ext>
              </c:extLst>
            </c:dLbl>
            <c:dLbl>
              <c:idx val="3"/>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7-993C-4E1C-B861-E0F6347A0E28}"/>
                </c:ext>
              </c:extLst>
            </c:dLbl>
            <c:dLbl>
              <c:idx val="4"/>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9-993C-4E1C-B861-E0F6347A0E28}"/>
                </c:ext>
              </c:extLst>
            </c:dLbl>
            <c:dLbl>
              <c:idx val="5"/>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B-993C-4E1C-B861-E0F6347A0E28}"/>
                </c:ext>
              </c:extLst>
            </c:dLbl>
            <c:dLbl>
              <c:idx val="6"/>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D-993C-4E1C-B861-E0F6347A0E28}"/>
                </c:ext>
              </c:extLst>
            </c:dLbl>
            <c:dLbl>
              <c:idx val="7"/>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F-993C-4E1C-B861-E0F6347A0E28}"/>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'Charts PFG'!$AN$3:$AN$10</c:f>
              <c:strCache>
                <c:ptCount val="8"/>
                <c:pt idx="0">
                  <c:v>&gt;=60%</c:v>
                </c:pt>
                <c:pt idx="1">
                  <c:v>55-59%</c:v>
                </c:pt>
                <c:pt idx="2">
                  <c:v>50-54%</c:v>
                </c:pt>
                <c:pt idx="3">
                  <c:v>45-49%</c:v>
                </c:pt>
                <c:pt idx="4">
                  <c:v>40-44%</c:v>
                </c:pt>
                <c:pt idx="5">
                  <c:v>35-39%</c:v>
                </c:pt>
                <c:pt idx="6">
                  <c:v>30-34%</c:v>
                </c:pt>
                <c:pt idx="7">
                  <c:v>&lt;30%</c:v>
                </c:pt>
              </c:strCache>
            </c:strRef>
          </c:cat>
          <c:val>
            <c:numRef>
              <c:f>'Charts PFG'!$AO$3:$AO$10</c:f>
              <c:numCache>
                <c:formatCode>General</c:formatCode>
                <c:ptCount val="8"/>
                <c:pt idx="0">
                  <c:v>78</c:v>
                </c:pt>
                <c:pt idx="1">
                  <c:v>25</c:v>
                </c:pt>
                <c:pt idx="2">
                  <c:v>33</c:v>
                </c:pt>
                <c:pt idx="3">
                  <c:v>28</c:v>
                </c:pt>
                <c:pt idx="4">
                  <c:v>38</c:v>
                </c:pt>
                <c:pt idx="5">
                  <c:v>29</c:v>
                </c:pt>
                <c:pt idx="6">
                  <c:v>19</c:v>
                </c:pt>
                <c:pt idx="7">
                  <c:v>28</c:v>
                </c:pt>
              </c:numCache>
            </c:numRef>
          </c:val>
          <c:extLst>
            <c:ext xmlns:c16="http://schemas.microsoft.com/office/drawing/2014/chart" uri="{C3380CC4-5D6E-409C-BE32-E72D297353CC}">
              <c16:uniqueId val="{00000010-993C-4E1C-B861-E0F6347A0E28}"/>
            </c:ext>
          </c:extLst>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'Box&amp;Whisker'!$A$2:$A$36</cx:f>
        <cx:lvl ptCount="35" formatCode="General">
          <cx:pt idx="0">14</cx:pt>
          <cx:pt idx="1">24</cx:pt>
          <cx:pt idx="2">25</cx:pt>
          <cx:pt idx="3">24</cx:pt>
          <cx:pt idx="4">16</cx:pt>
          <cx:pt idx="5">19</cx:pt>
          <cx:pt idx="6">30</cx:pt>
          <cx:pt idx="7">26</cx:pt>
          <cx:pt idx="8">27</cx:pt>
          <cx:pt idx="9">29</cx:pt>
          <cx:pt idx="10">35</cx:pt>
          <cx:pt idx="11">35</cx:pt>
          <cx:pt idx="12">30</cx:pt>
          <cx:pt idx="13">38</cx:pt>
          <cx:pt idx="14">33</cx:pt>
          <cx:pt idx="15">21</cx:pt>
          <cx:pt idx="16">17</cx:pt>
          <cx:pt idx="17">29</cx:pt>
          <cx:pt idx="18">16</cx:pt>
          <cx:pt idx="19">33</cx:pt>
          <cx:pt idx="20">38</cx:pt>
          <cx:pt idx="21">28</cx:pt>
          <cx:pt idx="22">16</cx:pt>
          <cx:pt idx="23">24</cx:pt>
          <cx:pt idx="24">23</cx:pt>
          <cx:pt idx="25">17</cx:pt>
          <cx:pt idx="26">19</cx:pt>
          <cx:pt idx="27">36</cx:pt>
          <cx:pt idx="28">32</cx:pt>
          <cx:pt idx="29">31</cx:pt>
          <cx:pt idx="30">31</cx:pt>
          <cx:pt idx="31">31</cx:pt>
          <cx:pt idx="32">17</cx:pt>
          <cx:pt idx="33">33</cx:pt>
          <cx:pt idx="34">33</cx:pt>
        </cx:lvl>
      </cx:numDim>
    </cx:data>
    <cx:data id="1">
      <cx:numDim type="val">
        <cx:f>'Box&amp;Whisker'!$B$2:$B$36</cx:f>
        <cx:lvl ptCount="35" formatCode="General">
          <cx:pt idx="0">39</cx:pt>
          <cx:pt idx="1">36</cx:pt>
          <cx:pt idx="2">65</cx:pt>
          <cx:pt idx="3">20</cx:pt>
          <cx:pt idx="4">65</cx:pt>
          <cx:pt idx="5">36</cx:pt>
          <cx:pt idx="6">33</cx:pt>
          <cx:pt idx="7">44</cx:pt>
          <cx:pt idx="8">37</cx:pt>
          <cx:pt idx="9">30</cx:pt>
          <cx:pt idx="10">35</cx:pt>
          <cx:pt idx="11">35</cx:pt>
          <cx:pt idx="12">48</cx:pt>
          <cx:pt idx="13">55</cx:pt>
          <cx:pt idx="14">33</cx:pt>
          <cx:pt idx="15">38</cx:pt>
          <cx:pt idx="16">33</cx:pt>
          <cx:pt idx="17">54</cx:pt>
          <cx:pt idx="18">40</cx:pt>
          <cx:pt idx="19">38</cx:pt>
          <cx:pt idx="20">47</cx:pt>
          <cx:pt idx="21">36</cx:pt>
          <cx:pt idx="22">19</cx:pt>
          <cx:pt idx="23">35</cx:pt>
          <cx:pt idx="24">40</cx:pt>
          <cx:pt idx="25">30</cx:pt>
          <cx:pt idx="26">47</cx:pt>
          <cx:pt idx="27">36</cx:pt>
          <cx:pt idx="28">63</cx:pt>
          <cx:pt idx="29">29</cx:pt>
          <cx:pt idx="30">35</cx:pt>
          <cx:pt idx="31">25</cx:pt>
          <cx:pt idx="32">35</cx:pt>
          <cx:pt idx="33">27</cx:pt>
          <cx:pt idx="34">60</cx:pt>
        </cx:lvl>
      </cx:numDim>
    </cx:data>
    <cx:data id="2">
      <cx:numDim type="val">
        <cx:f>'Box&amp;Whisker'!$C$2:$C$36</cx:f>
        <cx:lvl ptCount="35" formatCode="General">
          <cx:pt idx="0">14</cx:pt>
          <cx:pt idx="1">24</cx:pt>
          <cx:pt idx="2">25</cx:pt>
          <cx:pt idx="3">24</cx:pt>
          <cx:pt idx="4">16</cx:pt>
          <cx:pt idx="5">19</cx:pt>
          <cx:pt idx="6">30</cx:pt>
          <cx:pt idx="7">26</cx:pt>
          <cx:pt idx="8">27</cx:pt>
          <cx:pt idx="9">29</cx:pt>
          <cx:pt idx="10">35</cx:pt>
          <cx:pt idx="11">35</cx:pt>
          <cx:pt idx="12">30</cx:pt>
          <cx:pt idx="13">38</cx:pt>
          <cx:pt idx="14">33</cx:pt>
          <cx:pt idx="15">21</cx:pt>
          <cx:pt idx="16">17</cx:pt>
          <cx:pt idx="17">29</cx:pt>
          <cx:pt idx="18">16</cx:pt>
          <cx:pt idx="19">33</cx:pt>
          <cx:pt idx="20">38</cx:pt>
        </cx:lvl>
      </cx:numDim>
    </cx:data>
    <cx:data id="3">
      <cx:numDim type="val">
        <cx:f>'Box&amp;Whisker'!$D$2:$D$36</cx:f>
        <cx:lvl ptCount="35" formatCode="General">
          <cx:pt idx="0">39</cx:pt>
          <cx:pt idx="1">36</cx:pt>
          <cx:pt idx="2">65</cx:pt>
          <cx:pt idx="3">20</cx:pt>
          <cx:pt idx="4">65</cx:pt>
          <cx:pt idx="5">36</cx:pt>
          <cx:pt idx="6">33</cx:pt>
          <cx:pt idx="7">44</cx:pt>
          <cx:pt idx="8">37</cx:pt>
          <cx:pt idx="9">30</cx:pt>
          <cx:pt idx="10">35</cx:pt>
          <cx:pt idx="11">35</cx:pt>
          <cx:pt idx="12">48</cx:pt>
          <cx:pt idx="13">55</cx:pt>
          <cx:pt idx="14">33</cx:pt>
          <cx:pt idx="15">38</cx:pt>
          <cx:pt idx="16">33</cx:pt>
          <cx:pt idx="17">54</cx:pt>
          <cx:pt idx="18">40</cx:pt>
          <cx:pt idx="19">38</cx:pt>
          <cx:pt idx="20">47</cx:pt>
        </cx:lvl>
      </cx:numDim>
    </cx:data>
    <cx:data id="4">
      <cx:numDim type="val">
        <cx:f>'Box&amp;Whisker'!$E$2:$E$36</cx:f>
        <cx:lvl ptCount="35" formatCode="General">
          <cx:pt idx="0">28</cx:pt>
          <cx:pt idx="1">16</cx:pt>
          <cx:pt idx="2">24</cx:pt>
          <cx:pt idx="3">23</cx:pt>
          <cx:pt idx="4">17</cx:pt>
          <cx:pt idx="5">19</cx:pt>
          <cx:pt idx="6">36</cx:pt>
          <cx:pt idx="7">32</cx:pt>
          <cx:pt idx="8">31</cx:pt>
          <cx:pt idx="9">31</cx:pt>
          <cx:pt idx="10">31</cx:pt>
          <cx:pt idx="11">17</cx:pt>
          <cx:pt idx="12">33</cx:pt>
          <cx:pt idx="13">33</cx:pt>
        </cx:lvl>
      </cx:numDim>
    </cx:data>
    <cx:data id="5">
      <cx:numDim type="val">
        <cx:f>'Box&amp;Whisker'!$F$2:$F$36</cx:f>
        <cx:lvl ptCount="35" formatCode="General">
          <cx:pt idx="0">36</cx:pt>
          <cx:pt idx="1">19</cx:pt>
          <cx:pt idx="2">35</cx:pt>
          <cx:pt idx="3">40</cx:pt>
          <cx:pt idx="4">30</cx:pt>
          <cx:pt idx="5">47</cx:pt>
          <cx:pt idx="6">36</cx:pt>
          <cx:pt idx="7">63</cx:pt>
          <cx:pt idx="8">29</cx:pt>
          <cx:pt idx="9">35</cx:pt>
          <cx:pt idx="10">25</cx:pt>
          <cx:pt idx="11">35</cx:pt>
          <cx:pt idx="12">27</cx:pt>
          <cx:pt idx="13">60</cx:pt>
        </cx:lvl>
      </cx:numDim>
    </cx:data>
  </cx:chartData>
  <cx:chart>
    <cx:plotArea>
      <cx:plotAreaRegion>
        <cx:series layoutId="boxWhisker" uniqueId="{336D2938-6FCA-45F0-8BBC-74D5117E9A16}">
          <cx:tx>
            <cx:txData>
              <cx:f>'Box&amp;Whisker'!$A$1</cx:f>
              <cx:v>T1</cx:v>
            </cx:txData>
          </cx:tx>
          <cx:spPr>
            <a:solidFill>
              <a:schemeClr val="accent2">
                <a:lumMod val="75000"/>
              </a:schemeClr>
            </a:solidFill>
          </cx:spPr>
          <cx:dataId val="0"/>
          <cx:layoutPr>
            <cx:statistics quartileMethod="exclusive"/>
          </cx:layoutPr>
        </cx:series>
        <cx:series layoutId="boxWhisker" uniqueId="{37A861A8-1B76-46A0-875D-DA4DF0D09929}">
          <cx:tx>
            <cx:txData>
              <cx:f>'Box&amp;Whisker'!$B$1</cx:f>
              <cx:v>T2</cx:v>
            </cx:txData>
          </cx:tx>
          <cx:spPr>
            <a:solidFill>
              <a:schemeClr val="accent6">
                <a:lumMod val="75000"/>
              </a:schemeClr>
            </a:solidFill>
          </cx:spPr>
          <cx:dataId val="1"/>
          <cx:layoutPr>
            <cx:statistics quartileMethod="exclusive"/>
          </cx:layoutPr>
        </cx:series>
        <cx:series layoutId="boxWhisker" uniqueId="{11D1FFFB-B23F-41ED-BEF2-4C2D6D6E3902}">
          <cx:tx>
            <cx:txData>
              <cx:f>'Box&amp;Whisker'!$C$1</cx:f>
              <cx:v>AttT1</cx:v>
            </cx:txData>
          </cx:tx>
          <cx:spPr>
            <a:solidFill>
              <a:schemeClr val="accent2">
                <a:lumMod val="60000"/>
                <a:lumOff val="40000"/>
              </a:schemeClr>
            </a:solidFill>
          </cx:spPr>
          <cx:dataId val="2"/>
          <cx:layoutPr>
            <cx:statistics quartileMethod="exclusive"/>
          </cx:layoutPr>
        </cx:series>
        <cx:series layoutId="boxWhisker" uniqueId="{D315500D-4BFF-45E7-B840-C3D46ECD505C}">
          <cx:tx>
            <cx:txData>
              <cx:f>'Box&amp;Whisker'!$D$1</cx:f>
              <cx:v>AttT2</cx:v>
            </cx:txData>
          </cx:tx>
          <cx:spPr>
            <a:solidFill>
              <a:schemeClr val="accent6">
                <a:lumMod val="60000"/>
                <a:lumOff val="40000"/>
              </a:schemeClr>
            </a:solidFill>
          </cx:spPr>
          <cx:dataId val="3"/>
          <cx:layoutPr>
            <cx:statistics quartileMethod="exclusive"/>
          </cx:layoutPr>
        </cx:series>
        <cx:series layoutId="boxWhisker" uniqueId="{4D0FFEE7-4225-4F24-8835-439A0078D5DB}">
          <cx:tx>
            <cx:txData>
              <cx:f>'Box&amp;Whisker'!$E$1</cx:f>
              <cx:v>DNAT1</cx:v>
            </cx:txData>
          </cx:tx>
          <cx:spPr>
            <a:solidFill>
              <a:schemeClr val="accent2">
                <a:lumMod val="20000"/>
                <a:lumOff val="80000"/>
              </a:schemeClr>
            </a:solidFill>
          </cx:spPr>
          <cx:dataId val="4"/>
          <cx:layoutPr>
            <cx:statistics quartileMethod="exclusive"/>
          </cx:layoutPr>
        </cx:series>
        <cx:series layoutId="boxWhisker" uniqueId="{FD4BF959-BBF6-4434-ABCA-3E500710FFDE}">
          <cx:tx>
            <cx:txData>
              <cx:f>'Box&amp;Whisker'!$F$1</cx:f>
              <cx:v>DNAT2</cx:v>
            </cx:txData>
          </cx:tx>
          <cx:spPr>
            <a:solidFill>
              <a:schemeClr val="accent6">
                <a:lumMod val="20000"/>
                <a:lumOff val="80000"/>
              </a:schemeClr>
            </a:solidFill>
          </cx:spPr>
          <cx:dataId val="5"/>
          <cx:layoutPr>
            <cx:statistics quartileMethod="exclusive"/>
          </cx:layoutPr>
        </cx:series>
      </cx:plotAreaRegion>
      <cx:axis id="0" hidden="1">
        <cx:catScaling gapWidth="1"/>
        <cx:title>
          <cx:tx>
            <cx:txData>
              <cx:v>Time period: All, Attend, DNA</cx:v>
            </cx:txData>
          </cx:tx>
          <cx:txPr>
            <a:bodyPr spcFirstLastPara="1" vertOverflow="ellipsis" horzOverflow="overflow" wrap="square" lIns="0" tIns="0" rIns="0" bIns="0" anchor="ctr" anchorCtr="1"/>
            <a:lstStyle/>
            <a:p>
              <a:pPr algn="ctr" rtl="0">
                <a:defRPr sz="1800" baseline="0"/>
              </a:pPr>
              <a:r>
                <a:rPr lang="en-US" sz="1800" b="0" i="0" u="none" strike="noStrike" baseline="0">
                  <a:solidFill>
                    <a:sysClr val="windowText" lastClr="000000">
                      <a:lumMod val="65000"/>
                      <a:lumOff val="35000"/>
                    </a:sysClr>
                  </a:solidFill>
                  <a:latin typeface="Aptos Narrow" panose="02110004020202020204"/>
                </a:rPr>
                <a:t>Time period: All, Attend, DNA</a:t>
              </a:r>
            </a:p>
          </cx:txPr>
        </cx:title>
        <cx:tickLabels/>
      </cx:axis>
      <cx:axis id="1">
        <cx:valScaling/>
        <cx:title>
          <cx:tx>
            <cx:txData>
              <cx:v>Recovery %</cx:v>
            </cx:txData>
          </cx:tx>
          <cx:txPr>
            <a:bodyPr spcFirstLastPara="1" vertOverflow="ellipsis" horzOverflow="overflow" wrap="square" lIns="0" tIns="0" rIns="0" bIns="0" anchor="ctr" anchorCtr="1"/>
            <a:lstStyle/>
            <a:p>
              <a:pPr algn="ctr" rtl="0">
                <a:defRPr sz="1800" baseline="0"/>
              </a:pPr>
              <a:r>
                <a:rPr lang="en-US" sz="1800" b="0" i="0" u="none" strike="noStrike" baseline="0">
                  <a:solidFill>
                    <a:sysClr val="windowText" lastClr="000000">
                      <a:lumMod val="65000"/>
                      <a:lumOff val="35000"/>
                    </a:sysClr>
                  </a:solidFill>
                  <a:latin typeface="Aptos Narrow" panose="02110004020202020204"/>
                </a:rPr>
                <a:t>Recovery %</a:t>
              </a:r>
            </a:p>
          </cx:txPr>
        </cx:title>
        <cx:majorGridlines/>
        <cx:tickLabels/>
        <cx:txPr>
          <a:bodyPr spcFirstLastPara="1" vertOverflow="ellipsis" horzOverflow="overflow" wrap="square" lIns="0" tIns="0" rIns="0" bIns="0" anchor="ctr" anchorCtr="1"/>
          <a:lstStyle/>
          <a:p>
            <a:pPr algn="ctr" rtl="0">
              <a:defRPr sz="1800" baseline="0"/>
            </a:pPr>
            <a:endParaRPr lang="en-GB" sz="1800" b="0" i="0" u="none" strike="noStrike" baseline="0">
              <a:solidFill>
                <a:prstClr val="black">
                  <a:lumMod val="65000"/>
                  <a:lumOff val="35000"/>
                </a:prstClr>
              </a:solidFill>
              <a:latin typeface="Calibri" panose="020F0502020204030204"/>
            </a:endParaRPr>
          </a:p>
        </cx:txPr>
      </cx:axis>
    </cx:plotArea>
    <cx:legend pos="b" align="ctr" overlay="0">
      <cx:txPr>
        <a:bodyPr spcFirstLastPara="1" vertOverflow="ellipsis" horzOverflow="overflow" wrap="square" lIns="0" tIns="0" rIns="0" bIns="0" anchor="ctr" anchorCtr="1"/>
        <a:lstStyle/>
        <a:p>
          <a:pPr algn="ctr" rtl="0">
            <a:defRPr sz="1800" baseline="0"/>
          </a:pPr>
          <a:endParaRPr lang="en-GB" sz="1800" b="0" i="0" u="none" strike="noStrike" baseline="0">
            <a:solidFill>
              <a:prstClr val="black">
                <a:lumMod val="65000"/>
                <a:lumOff val="35000"/>
              </a:prstClr>
            </a:solidFill>
            <a:latin typeface="Calibri" panose="020F0502020204030204"/>
          </a:endParaRPr>
        </a:p>
      </cx:txPr>
    </cx:legend>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withinLinearReversed" id="25">
  <a:schemeClr val="accent5"/>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withinLinear" id="14">
  <a:schemeClr val="accent1"/>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Reversed" id="25">
  <a:schemeClr val="accent5"/>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withinLinearReversed" id="25">
  <a:schemeClr val="accent5"/>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withinLinearReversed" id="25">
  <a:schemeClr val="accent5"/>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4.xml.rels><?xml version="1.0" encoding="UTF-8" standalone="yes"?>
<Relationships xmlns="http://schemas.openxmlformats.org/package/2006/relationships"><Relationship Id="rId3" Type="http://schemas.openxmlformats.org/officeDocument/2006/relationships/image" Target="../media/image92.svg"/><Relationship Id="rId2" Type="http://schemas.openxmlformats.org/officeDocument/2006/relationships/image" Target="../media/image91.svg"/><Relationship Id="rId1" Type="http://schemas.openxmlformats.org/officeDocument/2006/relationships/image" Target="../media/image90.svg"/><Relationship Id="rId4" Type="http://schemas.openxmlformats.org/officeDocument/2006/relationships/image" Target="../media/image93.svg"/></Relationships>
</file>

<file path=ppt/diagrams/_rels/drawing4.xml.rels><?xml version="1.0" encoding="UTF-8" standalone="yes"?>
<Relationships xmlns="http://schemas.openxmlformats.org/package/2006/relationships"><Relationship Id="rId3" Type="http://schemas.openxmlformats.org/officeDocument/2006/relationships/image" Target="../media/image92.svg"/><Relationship Id="rId2" Type="http://schemas.openxmlformats.org/officeDocument/2006/relationships/image" Target="../media/image91.svg"/><Relationship Id="rId1" Type="http://schemas.openxmlformats.org/officeDocument/2006/relationships/image" Target="../media/image90.svg"/><Relationship Id="rId4" Type="http://schemas.openxmlformats.org/officeDocument/2006/relationships/image" Target="../media/image93.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D849F3-D7F6-4928-8A6D-37CADB6E812D}"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546FC114-BAE3-4F6D-AAE7-E8BC1F3C8574}">
      <dgm:prSet/>
      <dgm:spPr/>
      <dgm:t>
        <a:bodyPr/>
        <a:lstStyle/>
        <a:p>
          <a:r>
            <a:rPr lang="en-GB"/>
            <a:t>To look at job planning guidance from the BPS</a:t>
          </a:r>
          <a:endParaRPr lang="en-US"/>
        </a:p>
      </dgm:t>
    </dgm:pt>
    <dgm:pt modelId="{5DFF56C6-886E-4D6A-8D12-B36BC42367A5}" type="parTrans" cxnId="{36F5D384-E001-4897-AD87-1D32E90F6A90}">
      <dgm:prSet/>
      <dgm:spPr/>
      <dgm:t>
        <a:bodyPr/>
        <a:lstStyle/>
        <a:p>
          <a:endParaRPr lang="en-US"/>
        </a:p>
      </dgm:t>
    </dgm:pt>
    <dgm:pt modelId="{3E0D8699-FD09-4462-9E42-5B3A44CA5840}" type="sibTrans" cxnId="{36F5D384-E001-4897-AD87-1D32E90F6A90}">
      <dgm:prSet/>
      <dgm:spPr/>
      <dgm:t>
        <a:bodyPr/>
        <a:lstStyle/>
        <a:p>
          <a:endParaRPr lang="en-US"/>
        </a:p>
      </dgm:t>
    </dgm:pt>
    <dgm:pt modelId="{183103B6-C10F-45B1-9EF5-F6B39ADCB6E8}">
      <dgm:prSet/>
      <dgm:spPr/>
      <dgm:t>
        <a:bodyPr/>
        <a:lstStyle/>
        <a:p>
          <a:r>
            <a:rPr lang="en-GB"/>
            <a:t>To think about their applicability to other Psychological Professions.</a:t>
          </a:r>
          <a:endParaRPr lang="en-US"/>
        </a:p>
      </dgm:t>
    </dgm:pt>
    <dgm:pt modelId="{905A069A-9679-4B5D-8EED-57B961FC3381}" type="parTrans" cxnId="{4251A5E0-0158-442E-9690-49EBB8D4A8C7}">
      <dgm:prSet/>
      <dgm:spPr/>
      <dgm:t>
        <a:bodyPr/>
        <a:lstStyle/>
        <a:p>
          <a:endParaRPr lang="en-US"/>
        </a:p>
      </dgm:t>
    </dgm:pt>
    <dgm:pt modelId="{26BAB3BF-B77C-438C-BBFB-2583B84D82DD}" type="sibTrans" cxnId="{4251A5E0-0158-442E-9690-49EBB8D4A8C7}">
      <dgm:prSet/>
      <dgm:spPr/>
      <dgm:t>
        <a:bodyPr/>
        <a:lstStyle/>
        <a:p>
          <a:endParaRPr lang="en-US"/>
        </a:p>
      </dgm:t>
    </dgm:pt>
    <dgm:pt modelId="{CAA66424-F827-45DD-A17E-60BD4FB0299A}">
      <dgm:prSet/>
      <dgm:spPr/>
      <dgm:t>
        <a:bodyPr/>
        <a:lstStyle/>
        <a:p>
          <a:r>
            <a:rPr lang="en-GB"/>
            <a:t>To describe how these were applied to a group of staff in a Talking Therapies Service.</a:t>
          </a:r>
          <a:endParaRPr lang="en-US"/>
        </a:p>
      </dgm:t>
    </dgm:pt>
    <dgm:pt modelId="{DB2CEA3F-F1C5-49F6-95EF-9D813011F84A}" type="parTrans" cxnId="{83758C46-B2B5-494C-BB12-D069609FF24E}">
      <dgm:prSet/>
      <dgm:spPr/>
      <dgm:t>
        <a:bodyPr/>
        <a:lstStyle/>
        <a:p>
          <a:endParaRPr lang="en-US"/>
        </a:p>
      </dgm:t>
    </dgm:pt>
    <dgm:pt modelId="{A60F5B2E-1FB0-4483-9235-FCBC753171D4}" type="sibTrans" cxnId="{83758C46-B2B5-494C-BB12-D069609FF24E}">
      <dgm:prSet/>
      <dgm:spPr/>
      <dgm:t>
        <a:bodyPr/>
        <a:lstStyle/>
        <a:p>
          <a:endParaRPr lang="en-US"/>
        </a:p>
      </dgm:t>
    </dgm:pt>
    <dgm:pt modelId="{573E0848-7603-40FD-8C69-2B5D2EEF6D4E}">
      <dgm:prSet/>
      <dgm:spPr/>
      <dgm:t>
        <a:bodyPr/>
        <a:lstStyle/>
        <a:p>
          <a:r>
            <a:rPr lang="en-GB"/>
            <a:t>Reflections on this process.</a:t>
          </a:r>
          <a:endParaRPr lang="en-US"/>
        </a:p>
      </dgm:t>
    </dgm:pt>
    <dgm:pt modelId="{36FF9577-E15B-4576-B6FB-2F927A80BAD7}" type="parTrans" cxnId="{791C8D70-D42B-483B-8176-DB89690CA1D0}">
      <dgm:prSet/>
      <dgm:spPr/>
      <dgm:t>
        <a:bodyPr/>
        <a:lstStyle/>
        <a:p>
          <a:endParaRPr lang="en-US"/>
        </a:p>
      </dgm:t>
    </dgm:pt>
    <dgm:pt modelId="{898CA152-5796-493F-A8B1-BC54889C6AAF}" type="sibTrans" cxnId="{791C8D70-D42B-483B-8176-DB89690CA1D0}">
      <dgm:prSet/>
      <dgm:spPr/>
      <dgm:t>
        <a:bodyPr/>
        <a:lstStyle/>
        <a:p>
          <a:endParaRPr lang="en-US"/>
        </a:p>
      </dgm:t>
    </dgm:pt>
    <dgm:pt modelId="{070FA6A2-0579-4CF3-80F7-566E12804A79}">
      <dgm:prSet/>
      <dgm:spPr/>
      <dgm:t>
        <a:bodyPr/>
        <a:lstStyle/>
        <a:p>
          <a:r>
            <a:rPr lang="en-GB"/>
            <a:t>Questions/comments/thoughts.</a:t>
          </a:r>
          <a:endParaRPr lang="en-US"/>
        </a:p>
      </dgm:t>
    </dgm:pt>
    <dgm:pt modelId="{9649EE3B-D45A-4BC9-B5F5-27FED44E61EE}" type="parTrans" cxnId="{A1AD493B-55D2-4149-ADDE-9F1FCD89C9C4}">
      <dgm:prSet/>
      <dgm:spPr/>
      <dgm:t>
        <a:bodyPr/>
        <a:lstStyle/>
        <a:p>
          <a:endParaRPr lang="en-US"/>
        </a:p>
      </dgm:t>
    </dgm:pt>
    <dgm:pt modelId="{FEE4DB1E-5DF1-42D8-9EBB-15EBBCDB2FBB}" type="sibTrans" cxnId="{A1AD493B-55D2-4149-ADDE-9F1FCD89C9C4}">
      <dgm:prSet/>
      <dgm:spPr/>
      <dgm:t>
        <a:bodyPr/>
        <a:lstStyle/>
        <a:p>
          <a:endParaRPr lang="en-US"/>
        </a:p>
      </dgm:t>
    </dgm:pt>
    <dgm:pt modelId="{09510862-951C-4ABC-A488-D19E2CAD8AF7}" type="pres">
      <dgm:prSet presAssocID="{44D849F3-D7F6-4928-8A6D-37CADB6E812D}" presName="vert0" presStyleCnt="0">
        <dgm:presLayoutVars>
          <dgm:dir/>
          <dgm:animOne val="branch"/>
          <dgm:animLvl val="lvl"/>
        </dgm:presLayoutVars>
      </dgm:prSet>
      <dgm:spPr/>
    </dgm:pt>
    <dgm:pt modelId="{309F78BF-074E-4690-8897-5FA859B6460D}" type="pres">
      <dgm:prSet presAssocID="{546FC114-BAE3-4F6D-AAE7-E8BC1F3C8574}" presName="thickLine" presStyleLbl="alignNode1" presStyleIdx="0" presStyleCnt="5"/>
      <dgm:spPr/>
    </dgm:pt>
    <dgm:pt modelId="{B5CBC2F3-6247-4B85-A01B-D7264C363B5F}" type="pres">
      <dgm:prSet presAssocID="{546FC114-BAE3-4F6D-AAE7-E8BC1F3C8574}" presName="horz1" presStyleCnt="0"/>
      <dgm:spPr/>
    </dgm:pt>
    <dgm:pt modelId="{538A170E-4425-47C2-9870-754FBD7CB4E6}" type="pres">
      <dgm:prSet presAssocID="{546FC114-BAE3-4F6D-AAE7-E8BC1F3C8574}" presName="tx1" presStyleLbl="revTx" presStyleIdx="0" presStyleCnt="5"/>
      <dgm:spPr/>
    </dgm:pt>
    <dgm:pt modelId="{EBD2C0AF-E689-4622-BB4F-DE441882F0D2}" type="pres">
      <dgm:prSet presAssocID="{546FC114-BAE3-4F6D-AAE7-E8BC1F3C8574}" presName="vert1" presStyleCnt="0"/>
      <dgm:spPr/>
    </dgm:pt>
    <dgm:pt modelId="{F41DC7E4-E7CE-452D-AD54-161B69237C4D}" type="pres">
      <dgm:prSet presAssocID="{183103B6-C10F-45B1-9EF5-F6B39ADCB6E8}" presName="thickLine" presStyleLbl="alignNode1" presStyleIdx="1" presStyleCnt="5"/>
      <dgm:spPr/>
    </dgm:pt>
    <dgm:pt modelId="{F1BF0BD4-76E9-4440-B73B-55C2E3916F29}" type="pres">
      <dgm:prSet presAssocID="{183103B6-C10F-45B1-9EF5-F6B39ADCB6E8}" presName="horz1" presStyleCnt="0"/>
      <dgm:spPr/>
    </dgm:pt>
    <dgm:pt modelId="{F83D36FC-5A7A-4660-9780-6FB54264E268}" type="pres">
      <dgm:prSet presAssocID="{183103B6-C10F-45B1-9EF5-F6B39ADCB6E8}" presName="tx1" presStyleLbl="revTx" presStyleIdx="1" presStyleCnt="5"/>
      <dgm:spPr/>
    </dgm:pt>
    <dgm:pt modelId="{CDEC15F4-7EF8-41AD-8FAA-6BADD6D022AA}" type="pres">
      <dgm:prSet presAssocID="{183103B6-C10F-45B1-9EF5-F6B39ADCB6E8}" presName="vert1" presStyleCnt="0"/>
      <dgm:spPr/>
    </dgm:pt>
    <dgm:pt modelId="{5102EF46-A4A4-4DE4-BDDE-A7287CAFD11A}" type="pres">
      <dgm:prSet presAssocID="{CAA66424-F827-45DD-A17E-60BD4FB0299A}" presName="thickLine" presStyleLbl="alignNode1" presStyleIdx="2" presStyleCnt="5"/>
      <dgm:spPr/>
    </dgm:pt>
    <dgm:pt modelId="{6F0B5F80-9770-457F-A7F0-08D1B9C8C8D0}" type="pres">
      <dgm:prSet presAssocID="{CAA66424-F827-45DD-A17E-60BD4FB0299A}" presName="horz1" presStyleCnt="0"/>
      <dgm:spPr/>
    </dgm:pt>
    <dgm:pt modelId="{C6B27792-6DF1-447A-BF52-4AAFC383C8D7}" type="pres">
      <dgm:prSet presAssocID="{CAA66424-F827-45DD-A17E-60BD4FB0299A}" presName="tx1" presStyleLbl="revTx" presStyleIdx="2" presStyleCnt="5"/>
      <dgm:spPr/>
    </dgm:pt>
    <dgm:pt modelId="{525B38C7-7E0B-42A6-B11F-BBFB03F86BD5}" type="pres">
      <dgm:prSet presAssocID="{CAA66424-F827-45DD-A17E-60BD4FB0299A}" presName="vert1" presStyleCnt="0"/>
      <dgm:spPr/>
    </dgm:pt>
    <dgm:pt modelId="{51018F1E-9BF7-4CBA-8E7B-90B803F4DA49}" type="pres">
      <dgm:prSet presAssocID="{573E0848-7603-40FD-8C69-2B5D2EEF6D4E}" presName="thickLine" presStyleLbl="alignNode1" presStyleIdx="3" presStyleCnt="5"/>
      <dgm:spPr/>
    </dgm:pt>
    <dgm:pt modelId="{5598F0DA-77C7-4E02-9BA2-4A77E1E6D05C}" type="pres">
      <dgm:prSet presAssocID="{573E0848-7603-40FD-8C69-2B5D2EEF6D4E}" presName="horz1" presStyleCnt="0"/>
      <dgm:spPr/>
    </dgm:pt>
    <dgm:pt modelId="{9CE18B3D-CF47-4DD9-A0C8-FCB63E37AF18}" type="pres">
      <dgm:prSet presAssocID="{573E0848-7603-40FD-8C69-2B5D2EEF6D4E}" presName="tx1" presStyleLbl="revTx" presStyleIdx="3" presStyleCnt="5"/>
      <dgm:spPr/>
    </dgm:pt>
    <dgm:pt modelId="{9C933586-FA14-42E8-974F-F0BE008B5445}" type="pres">
      <dgm:prSet presAssocID="{573E0848-7603-40FD-8C69-2B5D2EEF6D4E}" presName="vert1" presStyleCnt="0"/>
      <dgm:spPr/>
    </dgm:pt>
    <dgm:pt modelId="{9CC9E6EC-132D-49DF-A6E0-382FBEAFB138}" type="pres">
      <dgm:prSet presAssocID="{070FA6A2-0579-4CF3-80F7-566E12804A79}" presName="thickLine" presStyleLbl="alignNode1" presStyleIdx="4" presStyleCnt="5"/>
      <dgm:spPr/>
    </dgm:pt>
    <dgm:pt modelId="{CC0A65A9-A37C-458F-91D7-E8A1207FA52D}" type="pres">
      <dgm:prSet presAssocID="{070FA6A2-0579-4CF3-80F7-566E12804A79}" presName="horz1" presStyleCnt="0"/>
      <dgm:spPr/>
    </dgm:pt>
    <dgm:pt modelId="{9BDA4BD8-298D-4263-879B-E6D50BB91DB7}" type="pres">
      <dgm:prSet presAssocID="{070FA6A2-0579-4CF3-80F7-566E12804A79}" presName="tx1" presStyleLbl="revTx" presStyleIdx="4" presStyleCnt="5"/>
      <dgm:spPr/>
    </dgm:pt>
    <dgm:pt modelId="{1C52C503-AF93-4CFA-8E64-6D3C7E3FB07E}" type="pres">
      <dgm:prSet presAssocID="{070FA6A2-0579-4CF3-80F7-566E12804A79}" presName="vert1" presStyleCnt="0"/>
      <dgm:spPr/>
    </dgm:pt>
  </dgm:ptLst>
  <dgm:cxnLst>
    <dgm:cxn modelId="{26491004-C474-465E-9DA3-547D0450C34C}" type="presOf" srcId="{546FC114-BAE3-4F6D-AAE7-E8BC1F3C8574}" destId="{538A170E-4425-47C2-9870-754FBD7CB4E6}" srcOrd="0" destOrd="0" presId="urn:microsoft.com/office/officeart/2008/layout/LinedList"/>
    <dgm:cxn modelId="{A1AD493B-55D2-4149-ADDE-9F1FCD89C9C4}" srcId="{44D849F3-D7F6-4928-8A6D-37CADB6E812D}" destId="{070FA6A2-0579-4CF3-80F7-566E12804A79}" srcOrd="4" destOrd="0" parTransId="{9649EE3B-D45A-4BC9-B5F5-27FED44E61EE}" sibTransId="{FEE4DB1E-5DF1-42D8-9EBB-15EBBCDB2FBB}"/>
    <dgm:cxn modelId="{AEFDAA65-2C27-4D9B-B0E8-0152C82465B8}" type="presOf" srcId="{183103B6-C10F-45B1-9EF5-F6B39ADCB6E8}" destId="{F83D36FC-5A7A-4660-9780-6FB54264E268}" srcOrd="0" destOrd="0" presId="urn:microsoft.com/office/officeart/2008/layout/LinedList"/>
    <dgm:cxn modelId="{83758C46-B2B5-494C-BB12-D069609FF24E}" srcId="{44D849F3-D7F6-4928-8A6D-37CADB6E812D}" destId="{CAA66424-F827-45DD-A17E-60BD4FB0299A}" srcOrd="2" destOrd="0" parTransId="{DB2CEA3F-F1C5-49F6-95EF-9D813011F84A}" sibTransId="{A60F5B2E-1FB0-4483-9235-FCBC753171D4}"/>
    <dgm:cxn modelId="{791C8D70-D42B-483B-8176-DB89690CA1D0}" srcId="{44D849F3-D7F6-4928-8A6D-37CADB6E812D}" destId="{573E0848-7603-40FD-8C69-2B5D2EEF6D4E}" srcOrd="3" destOrd="0" parTransId="{36FF9577-E15B-4576-B6FB-2F927A80BAD7}" sibTransId="{898CA152-5796-493F-A8B1-BC54889C6AAF}"/>
    <dgm:cxn modelId="{36F5D384-E001-4897-AD87-1D32E90F6A90}" srcId="{44D849F3-D7F6-4928-8A6D-37CADB6E812D}" destId="{546FC114-BAE3-4F6D-AAE7-E8BC1F3C8574}" srcOrd="0" destOrd="0" parTransId="{5DFF56C6-886E-4D6A-8D12-B36BC42367A5}" sibTransId="{3E0D8699-FD09-4462-9E42-5B3A44CA5840}"/>
    <dgm:cxn modelId="{A814B493-ED50-4A27-A33D-4F9D4A7E2BEE}" type="presOf" srcId="{573E0848-7603-40FD-8C69-2B5D2EEF6D4E}" destId="{9CE18B3D-CF47-4DD9-A0C8-FCB63E37AF18}" srcOrd="0" destOrd="0" presId="urn:microsoft.com/office/officeart/2008/layout/LinedList"/>
    <dgm:cxn modelId="{D69A23B3-7D00-45E5-B2F3-49E76AC60681}" type="presOf" srcId="{070FA6A2-0579-4CF3-80F7-566E12804A79}" destId="{9BDA4BD8-298D-4263-879B-E6D50BB91DB7}" srcOrd="0" destOrd="0" presId="urn:microsoft.com/office/officeart/2008/layout/LinedList"/>
    <dgm:cxn modelId="{F2FE21CF-95FA-49C6-82C5-6D5B9D4B2E14}" type="presOf" srcId="{44D849F3-D7F6-4928-8A6D-37CADB6E812D}" destId="{09510862-951C-4ABC-A488-D19E2CAD8AF7}" srcOrd="0" destOrd="0" presId="urn:microsoft.com/office/officeart/2008/layout/LinedList"/>
    <dgm:cxn modelId="{4251A5E0-0158-442E-9690-49EBB8D4A8C7}" srcId="{44D849F3-D7F6-4928-8A6D-37CADB6E812D}" destId="{183103B6-C10F-45B1-9EF5-F6B39ADCB6E8}" srcOrd="1" destOrd="0" parTransId="{905A069A-9679-4B5D-8EED-57B961FC3381}" sibTransId="{26BAB3BF-B77C-438C-BBFB-2583B84D82DD}"/>
    <dgm:cxn modelId="{2987AEE9-541E-4E1B-BDE1-22A6A2B672EA}" type="presOf" srcId="{CAA66424-F827-45DD-A17E-60BD4FB0299A}" destId="{C6B27792-6DF1-447A-BF52-4AAFC383C8D7}" srcOrd="0" destOrd="0" presId="urn:microsoft.com/office/officeart/2008/layout/LinedList"/>
    <dgm:cxn modelId="{828A602F-EC1E-4D91-8DF1-29A622EAE2BA}" type="presParOf" srcId="{09510862-951C-4ABC-A488-D19E2CAD8AF7}" destId="{309F78BF-074E-4690-8897-5FA859B6460D}" srcOrd="0" destOrd="0" presId="urn:microsoft.com/office/officeart/2008/layout/LinedList"/>
    <dgm:cxn modelId="{C6709C8B-620A-40C5-8D21-6D7F080C2A87}" type="presParOf" srcId="{09510862-951C-4ABC-A488-D19E2CAD8AF7}" destId="{B5CBC2F3-6247-4B85-A01B-D7264C363B5F}" srcOrd="1" destOrd="0" presId="urn:microsoft.com/office/officeart/2008/layout/LinedList"/>
    <dgm:cxn modelId="{CDF19B5B-3035-4B4F-9D39-52D17AF7E56F}" type="presParOf" srcId="{B5CBC2F3-6247-4B85-A01B-D7264C363B5F}" destId="{538A170E-4425-47C2-9870-754FBD7CB4E6}" srcOrd="0" destOrd="0" presId="urn:microsoft.com/office/officeart/2008/layout/LinedList"/>
    <dgm:cxn modelId="{B2EC42B2-49E8-45D3-BE28-72F826BA2864}" type="presParOf" srcId="{B5CBC2F3-6247-4B85-A01B-D7264C363B5F}" destId="{EBD2C0AF-E689-4622-BB4F-DE441882F0D2}" srcOrd="1" destOrd="0" presId="urn:microsoft.com/office/officeart/2008/layout/LinedList"/>
    <dgm:cxn modelId="{A8BBC0E0-21BE-4EAE-9AE6-A18A7E3C3C7A}" type="presParOf" srcId="{09510862-951C-4ABC-A488-D19E2CAD8AF7}" destId="{F41DC7E4-E7CE-452D-AD54-161B69237C4D}" srcOrd="2" destOrd="0" presId="urn:microsoft.com/office/officeart/2008/layout/LinedList"/>
    <dgm:cxn modelId="{63FC17A3-6883-47EB-A24D-8F594D9CADF3}" type="presParOf" srcId="{09510862-951C-4ABC-A488-D19E2CAD8AF7}" destId="{F1BF0BD4-76E9-4440-B73B-55C2E3916F29}" srcOrd="3" destOrd="0" presId="urn:microsoft.com/office/officeart/2008/layout/LinedList"/>
    <dgm:cxn modelId="{18745F4B-38EC-4AA5-B6A3-A291950DB6C7}" type="presParOf" srcId="{F1BF0BD4-76E9-4440-B73B-55C2E3916F29}" destId="{F83D36FC-5A7A-4660-9780-6FB54264E268}" srcOrd="0" destOrd="0" presId="urn:microsoft.com/office/officeart/2008/layout/LinedList"/>
    <dgm:cxn modelId="{96955426-3118-4279-8306-61027BEB1371}" type="presParOf" srcId="{F1BF0BD4-76E9-4440-B73B-55C2E3916F29}" destId="{CDEC15F4-7EF8-41AD-8FAA-6BADD6D022AA}" srcOrd="1" destOrd="0" presId="urn:microsoft.com/office/officeart/2008/layout/LinedList"/>
    <dgm:cxn modelId="{672D8CDD-2C6E-4DCF-8C8E-E422F92BA3A2}" type="presParOf" srcId="{09510862-951C-4ABC-A488-D19E2CAD8AF7}" destId="{5102EF46-A4A4-4DE4-BDDE-A7287CAFD11A}" srcOrd="4" destOrd="0" presId="urn:microsoft.com/office/officeart/2008/layout/LinedList"/>
    <dgm:cxn modelId="{E21A517D-9E84-4B91-936F-C5764B0A177A}" type="presParOf" srcId="{09510862-951C-4ABC-A488-D19E2CAD8AF7}" destId="{6F0B5F80-9770-457F-A7F0-08D1B9C8C8D0}" srcOrd="5" destOrd="0" presId="urn:microsoft.com/office/officeart/2008/layout/LinedList"/>
    <dgm:cxn modelId="{31A66CD8-7813-4AB8-9401-0E97EE33A068}" type="presParOf" srcId="{6F0B5F80-9770-457F-A7F0-08D1B9C8C8D0}" destId="{C6B27792-6DF1-447A-BF52-4AAFC383C8D7}" srcOrd="0" destOrd="0" presId="urn:microsoft.com/office/officeart/2008/layout/LinedList"/>
    <dgm:cxn modelId="{22910C36-56D1-483A-BB4D-0716292BBFFE}" type="presParOf" srcId="{6F0B5F80-9770-457F-A7F0-08D1B9C8C8D0}" destId="{525B38C7-7E0B-42A6-B11F-BBFB03F86BD5}" srcOrd="1" destOrd="0" presId="urn:microsoft.com/office/officeart/2008/layout/LinedList"/>
    <dgm:cxn modelId="{13909F50-2D1F-4D41-8F08-90412C41AAF3}" type="presParOf" srcId="{09510862-951C-4ABC-A488-D19E2CAD8AF7}" destId="{51018F1E-9BF7-4CBA-8E7B-90B803F4DA49}" srcOrd="6" destOrd="0" presId="urn:microsoft.com/office/officeart/2008/layout/LinedList"/>
    <dgm:cxn modelId="{85096134-E785-4120-BA0D-9F22DABB38F1}" type="presParOf" srcId="{09510862-951C-4ABC-A488-D19E2CAD8AF7}" destId="{5598F0DA-77C7-4E02-9BA2-4A77E1E6D05C}" srcOrd="7" destOrd="0" presId="urn:microsoft.com/office/officeart/2008/layout/LinedList"/>
    <dgm:cxn modelId="{3876EBA4-5E9C-41E6-A8C1-875C434095F7}" type="presParOf" srcId="{5598F0DA-77C7-4E02-9BA2-4A77E1E6D05C}" destId="{9CE18B3D-CF47-4DD9-A0C8-FCB63E37AF18}" srcOrd="0" destOrd="0" presId="urn:microsoft.com/office/officeart/2008/layout/LinedList"/>
    <dgm:cxn modelId="{BB3B8E6B-B858-4B1F-A35A-06E6A789FD2B}" type="presParOf" srcId="{5598F0DA-77C7-4E02-9BA2-4A77E1E6D05C}" destId="{9C933586-FA14-42E8-974F-F0BE008B5445}" srcOrd="1" destOrd="0" presId="urn:microsoft.com/office/officeart/2008/layout/LinedList"/>
    <dgm:cxn modelId="{FF7AF43C-3AA8-42D6-8E68-604B900EB626}" type="presParOf" srcId="{09510862-951C-4ABC-A488-D19E2CAD8AF7}" destId="{9CC9E6EC-132D-49DF-A6E0-382FBEAFB138}" srcOrd="8" destOrd="0" presId="urn:microsoft.com/office/officeart/2008/layout/LinedList"/>
    <dgm:cxn modelId="{87A3E041-0D1C-49C5-BD09-9AA4FB70D80F}" type="presParOf" srcId="{09510862-951C-4ABC-A488-D19E2CAD8AF7}" destId="{CC0A65A9-A37C-458F-91D7-E8A1207FA52D}" srcOrd="9" destOrd="0" presId="urn:microsoft.com/office/officeart/2008/layout/LinedList"/>
    <dgm:cxn modelId="{AF666264-BD58-473E-8010-B648529DFDEA}" type="presParOf" srcId="{CC0A65A9-A37C-458F-91D7-E8A1207FA52D}" destId="{9BDA4BD8-298D-4263-879B-E6D50BB91DB7}" srcOrd="0" destOrd="0" presId="urn:microsoft.com/office/officeart/2008/layout/LinedList"/>
    <dgm:cxn modelId="{3C856C4F-A987-4DBC-ADA5-A2E03A3D2711}" type="presParOf" srcId="{CC0A65A9-A37C-458F-91D7-E8A1207FA52D}" destId="{1C52C503-AF93-4CFA-8E64-6D3C7E3FB07E}"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B3164C2-6D09-4B29-8632-CF107D9CE355}" type="doc">
      <dgm:prSet loTypeId="urn:microsoft.com/office/officeart/2008/layout/LinedList" loCatId="list" qsTypeId="urn:microsoft.com/office/officeart/2005/8/quickstyle/simple1" qsCatId="simple" csTypeId="urn:microsoft.com/office/officeart/2005/8/colors/accent4_2" csCatId="accent4"/>
      <dgm:spPr/>
      <dgm:t>
        <a:bodyPr/>
        <a:lstStyle/>
        <a:p>
          <a:endParaRPr lang="en-US"/>
        </a:p>
      </dgm:t>
    </dgm:pt>
    <dgm:pt modelId="{0075345B-55A5-4E38-AF19-6AB9B78314F0}">
      <dgm:prSet/>
      <dgm:spPr/>
      <dgm:t>
        <a:bodyPr/>
        <a:lstStyle/>
        <a:p>
          <a:r>
            <a:rPr lang="en-GB"/>
            <a:t>A job plan should provide opportunities to develop both personally and professionally as well as aligning with the objectives of the organisation and the team.</a:t>
          </a:r>
          <a:endParaRPr lang="en-US"/>
        </a:p>
      </dgm:t>
    </dgm:pt>
    <dgm:pt modelId="{99C5CD37-34A4-4497-8690-C53F56D38E9D}" type="parTrans" cxnId="{83530CA1-CAF7-4D95-AD2A-483BF1D9D46B}">
      <dgm:prSet/>
      <dgm:spPr/>
      <dgm:t>
        <a:bodyPr/>
        <a:lstStyle/>
        <a:p>
          <a:endParaRPr lang="en-US"/>
        </a:p>
      </dgm:t>
    </dgm:pt>
    <dgm:pt modelId="{D06E2E50-38DD-457F-BEDF-9D56644B179E}" type="sibTrans" cxnId="{83530CA1-CAF7-4D95-AD2A-483BF1D9D46B}">
      <dgm:prSet/>
      <dgm:spPr/>
      <dgm:t>
        <a:bodyPr/>
        <a:lstStyle/>
        <a:p>
          <a:endParaRPr lang="en-US"/>
        </a:p>
      </dgm:t>
    </dgm:pt>
    <dgm:pt modelId="{B4DA36F5-A03F-4DB8-8BA6-1F0B939F2F05}">
      <dgm:prSet/>
      <dgm:spPr/>
      <dgm:t>
        <a:bodyPr/>
        <a:lstStyle/>
        <a:p>
          <a:r>
            <a:rPr lang="en-GB"/>
            <a:t>Allows space for innovation and driving quality improvement for our patients. </a:t>
          </a:r>
          <a:endParaRPr lang="en-US"/>
        </a:p>
      </dgm:t>
    </dgm:pt>
    <dgm:pt modelId="{DE4903CC-2DEA-4822-9D14-AB57B1EC14C6}" type="parTrans" cxnId="{7625A68C-1AA2-4CEA-A72C-66DB4DBE2DFD}">
      <dgm:prSet/>
      <dgm:spPr/>
      <dgm:t>
        <a:bodyPr/>
        <a:lstStyle/>
        <a:p>
          <a:endParaRPr lang="en-US"/>
        </a:p>
      </dgm:t>
    </dgm:pt>
    <dgm:pt modelId="{8F8E4281-4CC5-4525-880C-93BA1CFC443F}" type="sibTrans" cxnId="{7625A68C-1AA2-4CEA-A72C-66DB4DBE2DFD}">
      <dgm:prSet/>
      <dgm:spPr/>
      <dgm:t>
        <a:bodyPr/>
        <a:lstStyle/>
        <a:p>
          <a:endParaRPr lang="en-US"/>
        </a:p>
      </dgm:t>
    </dgm:pt>
    <dgm:pt modelId="{567E0E4E-1C8B-4068-88E5-898A211AD9E4}">
      <dgm:prSet/>
      <dgm:spPr/>
      <dgm:t>
        <a:bodyPr/>
        <a:lstStyle/>
        <a:p>
          <a:r>
            <a:rPr lang="en-GB"/>
            <a:t>Collaborating on a job plan needs to be meaningful for the individual in the context of the workplace that they in.</a:t>
          </a:r>
          <a:endParaRPr lang="en-US"/>
        </a:p>
      </dgm:t>
    </dgm:pt>
    <dgm:pt modelId="{38CFB2F5-B5FC-4AA2-845F-B28BE316BBC1}" type="parTrans" cxnId="{2DAB21B2-201F-4E81-8CD4-AA4EE055C857}">
      <dgm:prSet/>
      <dgm:spPr/>
      <dgm:t>
        <a:bodyPr/>
        <a:lstStyle/>
        <a:p>
          <a:endParaRPr lang="en-US"/>
        </a:p>
      </dgm:t>
    </dgm:pt>
    <dgm:pt modelId="{64F8CEFE-07CC-44C4-A4BA-89C0CD0144C1}" type="sibTrans" cxnId="{2DAB21B2-201F-4E81-8CD4-AA4EE055C857}">
      <dgm:prSet/>
      <dgm:spPr/>
      <dgm:t>
        <a:bodyPr/>
        <a:lstStyle/>
        <a:p>
          <a:endParaRPr lang="en-US"/>
        </a:p>
      </dgm:t>
    </dgm:pt>
    <dgm:pt modelId="{DB0F5290-667D-4ADB-B6A2-38C84380BAAD}">
      <dgm:prSet/>
      <dgm:spPr/>
      <dgm:t>
        <a:bodyPr/>
        <a:lstStyle/>
        <a:p>
          <a:r>
            <a:rPr lang="en-GB"/>
            <a:t>Supports monitoring and review of an individual employee’s work over the course of that year, including any support the employer will provide to enable the employee to achieve their objectives. </a:t>
          </a:r>
          <a:endParaRPr lang="en-US"/>
        </a:p>
      </dgm:t>
    </dgm:pt>
    <dgm:pt modelId="{DDD40C70-5313-4C4B-9DF8-7AD2EAC2CC28}" type="parTrans" cxnId="{2F47C442-0D4A-463A-B691-E7468BFAC8FC}">
      <dgm:prSet/>
      <dgm:spPr/>
      <dgm:t>
        <a:bodyPr/>
        <a:lstStyle/>
        <a:p>
          <a:endParaRPr lang="en-US"/>
        </a:p>
      </dgm:t>
    </dgm:pt>
    <dgm:pt modelId="{0BBCB147-719D-489B-9026-12B59CB9B873}" type="sibTrans" cxnId="{2F47C442-0D4A-463A-B691-E7468BFAC8FC}">
      <dgm:prSet/>
      <dgm:spPr/>
      <dgm:t>
        <a:bodyPr/>
        <a:lstStyle/>
        <a:p>
          <a:endParaRPr lang="en-US"/>
        </a:p>
      </dgm:t>
    </dgm:pt>
    <dgm:pt modelId="{F491893B-09E8-4BA7-8D56-D78713DC6A58}" type="pres">
      <dgm:prSet presAssocID="{AB3164C2-6D09-4B29-8632-CF107D9CE355}" presName="vert0" presStyleCnt="0">
        <dgm:presLayoutVars>
          <dgm:dir/>
          <dgm:animOne val="branch"/>
          <dgm:animLvl val="lvl"/>
        </dgm:presLayoutVars>
      </dgm:prSet>
      <dgm:spPr/>
    </dgm:pt>
    <dgm:pt modelId="{F0429291-3219-4B17-9884-4E3A442DA4C4}" type="pres">
      <dgm:prSet presAssocID="{0075345B-55A5-4E38-AF19-6AB9B78314F0}" presName="thickLine" presStyleLbl="alignNode1" presStyleIdx="0" presStyleCnt="4"/>
      <dgm:spPr/>
    </dgm:pt>
    <dgm:pt modelId="{66179EE7-DFFD-41A2-A047-15A4E7996703}" type="pres">
      <dgm:prSet presAssocID="{0075345B-55A5-4E38-AF19-6AB9B78314F0}" presName="horz1" presStyleCnt="0"/>
      <dgm:spPr/>
    </dgm:pt>
    <dgm:pt modelId="{11A90D7E-0E6E-4F31-9538-634D07375E59}" type="pres">
      <dgm:prSet presAssocID="{0075345B-55A5-4E38-AF19-6AB9B78314F0}" presName="tx1" presStyleLbl="revTx" presStyleIdx="0" presStyleCnt="4"/>
      <dgm:spPr/>
    </dgm:pt>
    <dgm:pt modelId="{6F2D67BC-A7F1-4969-AABB-7C43BB5BA1D2}" type="pres">
      <dgm:prSet presAssocID="{0075345B-55A5-4E38-AF19-6AB9B78314F0}" presName="vert1" presStyleCnt="0"/>
      <dgm:spPr/>
    </dgm:pt>
    <dgm:pt modelId="{1F91FD51-5775-4B58-8534-952FEB8FF31E}" type="pres">
      <dgm:prSet presAssocID="{B4DA36F5-A03F-4DB8-8BA6-1F0B939F2F05}" presName="thickLine" presStyleLbl="alignNode1" presStyleIdx="1" presStyleCnt="4"/>
      <dgm:spPr/>
    </dgm:pt>
    <dgm:pt modelId="{24E3B0AE-F142-47AA-833C-2B0887CAF6A4}" type="pres">
      <dgm:prSet presAssocID="{B4DA36F5-A03F-4DB8-8BA6-1F0B939F2F05}" presName="horz1" presStyleCnt="0"/>
      <dgm:spPr/>
    </dgm:pt>
    <dgm:pt modelId="{87B6E73C-533B-4676-9C05-C292B6067A89}" type="pres">
      <dgm:prSet presAssocID="{B4DA36F5-A03F-4DB8-8BA6-1F0B939F2F05}" presName="tx1" presStyleLbl="revTx" presStyleIdx="1" presStyleCnt="4"/>
      <dgm:spPr/>
    </dgm:pt>
    <dgm:pt modelId="{44CEC2D0-BAC1-4422-A4F7-81090BB76E39}" type="pres">
      <dgm:prSet presAssocID="{B4DA36F5-A03F-4DB8-8BA6-1F0B939F2F05}" presName="vert1" presStyleCnt="0"/>
      <dgm:spPr/>
    </dgm:pt>
    <dgm:pt modelId="{2A6403A0-787C-4B1E-8471-6998A8555F88}" type="pres">
      <dgm:prSet presAssocID="{567E0E4E-1C8B-4068-88E5-898A211AD9E4}" presName="thickLine" presStyleLbl="alignNode1" presStyleIdx="2" presStyleCnt="4"/>
      <dgm:spPr/>
    </dgm:pt>
    <dgm:pt modelId="{24AACAEA-F507-4F08-96A6-282733C67A37}" type="pres">
      <dgm:prSet presAssocID="{567E0E4E-1C8B-4068-88E5-898A211AD9E4}" presName="horz1" presStyleCnt="0"/>
      <dgm:spPr/>
    </dgm:pt>
    <dgm:pt modelId="{B156EBFB-72AB-4306-8D06-3F35DD3D842F}" type="pres">
      <dgm:prSet presAssocID="{567E0E4E-1C8B-4068-88E5-898A211AD9E4}" presName="tx1" presStyleLbl="revTx" presStyleIdx="2" presStyleCnt="4"/>
      <dgm:spPr/>
    </dgm:pt>
    <dgm:pt modelId="{9164B22F-33D0-48BC-8293-10A8295C0025}" type="pres">
      <dgm:prSet presAssocID="{567E0E4E-1C8B-4068-88E5-898A211AD9E4}" presName="vert1" presStyleCnt="0"/>
      <dgm:spPr/>
    </dgm:pt>
    <dgm:pt modelId="{CEA7EFEA-252E-4078-8050-395FD7E9670B}" type="pres">
      <dgm:prSet presAssocID="{DB0F5290-667D-4ADB-B6A2-38C84380BAAD}" presName="thickLine" presStyleLbl="alignNode1" presStyleIdx="3" presStyleCnt="4"/>
      <dgm:spPr/>
    </dgm:pt>
    <dgm:pt modelId="{9AA40BA5-BAB1-4DC7-95A7-64653F4FAA41}" type="pres">
      <dgm:prSet presAssocID="{DB0F5290-667D-4ADB-B6A2-38C84380BAAD}" presName="horz1" presStyleCnt="0"/>
      <dgm:spPr/>
    </dgm:pt>
    <dgm:pt modelId="{21C62981-D80D-46DF-852A-8EA11F3303AD}" type="pres">
      <dgm:prSet presAssocID="{DB0F5290-667D-4ADB-B6A2-38C84380BAAD}" presName="tx1" presStyleLbl="revTx" presStyleIdx="3" presStyleCnt="4"/>
      <dgm:spPr/>
    </dgm:pt>
    <dgm:pt modelId="{1DF48842-5280-46E2-A752-7D21069D2849}" type="pres">
      <dgm:prSet presAssocID="{DB0F5290-667D-4ADB-B6A2-38C84380BAAD}" presName="vert1" presStyleCnt="0"/>
      <dgm:spPr/>
    </dgm:pt>
  </dgm:ptLst>
  <dgm:cxnLst>
    <dgm:cxn modelId="{94D1A12D-3D18-4914-8DEE-F27291C6B131}" type="presOf" srcId="{567E0E4E-1C8B-4068-88E5-898A211AD9E4}" destId="{B156EBFB-72AB-4306-8D06-3F35DD3D842F}" srcOrd="0" destOrd="0" presId="urn:microsoft.com/office/officeart/2008/layout/LinedList"/>
    <dgm:cxn modelId="{2F47C442-0D4A-463A-B691-E7468BFAC8FC}" srcId="{AB3164C2-6D09-4B29-8632-CF107D9CE355}" destId="{DB0F5290-667D-4ADB-B6A2-38C84380BAAD}" srcOrd="3" destOrd="0" parTransId="{DDD40C70-5313-4C4B-9DF8-7AD2EAC2CC28}" sibTransId="{0BBCB147-719D-489B-9026-12B59CB9B873}"/>
    <dgm:cxn modelId="{7625A68C-1AA2-4CEA-A72C-66DB4DBE2DFD}" srcId="{AB3164C2-6D09-4B29-8632-CF107D9CE355}" destId="{B4DA36F5-A03F-4DB8-8BA6-1F0B939F2F05}" srcOrd="1" destOrd="0" parTransId="{DE4903CC-2DEA-4822-9D14-AB57B1EC14C6}" sibTransId="{8F8E4281-4CC5-4525-880C-93BA1CFC443F}"/>
    <dgm:cxn modelId="{D4796A8D-AFD9-4F5D-97E3-7D2D17CB0E08}" type="presOf" srcId="{AB3164C2-6D09-4B29-8632-CF107D9CE355}" destId="{F491893B-09E8-4BA7-8D56-D78713DC6A58}" srcOrd="0" destOrd="0" presId="urn:microsoft.com/office/officeart/2008/layout/LinedList"/>
    <dgm:cxn modelId="{BD14E196-E193-4C42-B653-941EEAF37940}" type="presOf" srcId="{DB0F5290-667D-4ADB-B6A2-38C84380BAAD}" destId="{21C62981-D80D-46DF-852A-8EA11F3303AD}" srcOrd="0" destOrd="0" presId="urn:microsoft.com/office/officeart/2008/layout/LinedList"/>
    <dgm:cxn modelId="{83530CA1-CAF7-4D95-AD2A-483BF1D9D46B}" srcId="{AB3164C2-6D09-4B29-8632-CF107D9CE355}" destId="{0075345B-55A5-4E38-AF19-6AB9B78314F0}" srcOrd="0" destOrd="0" parTransId="{99C5CD37-34A4-4497-8690-C53F56D38E9D}" sibTransId="{D06E2E50-38DD-457F-BEDF-9D56644B179E}"/>
    <dgm:cxn modelId="{2DAB21B2-201F-4E81-8CD4-AA4EE055C857}" srcId="{AB3164C2-6D09-4B29-8632-CF107D9CE355}" destId="{567E0E4E-1C8B-4068-88E5-898A211AD9E4}" srcOrd="2" destOrd="0" parTransId="{38CFB2F5-B5FC-4AA2-845F-B28BE316BBC1}" sibTransId="{64F8CEFE-07CC-44C4-A4BA-89C0CD0144C1}"/>
    <dgm:cxn modelId="{84C627C9-7D89-4CA0-A4E3-FC9CC7B1195D}" type="presOf" srcId="{0075345B-55A5-4E38-AF19-6AB9B78314F0}" destId="{11A90D7E-0E6E-4F31-9538-634D07375E59}" srcOrd="0" destOrd="0" presId="urn:microsoft.com/office/officeart/2008/layout/LinedList"/>
    <dgm:cxn modelId="{50BA35F7-B131-4FC1-BBCC-75885816A77C}" type="presOf" srcId="{B4DA36F5-A03F-4DB8-8BA6-1F0B939F2F05}" destId="{87B6E73C-533B-4676-9C05-C292B6067A89}" srcOrd="0" destOrd="0" presId="urn:microsoft.com/office/officeart/2008/layout/LinedList"/>
    <dgm:cxn modelId="{8E8545D3-FCD2-4676-97DE-031DD5AC9FE3}" type="presParOf" srcId="{F491893B-09E8-4BA7-8D56-D78713DC6A58}" destId="{F0429291-3219-4B17-9884-4E3A442DA4C4}" srcOrd="0" destOrd="0" presId="urn:microsoft.com/office/officeart/2008/layout/LinedList"/>
    <dgm:cxn modelId="{BB74DE6B-64C3-4B41-A402-798732D6DC83}" type="presParOf" srcId="{F491893B-09E8-4BA7-8D56-D78713DC6A58}" destId="{66179EE7-DFFD-41A2-A047-15A4E7996703}" srcOrd="1" destOrd="0" presId="urn:microsoft.com/office/officeart/2008/layout/LinedList"/>
    <dgm:cxn modelId="{B88C570D-23F1-4868-9334-3CBC6A746508}" type="presParOf" srcId="{66179EE7-DFFD-41A2-A047-15A4E7996703}" destId="{11A90D7E-0E6E-4F31-9538-634D07375E59}" srcOrd="0" destOrd="0" presId="urn:microsoft.com/office/officeart/2008/layout/LinedList"/>
    <dgm:cxn modelId="{65F2B40B-F39E-4238-85CB-B678639DEA98}" type="presParOf" srcId="{66179EE7-DFFD-41A2-A047-15A4E7996703}" destId="{6F2D67BC-A7F1-4969-AABB-7C43BB5BA1D2}" srcOrd="1" destOrd="0" presId="urn:microsoft.com/office/officeart/2008/layout/LinedList"/>
    <dgm:cxn modelId="{7E4A8A64-8059-4658-970B-39F391518C20}" type="presParOf" srcId="{F491893B-09E8-4BA7-8D56-D78713DC6A58}" destId="{1F91FD51-5775-4B58-8534-952FEB8FF31E}" srcOrd="2" destOrd="0" presId="urn:microsoft.com/office/officeart/2008/layout/LinedList"/>
    <dgm:cxn modelId="{268C8645-EF38-49F0-84B4-CB4E128B1912}" type="presParOf" srcId="{F491893B-09E8-4BA7-8D56-D78713DC6A58}" destId="{24E3B0AE-F142-47AA-833C-2B0887CAF6A4}" srcOrd="3" destOrd="0" presId="urn:microsoft.com/office/officeart/2008/layout/LinedList"/>
    <dgm:cxn modelId="{8126BEA0-FD4F-41F2-A086-0AFD0016FE22}" type="presParOf" srcId="{24E3B0AE-F142-47AA-833C-2B0887CAF6A4}" destId="{87B6E73C-533B-4676-9C05-C292B6067A89}" srcOrd="0" destOrd="0" presId="urn:microsoft.com/office/officeart/2008/layout/LinedList"/>
    <dgm:cxn modelId="{CC64AFF2-13D5-442F-B9C4-F5A9802F06DA}" type="presParOf" srcId="{24E3B0AE-F142-47AA-833C-2B0887CAF6A4}" destId="{44CEC2D0-BAC1-4422-A4F7-81090BB76E39}" srcOrd="1" destOrd="0" presId="urn:microsoft.com/office/officeart/2008/layout/LinedList"/>
    <dgm:cxn modelId="{27347B42-EE7D-4B96-A6D6-2F3343CAF541}" type="presParOf" srcId="{F491893B-09E8-4BA7-8D56-D78713DC6A58}" destId="{2A6403A0-787C-4B1E-8471-6998A8555F88}" srcOrd="4" destOrd="0" presId="urn:microsoft.com/office/officeart/2008/layout/LinedList"/>
    <dgm:cxn modelId="{E6ADEEA8-4507-4C9D-8377-3604B7261541}" type="presParOf" srcId="{F491893B-09E8-4BA7-8D56-D78713DC6A58}" destId="{24AACAEA-F507-4F08-96A6-282733C67A37}" srcOrd="5" destOrd="0" presId="urn:microsoft.com/office/officeart/2008/layout/LinedList"/>
    <dgm:cxn modelId="{81A12B9F-616C-44C8-9E38-A4DE3CDD2957}" type="presParOf" srcId="{24AACAEA-F507-4F08-96A6-282733C67A37}" destId="{B156EBFB-72AB-4306-8D06-3F35DD3D842F}" srcOrd="0" destOrd="0" presId="urn:microsoft.com/office/officeart/2008/layout/LinedList"/>
    <dgm:cxn modelId="{81721546-FB6A-491C-9D10-26C612E66335}" type="presParOf" srcId="{24AACAEA-F507-4F08-96A6-282733C67A37}" destId="{9164B22F-33D0-48BC-8293-10A8295C0025}" srcOrd="1" destOrd="0" presId="urn:microsoft.com/office/officeart/2008/layout/LinedList"/>
    <dgm:cxn modelId="{5ACA9808-88C3-491B-A042-3380300D3940}" type="presParOf" srcId="{F491893B-09E8-4BA7-8D56-D78713DC6A58}" destId="{CEA7EFEA-252E-4078-8050-395FD7E9670B}" srcOrd="6" destOrd="0" presId="urn:microsoft.com/office/officeart/2008/layout/LinedList"/>
    <dgm:cxn modelId="{1436E66E-CCFF-4D0A-9E5B-329CF4DF6DAD}" type="presParOf" srcId="{F491893B-09E8-4BA7-8D56-D78713DC6A58}" destId="{9AA40BA5-BAB1-4DC7-95A7-64653F4FAA41}" srcOrd="7" destOrd="0" presId="urn:microsoft.com/office/officeart/2008/layout/LinedList"/>
    <dgm:cxn modelId="{7AFB3408-A93A-4205-9D85-552571BB76F7}" type="presParOf" srcId="{9AA40BA5-BAB1-4DC7-95A7-64653F4FAA41}" destId="{21C62981-D80D-46DF-852A-8EA11F3303AD}" srcOrd="0" destOrd="0" presId="urn:microsoft.com/office/officeart/2008/layout/LinedList"/>
    <dgm:cxn modelId="{A9D509A4-31D1-4EBE-B83C-274DFF2CDC18}" type="presParOf" srcId="{9AA40BA5-BAB1-4DC7-95A7-64653F4FAA41}" destId="{1DF48842-5280-46E2-A752-7D21069D284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9FC733A-2D84-4463-AB9B-7343B2CFBA98}" type="doc">
      <dgm:prSet loTypeId="urn:microsoft.com/office/officeart/2005/8/layout/process4" loCatId="process" qsTypeId="urn:microsoft.com/office/officeart/2005/8/quickstyle/simple1" qsCatId="simple" csTypeId="urn:microsoft.com/office/officeart/2005/8/colors/colorful2" csCatId="colorful" phldr="1"/>
      <dgm:spPr/>
      <dgm:t>
        <a:bodyPr/>
        <a:lstStyle/>
        <a:p>
          <a:endParaRPr lang="en-US"/>
        </a:p>
      </dgm:t>
    </dgm:pt>
    <dgm:pt modelId="{04D225A2-6881-42A8-AEF6-76CFD2D494A4}">
      <dgm:prSet/>
      <dgm:spPr/>
      <dgm:t>
        <a:bodyPr/>
        <a:lstStyle/>
        <a:p>
          <a:r>
            <a:rPr lang="en-GB" dirty="0"/>
            <a:t>Virtual simulations allow learners to</a:t>
          </a:r>
          <a:endParaRPr lang="en-US" dirty="0"/>
        </a:p>
      </dgm:t>
    </dgm:pt>
    <dgm:pt modelId="{BBD706AC-CB16-49FD-B63B-8F730A9F1EBD}" type="parTrans" cxnId="{34BC5FB1-0C29-4EAC-A6B7-2A074F783220}">
      <dgm:prSet/>
      <dgm:spPr/>
      <dgm:t>
        <a:bodyPr/>
        <a:lstStyle/>
        <a:p>
          <a:endParaRPr lang="en-US"/>
        </a:p>
      </dgm:t>
    </dgm:pt>
    <dgm:pt modelId="{BCD5889E-B893-46B3-A5FD-54D53B9B6E71}" type="sibTrans" cxnId="{34BC5FB1-0C29-4EAC-A6B7-2A074F783220}">
      <dgm:prSet/>
      <dgm:spPr/>
      <dgm:t>
        <a:bodyPr/>
        <a:lstStyle/>
        <a:p>
          <a:endParaRPr lang="en-US"/>
        </a:p>
      </dgm:t>
    </dgm:pt>
    <dgm:pt modelId="{36370840-391A-4EB1-82DF-0C66C6A3375C}">
      <dgm:prSet/>
      <dgm:spPr/>
      <dgm:t>
        <a:bodyPr/>
        <a:lstStyle/>
        <a:p>
          <a:r>
            <a:rPr lang="en-GB"/>
            <a:t>practise repeatedly on their own</a:t>
          </a:r>
          <a:endParaRPr lang="en-US"/>
        </a:p>
      </dgm:t>
    </dgm:pt>
    <dgm:pt modelId="{F5348034-998F-4D5F-BB9B-6C7C354134F0}" type="parTrans" cxnId="{A1616CC7-68A9-4D91-8D2A-06FA12D438B1}">
      <dgm:prSet/>
      <dgm:spPr/>
      <dgm:t>
        <a:bodyPr/>
        <a:lstStyle/>
        <a:p>
          <a:endParaRPr lang="en-US"/>
        </a:p>
      </dgm:t>
    </dgm:pt>
    <dgm:pt modelId="{85D117AE-D456-4B27-80AE-0D1835CBA952}" type="sibTrans" cxnId="{A1616CC7-68A9-4D91-8D2A-06FA12D438B1}">
      <dgm:prSet/>
      <dgm:spPr/>
      <dgm:t>
        <a:bodyPr/>
        <a:lstStyle/>
        <a:p>
          <a:endParaRPr lang="en-US"/>
        </a:p>
      </dgm:t>
    </dgm:pt>
    <dgm:pt modelId="{13005B3B-1DD4-40D6-B151-DAC504058F9F}">
      <dgm:prSet/>
      <dgm:spPr/>
      <dgm:t>
        <a:bodyPr/>
        <a:lstStyle/>
        <a:p>
          <a:r>
            <a:rPr lang="en-GB" dirty="0"/>
            <a:t>explore different decisions without risk</a:t>
          </a:r>
          <a:endParaRPr lang="en-US" dirty="0"/>
        </a:p>
      </dgm:t>
    </dgm:pt>
    <dgm:pt modelId="{F0E4CF83-18D5-4489-9D97-A5C0A814BE8A}" type="parTrans" cxnId="{9B4C4335-0D6D-44B0-A44C-CC9F5139E583}">
      <dgm:prSet/>
      <dgm:spPr/>
      <dgm:t>
        <a:bodyPr/>
        <a:lstStyle/>
        <a:p>
          <a:endParaRPr lang="en-US"/>
        </a:p>
      </dgm:t>
    </dgm:pt>
    <dgm:pt modelId="{15851FBD-605F-4848-9862-71B52B9C7A9B}" type="sibTrans" cxnId="{9B4C4335-0D6D-44B0-A44C-CC9F5139E583}">
      <dgm:prSet/>
      <dgm:spPr/>
      <dgm:t>
        <a:bodyPr/>
        <a:lstStyle/>
        <a:p>
          <a:endParaRPr lang="en-US"/>
        </a:p>
      </dgm:t>
    </dgm:pt>
    <dgm:pt modelId="{A292D883-A414-46A0-BA07-7A387A181396}">
      <dgm:prSet/>
      <dgm:spPr/>
      <dgm:t>
        <a:bodyPr/>
        <a:lstStyle/>
        <a:p>
          <a:r>
            <a:rPr lang="en-GB" dirty="0"/>
            <a:t>reflect on consequences ‘in the moment’ as well as retrospectively</a:t>
          </a:r>
          <a:endParaRPr lang="en-US" dirty="0"/>
        </a:p>
      </dgm:t>
    </dgm:pt>
    <dgm:pt modelId="{7D7EA823-EF27-4383-BBCD-5F840B399986}" type="parTrans" cxnId="{B2881326-526A-4B5A-A43D-EC571457DBAF}">
      <dgm:prSet/>
      <dgm:spPr/>
      <dgm:t>
        <a:bodyPr/>
        <a:lstStyle/>
        <a:p>
          <a:endParaRPr lang="en-US"/>
        </a:p>
      </dgm:t>
    </dgm:pt>
    <dgm:pt modelId="{FF31DFF5-E45B-4157-8161-1FA525C72F9F}" type="sibTrans" cxnId="{B2881326-526A-4B5A-A43D-EC571457DBAF}">
      <dgm:prSet/>
      <dgm:spPr/>
      <dgm:t>
        <a:bodyPr/>
        <a:lstStyle/>
        <a:p>
          <a:endParaRPr lang="en-US"/>
        </a:p>
      </dgm:t>
    </dgm:pt>
    <dgm:pt modelId="{5BC8D4D0-54E4-4E1A-9F86-ED020110EC51}">
      <dgm:prSet/>
      <dgm:spPr/>
      <dgm:t>
        <a:bodyPr/>
        <a:lstStyle/>
        <a:p>
          <a:r>
            <a:rPr lang="en-GB"/>
            <a:t>develop confidence alongside the usual teaching methods </a:t>
          </a:r>
          <a:endParaRPr lang="en-US"/>
        </a:p>
      </dgm:t>
    </dgm:pt>
    <dgm:pt modelId="{5FB08E8D-4698-4BF3-B6F1-64DEFD0FB446}" type="parTrans" cxnId="{068AD6F9-156B-415D-9547-967E837E1712}">
      <dgm:prSet/>
      <dgm:spPr/>
      <dgm:t>
        <a:bodyPr/>
        <a:lstStyle/>
        <a:p>
          <a:endParaRPr lang="en-US"/>
        </a:p>
      </dgm:t>
    </dgm:pt>
    <dgm:pt modelId="{F4215EBE-3AC3-474A-B9CC-EA3479C72C8D}" type="sibTrans" cxnId="{068AD6F9-156B-415D-9547-967E837E1712}">
      <dgm:prSet/>
      <dgm:spPr/>
      <dgm:t>
        <a:bodyPr/>
        <a:lstStyle/>
        <a:p>
          <a:endParaRPr lang="en-US"/>
        </a:p>
      </dgm:t>
    </dgm:pt>
    <dgm:pt modelId="{8E4F45AB-841B-4011-B7FC-91CDC7D3B71E}">
      <dgm:prSet/>
      <dgm:spPr/>
      <dgm:t>
        <a:bodyPr/>
        <a:lstStyle/>
        <a:p>
          <a:r>
            <a:rPr lang="en-GB" dirty="0"/>
            <a:t>No risk to real patients</a:t>
          </a:r>
          <a:endParaRPr lang="en-US" dirty="0"/>
        </a:p>
      </dgm:t>
    </dgm:pt>
    <dgm:pt modelId="{1C9D6888-2561-4ACC-85C5-26EC9B613484}" type="parTrans" cxnId="{8A983599-19F6-452B-96A9-924C399BCBA3}">
      <dgm:prSet/>
      <dgm:spPr/>
      <dgm:t>
        <a:bodyPr/>
        <a:lstStyle/>
        <a:p>
          <a:endParaRPr lang="en-US"/>
        </a:p>
      </dgm:t>
    </dgm:pt>
    <dgm:pt modelId="{AB833D63-920A-4CC1-B565-7600100E9EE2}" type="sibTrans" cxnId="{8A983599-19F6-452B-96A9-924C399BCBA3}">
      <dgm:prSet/>
      <dgm:spPr/>
      <dgm:t>
        <a:bodyPr/>
        <a:lstStyle/>
        <a:p>
          <a:endParaRPr lang="en-US"/>
        </a:p>
      </dgm:t>
    </dgm:pt>
    <dgm:pt modelId="{E1B175DF-DA86-49A1-B37A-3EDDFD2AF46F}">
      <dgm:prSet/>
      <dgm:spPr/>
      <dgm:t>
        <a:bodyPr/>
        <a:lstStyle/>
        <a:p>
          <a:r>
            <a:rPr lang="en-GB" dirty="0"/>
            <a:t>Focusing on knowledge and skill development didn’t consider the wellbeing aspect</a:t>
          </a:r>
          <a:endParaRPr lang="en-US" dirty="0"/>
        </a:p>
      </dgm:t>
    </dgm:pt>
    <dgm:pt modelId="{7D7EB1AA-1E07-4700-88CE-C4418FF35EA8}" type="parTrans" cxnId="{A4A64C44-4F3E-4892-8DC7-1642F9F78C9B}">
      <dgm:prSet/>
      <dgm:spPr/>
      <dgm:t>
        <a:bodyPr/>
        <a:lstStyle/>
        <a:p>
          <a:endParaRPr lang="en-US"/>
        </a:p>
      </dgm:t>
    </dgm:pt>
    <dgm:pt modelId="{D187A7A1-6A64-47BA-A525-6C30D16ED498}" type="sibTrans" cxnId="{A4A64C44-4F3E-4892-8DC7-1642F9F78C9B}">
      <dgm:prSet/>
      <dgm:spPr/>
      <dgm:t>
        <a:bodyPr/>
        <a:lstStyle/>
        <a:p>
          <a:endParaRPr lang="en-US"/>
        </a:p>
      </dgm:t>
    </dgm:pt>
    <dgm:pt modelId="{DBDD746D-BB74-0A4E-9AA6-9A524FAD8267}" type="pres">
      <dgm:prSet presAssocID="{09FC733A-2D84-4463-AB9B-7343B2CFBA98}" presName="Name0" presStyleCnt="0">
        <dgm:presLayoutVars>
          <dgm:dir/>
          <dgm:animLvl val="lvl"/>
          <dgm:resizeHandles val="exact"/>
        </dgm:presLayoutVars>
      </dgm:prSet>
      <dgm:spPr/>
    </dgm:pt>
    <dgm:pt modelId="{42B8C98D-BAEC-1A44-AFAE-1AC78339A2F1}" type="pres">
      <dgm:prSet presAssocID="{E1B175DF-DA86-49A1-B37A-3EDDFD2AF46F}" presName="boxAndChildren" presStyleCnt="0"/>
      <dgm:spPr/>
    </dgm:pt>
    <dgm:pt modelId="{AEDA286E-A013-3A46-8879-6FCD25E718BD}" type="pres">
      <dgm:prSet presAssocID="{E1B175DF-DA86-49A1-B37A-3EDDFD2AF46F}" presName="parentTextBox" presStyleLbl="node1" presStyleIdx="0" presStyleCnt="2"/>
      <dgm:spPr/>
    </dgm:pt>
    <dgm:pt modelId="{2919CADE-A06C-134B-B414-8C4C52D4A724}" type="pres">
      <dgm:prSet presAssocID="{BCD5889E-B893-46B3-A5FD-54D53B9B6E71}" presName="sp" presStyleCnt="0"/>
      <dgm:spPr/>
    </dgm:pt>
    <dgm:pt modelId="{BC149FAB-5925-B748-9E1B-DCF64FC21731}" type="pres">
      <dgm:prSet presAssocID="{04D225A2-6881-42A8-AEF6-76CFD2D494A4}" presName="arrowAndChildren" presStyleCnt="0"/>
      <dgm:spPr/>
    </dgm:pt>
    <dgm:pt modelId="{959A0569-C18E-484D-895E-661E02FD4109}" type="pres">
      <dgm:prSet presAssocID="{04D225A2-6881-42A8-AEF6-76CFD2D494A4}" presName="parentTextArrow" presStyleLbl="node1" presStyleIdx="0" presStyleCnt="2"/>
      <dgm:spPr/>
    </dgm:pt>
    <dgm:pt modelId="{060B4F88-0905-2C45-B6FE-2E5C630F813F}" type="pres">
      <dgm:prSet presAssocID="{04D225A2-6881-42A8-AEF6-76CFD2D494A4}" presName="arrow" presStyleLbl="node1" presStyleIdx="1" presStyleCnt="2"/>
      <dgm:spPr/>
    </dgm:pt>
    <dgm:pt modelId="{C1F12923-7E67-AA4E-9557-86E6B8A165D6}" type="pres">
      <dgm:prSet presAssocID="{04D225A2-6881-42A8-AEF6-76CFD2D494A4}" presName="descendantArrow" presStyleCnt="0"/>
      <dgm:spPr/>
    </dgm:pt>
    <dgm:pt modelId="{194386EE-DB49-1D45-8F93-782F1AC60BF5}" type="pres">
      <dgm:prSet presAssocID="{36370840-391A-4EB1-82DF-0C66C6A3375C}" presName="childTextArrow" presStyleLbl="fgAccFollowNode1" presStyleIdx="0" presStyleCnt="5">
        <dgm:presLayoutVars>
          <dgm:bulletEnabled val="1"/>
        </dgm:presLayoutVars>
      </dgm:prSet>
      <dgm:spPr/>
    </dgm:pt>
    <dgm:pt modelId="{4AF5708D-FF6D-424F-90BE-EDC1C791A355}" type="pres">
      <dgm:prSet presAssocID="{13005B3B-1DD4-40D6-B151-DAC504058F9F}" presName="childTextArrow" presStyleLbl="fgAccFollowNode1" presStyleIdx="1" presStyleCnt="5">
        <dgm:presLayoutVars>
          <dgm:bulletEnabled val="1"/>
        </dgm:presLayoutVars>
      </dgm:prSet>
      <dgm:spPr/>
    </dgm:pt>
    <dgm:pt modelId="{8E36DD57-7D72-CF4C-90A3-78B50561356D}" type="pres">
      <dgm:prSet presAssocID="{A292D883-A414-46A0-BA07-7A387A181396}" presName="childTextArrow" presStyleLbl="fgAccFollowNode1" presStyleIdx="2" presStyleCnt="5">
        <dgm:presLayoutVars>
          <dgm:bulletEnabled val="1"/>
        </dgm:presLayoutVars>
      </dgm:prSet>
      <dgm:spPr/>
    </dgm:pt>
    <dgm:pt modelId="{B6041C1D-2FF0-264B-8AF8-6A324FFA3D04}" type="pres">
      <dgm:prSet presAssocID="{5BC8D4D0-54E4-4E1A-9F86-ED020110EC51}" presName="childTextArrow" presStyleLbl="fgAccFollowNode1" presStyleIdx="3" presStyleCnt="5">
        <dgm:presLayoutVars>
          <dgm:bulletEnabled val="1"/>
        </dgm:presLayoutVars>
      </dgm:prSet>
      <dgm:spPr/>
    </dgm:pt>
    <dgm:pt modelId="{9887664A-DF6C-9B43-A7F2-AA010D8C420A}" type="pres">
      <dgm:prSet presAssocID="{8E4F45AB-841B-4011-B7FC-91CDC7D3B71E}" presName="childTextArrow" presStyleLbl="fgAccFollowNode1" presStyleIdx="4" presStyleCnt="5">
        <dgm:presLayoutVars>
          <dgm:bulletEnabled val="1"/>
        </dgm:presLayoutVars>
      </dgm:prSet>
      <dgm:spPr/>
    </dgm:pt>
  </dgm:ptLst>
  <dgm:cxnLst>
    <dgm:cxn modelId="{B2881326-526A-4B5A-A43D-EC571457DBAF}" srcId="{04D225A2-6881-42A8-AEF6-76CFD2D494A4}" destId="{A292D883-A414-46A0-BA07-7A387A181396}" srcOrd="2" destOrd="0" parTransId="{7D7EA823-EF27-4383-BBCD-5F840B399986}" sibTransId="{FF31DFF5-E45B-4157-8161-1FA525C72F9F}"/>
    <dgm:cxn modelId="{9B4C4335-0D6D-44B0-A44C-CC9F5139E583}" srcId="{04D225A2-6881-42A8-AEF6-76CFD2D494A4}" destId="{13005B3B-1DD4-40D6-B151-DAC504058F9F}" srcOrd="1" destOrd="0" parTransId="{F0E4CF83-18D5-4489-9D97-A5C0A814BE8A}" sibTransId="{15851FBD-605F-4848-9862-71B52B9C7A9B}"/>
    <dgm:cxn modelId="{4D7BA441-2275-2548-947A-9392D2739DF6}" type="presOf" srcId="{04D225A2-6881-42A8-AEF6-76CFD2D494A4}" destId="{959A0569-C18E-484D-895E-661E02FD4109}" srcOrd="0" destOrd="0" presId="urn:microsoft.com/office/officeart/2005/8/layout/process4"/>
    <dgm:cxn modelId="{3A2AC363-8FEC-E240-B67A-49AF16570D13}" type="presOf" srcId="{13005B3B-1DD4-40D6-B151-DAC504058F9F}" destId="{4AF5708D-FF6D-424F-90BE-EDC1C791A355}" srcOrd="0" destOrd="0" presId="urn:microsoft.com/office/officeart/2005/8/layout/process4"/>
    <dgm:cxn modelId="{A4A64C44-4F3E-4892-8DC7-1642F9F78C9B}" srcId="{09FC733A-2D84-4463-AB9B-7343B2CFBA98}" destId="{E1B175DF-DA86-49A1-B37A-3EDDFD2AF46F}" srcOrd="1" destOrd="0" parTransId="{7D7EB1AA-1E07-4700-88CE-C4418FF35EA8}" sibTransId="{D187A7A1-6A64-47BA-A525-6C30D16ED498}"/>
    <dgm:cxn modelId="{A9A64A79-2C2E-F146-AD60-B6D114790C05}" type="presOf" srcId="{E1B175DF-DA86-49A1-B37A-3EDDFD2AF46F}" destId="{AEDA286E-A013-3A46-8879-6FCD25E718BD}" srcOrd="0" destOrd="0" presId="urn:microsoft.com/office/officeart/2005/8/layout/process4"/>
    <dgm:cxn modelId="{92C2CA8E-1B97-A947-898D-E1CD80AC0E27}" type="presOf" srcId="{5BC8D4D0-54E4-4E1A-9F86-ED020110EC51}" destId="{B6041C1D-2FF0-264B-8AF8-6A324FFA3D04}" srcOrd="0" destOrd="0" presId="urn:microsoft.com/office/officeart/2005/8/layout/process4"/>
    <dgm:cxn modelId="{1EE7AE97-50B8-B34F-9D2A-973E344FA44F}" type="presOf" srcId="{36370840-391A-4EB1-82DF-0C66C6A3375C}" destId="{194386EE-DB49-1D45-8F93-782F1AC60BF5}" srcOrd="0" destOrd="0" presId="urn:microsoft.com/office/officeart/2005/8/layout/process4"/>
    <dgm:cxn modelId="{8A983599-19F6-452B-96A9-924C399BCBA3}" srcId="{04D225A2-6881-42A8-AEF6-76CFD2D494A4}" destId="{8E4F45AB-841B-4011-B7FC-91CDC7D3B71E}" srcOrd="4" destOrd="0" parTransId="{1C9D6888-2561-4ACC-85C5-26EC9B613484}" sibTransId="{AB833D63-920A-4CC1-B565-7600100E9EE2}"/>
    <dgm:cxn modelId="{6368D3B0-3B7F-4F40-8EDA-3BDA2E2A24AC}" type="presOf" srcId="{A292D883-A414-46A0-BA07-7A387A181396}" destId="{8E36DD57-7D72-CF4C-90A3-78B50561356D}" srcOrd="0" destOrd="0" presId="urn:microsoft.com/office/officeart/2005/8/layout/process4"/>
    <dgm:cxn modelId="{34BC5FB1-0C29-4EAC-A6B7-2A074F783220}" srcId="{09FC733A-2D84-4463-AB9B-7343B2CFBA98}" destId="{04D225A2-6881-42A8-AEF6-76CFD2D494A4}" srcOrd="0" destOrd="0" parTransId="{BBD706AC-CB16-49FD-B63B-8F730A9F1EBD}" sibTransId="{BCD5889E-B893-46B3-A5FD-54D53B9B6E71}"/>
    <dgm:cxn modelId="{A1616CC7-68A9-4D91-8D2A-06FA12D438B1}" srcId="{04D225A2-6881-42A8-AEF6-76CFD2D494A4}" destId="{36370840-391A-4EB1-82DF-0C66C6A3375C}" srcOrd="0" destOrd="0" parTransId="{F5348034-998F-4D5F-BB9B-6C7C354134F0}" sibTransId="{85D117AE-D456-4B27-80AE-0D1835CBA952}"/>
    <dgm:cxn modelId="{8E22C2D0-B455-FA49-B341-17D5A6521826}" type="presOf" srcId="{09FC733A-2D84-4463-AB9B-7343B2CFBA98}" destId="{DBDD746D-BB74-0A4E-9AA6-9A524FAD8267}" srcOrd="0" destOrd="0" presId="urn:microsoft.com/office/officeart/2005/8/layout/process4"/>
    <dgm:cxn modelId="{53137CF1-F084-3849-AD1A-B3CA2303D2CF}" type="presOf" srcId="{04D225A2-6881-42A8-AEF6-76CFD2D494A4}" destId="{060B4F88-0905-2C45-B6FE-2E5C630F813F}" srcOrd="1" destOrd="0" presId="urn:microsoft.com/office/officeart/2005/8/layout/process4"/>
    <dgm:cxn modelId="{9F73FBF2-2242-DA40-BE3A-9DEB30D0108C}" type="presOf" srcId="{8E4F45AB-841B-4011-B7FC-91CDC7D3B71E}" destId="{9887664A-DF6C-9B43-A7F2-AA010D8C420A}" srcOrd="0" destOrd="0" presId="urn:microsoft.com/office/officeart/2005/8/layout/process4"/>
    <dgm:cxn modelId="{068AD6F9-156B-415D-9547-967E837E1712}" srcId="{04D225A2-6881-42A8-AEF6-76CFD2D494A4}" destId="{5BC8D4D0-54E4-4E1A-9F86-ED020110EC51}" srcOrd="3" destOrd="0" parTransId="{5FB08E8D-4698-4BF3-B6F1-64DEFD0FB446}" sibTransId="{F4215EBE-3AC3-474A-B9CC-EA3479C72C8D}"/>
    <dgm:cxn modelId="{C2339152-FECE-6B4D-8A9D-CA1912ADA90A}" type="presParOf" srcId="{DBDD746D-BB74-0A4E-9AA6-9A524FAD8267}" destId="{42B8C98D-BAEC-1A44-AFAE-1AC78339A2F1}" srcOrd="0" destOrd="0" presId="urn:microsoft.com/office/officeart/2005/8/layout/process4"/>
    <dgm:cxn modelId="{F5BCE2E9-AF70-1A4B-AEB0-AFA164F87B78}" type="presParOf" srcId="{42B8C98D-BAEC-1A44-AFAE-1AC78339A2F1}" destId="{AEDA286E-A013-3A46-8879-6FCD25E718BD}" srcOrd="0" destOrd="0" presId="urn:microsoft.com/office/officeart/2005/8/layout/process4"/>
    <dgm:cxn modelId="{47D577DD-A44E-824C-9032-46331A52DE1B}" type="presParOf" srcId="{DBDD746D-BB74-0A4E-9AA6-9A524FAD8267}" destId="{2919CADE-A06C-134B-B414-8C4C52D4A724}" srcOrd="1" destOrd="0" presId="urn:microsoft.com/office/officeart/2005/8/layout/process4"/>
    <dgm:cxn modelId="{0A6A2DE4-D1F5-E749-A742-24D203ACA01D}" type="presParOf" srcId="{DBDD746D-BB74-0A4E-9AA6-9A524FAD8267}" destId="{BC149FAB-5925-B748-9E1B-DCF64FC21731}" srcOrd="2" destOrd="0" presId="urn:microsoft.com/office/officeart/2005/8/layout/process4"/>
    <dgm:cxn modelId="{7A0F7515-EDDD-6B49-8506-9783617CDE9D}" type="presParOf" srcId="{BC149FAB-5925-B748-9E1B-DCF64FC21731}" destId="{959A0569-C18E-484D-895E-661E02FD4109}" srcOrd="0" destOrd="0" presId="urn:microsoft.com/office/officeart/2005/8/layout/process4"/>
    <dgm:cxn modelId="{7A83B2C6-22D7-9F4F-9671-D3FDA9E612FA}" type="presParOf" srcId="{BC149FAB-5925-B748-9E1B-DCF64FC21731}" destId="{060B4F88-0905-2C45-B6FE-2E5C630F813F}" srcOrd="1" destOrd="0" presId="urn:microsoft.com/office/officeart/2005/8/layout/process4"/>
    <dgm:cxn modelId="{E71F36AA-A059-B44A-906B-69D32C01E615}" type="presParOf" srcId="{BC149FAB-5925-B748-9E1B-DCF64FC21731}" destId="{C1F12923-7E67-AA4E-9557-86E6B8A165D6}" srcOrd="2" destOrd="0" presId="urn:microsoft.com/office/officeart/2005/8/layout/process4"/>
    <dgm:cxn modelId="{727BB8D1-4EE6-174E-976E-B120E97F73AE}" type="presParOf" srcId="{C1F12923-7E67-AA4E-9557-86E6B8A165D6}" destId="{194386EE-DB49-1D45-8F93-782F1AC60BF5}" srcOrd="0" destOrd="0" presId="urn:microsoft.com/office/officeart/2005/8/layout/process4"/>
    <dgm:cxn modelId="{31430AEB-7903-A340-8D46-DFA8F2F9D963}" type="presParOf" srcId="{C1F12923-7E67-AA4E-9557-86E6B8A165D6}" destId="{4AF5708D-FF6D-424F-90BE-EDC1C791A355}" srcOrd="1" destOrd="0" presId="urn:microsoft.com/office/officeart/2005/8/layout/process4"/>
    <dgm:cxn modelId="{AB97EA6E-F293-C14F-956C-0846089854B8}" type="presParOf" srcId="{C1F12923-7E67-AA4E-9557-86E6B8A165D6}" destId="{8E36DD57-7D72-CF4C-90A3-78B50561356D}" srcOrd="2" destOrd="0" presId="urn:microsoft.com/office/officeart/2005/8/layout/process4"/>
    <dgm:cxn modelId="{281F4D14-F3B3-6744-8C59-2CDFEC005893}" type="presParOf" srcId="{C1F12923-7E67-AA4E-9557-86E6B8A165D6}" destId="{B6041C1D-2FF0-264B-8AF8-6A324FFA3D04}" srcOrd="3" destOrd="0" presId="urn:microsoft.com/office/officeart/2005/8/layout/process4"/>
    <dgm:cxn modelId="{966F2467-6FAD-0F4E-B231-79229EF5BFF2}" type="presParOf" srcId="{C1F12923-7E67-AA4E-9557-86E6B8A165D6}" destId="{9887664A-DF6C-9B43-A7F2-AA010D8C420A}" srcOrd="4"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D4D9122-3D71-4936-947D-A5A4F3856732}"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GB"/>
        </a:p>
      </dgm:t>
    </dgm:pt>
    <dgm:pt modelId="{40AC2017-D617-477A-8F7E-114550489022}">
      <dgm:prSet phldrT="[Text]" phldr="0" custT="1"/>
      <dgm:spPr/>
      <dgm:t>
        <a:bodyPr/>
        <a:lstStyle/>
        <a:p>
          <a:pPr>
            <a:lnSpc>
              <a:spcPct val="100000"/>
            </a:lnSpc>
          </a:pPr>
          <a:r>
            <a:rPr lang="en-GB" sz="2400" b="1" dirty="0">
              <a:latin typeface="Aptos" panose="020B0004020202020204" pitchFamily="34" charset="0"/>
            </a:rPr>
            <a:t>Regional Specificity</a:t>
          </a:r>
        </a:p>
      </dgm:t>
    </dgm:pt>
    <dgm:pt modelId="{7B0A7DEF-D313-4608-998A-76B2FB6DD265}" type="parTrans" cxnId="{6F096D66-A8AB-4309-A7C6-6DC42C282701}">
      <dgm:prSet/>
      <dgm:spPr/>
      <dgm:t>
        <a:bodyPr/>
        <a:lstStyle/>
        <a:p>
          <a:endParaRPr lang="en-GB" sz="2400">
            <a:latin typeface="Aptos" panose="020B0004020202020204" pitchFamily="34" charset="0"/>
          </a:endParaRPr>
        </a:p>
      </dgm:t>
    </dgm:pt>
    <dgm:pt modelId="{E827E648-8604-4B74-B94B-F15B59F1E78B}" type="sibTrans" cxnId="{6F096D66-A8AB-4309-A7C6-6DC42C282701}">
      <dgm:prSet/>
      <dgm:spPr/>
      <dgm:t>
        <a:bodyPr/>
        <a:lstStyle/>
        <a:p>
          <a:endParaRPr lang="en-GB" sz="2400">
            <a:latin typeface="Aptos" panose="020B0004020202020204" pitchFamily="34" charset="0"/>
          </a:endParaRPr>
        </a:p>
      </dgm:t>
    </dgm:pt>
    <dgm:pt modelId="{621DD8B8-A125-455D-BF51-058DC6C166BC}">
      <dgm:prSet phldrT="[Text]" phldr="0" custT="1"/>
      <dgm:spPr/>
      <dgm:t>
        <a:bodyPr/>
        <a:lstStyle/>
        <a:p>
          <a:pPr>
            <a:lnSpc>
              <a:spcPct val="100000"/>
            </a:lnSpc>
          </a:pPr>
          <a:r>
            <a:rPr lang="en-GB" sz="2400" dirty="0">
              <a:latin typeface="Aptos" panose="020B0004020202020204" pitchFamily="34" charset="0"/>
            </a:rPr>
            <a:t>Mapping services to ensure we capture national relevance</a:t>
          </a:r>
        </a:p>
      </dgm:t>
    </dgm:pt>
    <dgm:pt modelId="{9538E26B-81B3-471B-8266-83E0DB7F3440}" type="parTrans" cxnId="{4A02800D-1BAD-4C8F-A487-1664671D8C36}">
      <dgm:prSet/>
      <dgm:spPr/>
      <dgm:t>
        <a:bodyPr/>
        <a:lstStyle/>
        <a:p>
          <a:endParaRPr lang="en-GB" sz="2400">
            <a:latin typeface="Aptos" panose="020B0004020202020204" pitchFamily="34" charset="0"/>
          </a:endParaRPr>
        </a:p>
      </dgm:t>
    </dgm:pt>
    <dgm:pt modelId="{4572D517-0C08-43D4-B95E-EA663EC01F69}" type="sibTrans" cxnId="{4A02800D-1BAD-4C8F-A487-1664671D8C36}">
      <dgm:prSet/>
      <dgm:spPr/>
      <dgm:t>
        <a:bodyPr/>
        <a:lstStyle/>
        <a:p>
          <a:endParaRPr lang="en-GB" sz="2400">
            <a:latin typeface="Aptos" panose="020B0004020202020204" pitchFamily="34" charset="0"/>
          </a:endParaRPr>
        </a:p>
      </dgm:t>
    </dgm:pt>
    <dgm:pt modelId="{1AADADA4-339C-4516-ACC3-801AE63A7BC1}">
      <dgm:prSet phldrT="[Text]" phldr="0" custT="1"/>
      <dgm:spPr/>
      <dgm:t>
        <a:bodyPr/>
        <a:lstStyle/>
        <a:p>
          <a:pPr>
            <a:lnSpc>
              <a:spcPct val="100000"/>
            </a:lnSpc>
          </a:pPr>
          <a:r>
            <a:rPr lang="en-GB" sz="2400" b="1" dirty="0">
              <a:latin typeface="Aptos" panose="020B0004020202020204" pitchFamily="34" charset="0"/>
            </a:rPr>
            <a:t>Self-Selection Bias</a:t>
          </a:r>
        </a:p>
      </dgm:t>
    </dgm:pt>
    <dgm:pt modelId="{1C70CB70-A31C-443F-94AF-3A8AE0701F72}" type="parTrans" cxnId="{1B0A9C52-FCF5-4C05-BB4B-186CA0A184F2}">
      <dgm:prSet/>
      <dgm:spPr/>
      <dgm:t>
        <a:bodyPr/>
        <a:lstStyle/>
        <a:p>
          <a:endParaRPr lang="en-GB" sz="2400">
            <a:latin typeface="Aptos" panose="020B0004020202020204" pitchFamily="34" charset="0"/>
          </a:endParaRPr>
        </a:p>
      </dgm:t>
    </dgm:pt>
    <dgm:pt modelId="{E7175805-4062-4CDE-9E99-09E811AED572}" type="sibTrans" cxnId="{1B0A9C52-FCF5-4C05-BB4B-186CA0A184F2}">
      <dgm:prSet/>
      <dgm:spPr/>
      <dgm:t>
        <a:bodyPr/>
        <a:lstStyle/>
        <a:p>
          <a:endParaRPr lang="en-GB" sz="2400">
            <a:latin typeface="Aptos" panose="020B0004020202020204" pitchFamily="34" charset="0"/>
          </a:endParaRPr>
        </a:p>
      </dgm:t>
    </dgm:pt>
    <dgm:pt modelId="{8B901903-ED28-4570-9591-B7A97821048D}">
      <dgm:prSet phldrT="[Text]" custT="1"/>
      <dgm:spPr/>
      <dgm:t>
        <a:bodyPr/>
        <a:lstStyle/>
        <a:p>
          <a:pPr>
            <a:lnSpc>
              <a:spcPct val="100000"/>
            </a:lnSpc>
          </a:pPr>
          <a:r>
            <a:rPr lang="en-GB" sz="2400">
              <a:latin typeface="Aptos" panose="020B0004020202020204" pitchFamily="34" charset="0"/>
            </a:rPr>
            <a:t>Ensuring a broad range of voices</a:t>
          </a:r>
        </a:p>
      </dgm:t>
    </dgm:pt>
    <dgm:pt modelId="{BC7E2F59-1522-4869-90D9-684D6EB8882F}" type="parTrans" cxnId="{AE3092FD-AF51-442F-BA77-D96D2241DE53}">
      <dgm:prSet/>
      <dgm:spPr/>
      <dgm:t>
        <a:bodyPr/>
        <a:lstStyle/>
        <a:p>
          <a:endParaRPr lang="en-GB" sz="2400">
            <a:latin typeface="Aptos" panose="020B0004020202020204" pitchFamily="34" charset="0"/>
          </a:endParaRPr>
        </a:p>
      </dgm:t>
    </dgm:pt>
    <dgm:pt modelId="{AAFFC830-614F-444E-839A-6C8A8D257749}" type="sibTrans" cxnId="{AE3092FD-AF51-442F-BA77-D96D2241DE53}">
      <dgm:prSet/>
      <dgm:spPr/>
      <dgm:t>
        <a:bodyPr/>
        <a:lstStyle/>
        <a:p>
          <a:endParaRPr lang="en-GB" sz="2400">
            <a:latin typeface="Aptos" panose="020B0004020202020204" pitchFamily="34" charset="0"/>
          </a:endParaRPr>
        </a:p>
      </dgm:t>
    </dgm:pt>
    <dgm:pt modelId="{30E705BD-7F65-47C7-AA2E-847308481A17}">
      <dgm:prSet phldrT="[Text]" phldr="0" custT="1"/>
      <dgm:spPr/>
      <dgm:t>
        <a:bodyPr/>
        <a:lstStyle/>
        <a:p>
          <a:pPr>
            <a:lnSpc>
              <a:spcPct val="100000"/>
            </a:lnSpc>
          </a:pPr>
          <a:r>
            <a:rPr lang="en-GB" sz="2400" b="1" dirty="0">
              <a:latin typeface="Aptos" panose="020B0004020202020204" pitchFamily="34" charset="0"/>
            </a:rPr>
            <a:t>Implementation Gap</a:t>
          </a:r>
        </a:p>
      </dgm:t>
    </dgm:pt>
    <dgm:pt modelId="{AACBCD05-A5EC-4E8E-8AE1-54843CB47EFD}" type="parTrans" cxnId="{EF5023CF-FEC1-4F7E-A998-58F2E6BFC646}">
      <dgm:prSet/>
      <dgm:spPr/>
      <dgm:t>
        <a:bodyPr/>
        <a:lstStyle/>
        <a:p>
          <a:endParaRPr lang="en-GB" sz="2400">
            <a:latin typeface="Aptos" panose="020B0004020202020204" pitchFamily="34" charset="0"/>
          </a:endParaRPr>
        </a:p>
      </dgm:t>
    </dgm:pt>
    <dgm:pt modelId="{FA969DCB-6399-4F51-826F-4E5518F9C29F}" type="sibTrans" cxnId="{EF5023CF-FEC1-4F7E-A998-58F2E6BFC646}">
      <dgm:prSet/>
      <dgm:spPr/>
      <dgm:t>
        <a:bodyPr/>
        <a:lstStyle/>
        <a:p>
          <a:endParaRPr lang="en-GB" sz="2400">
            <a:latin typeface="Aptos" panose="020B0004020202020204" pitchFamily="34" charset="0"/>
          </a:endParaRPr>
        </a:p>
      </dgm:t>
    </dgm:pt>
    <dgm:pt modelId="{A814B1ED-793E-4C35-87BA-F67EC4AF914E}">
      <dgm:prSet phldrT="[Text]" custT="1"/>
      <dgm:spPr/>
      <dgm:t>
        <a:bodyPr/>
        <a:lstStyle/>
        <a:p>
          <a:pPr>
            <a:lnSpc>
              <a:spcPct val="100000"/>
            </a:lnSpc>
          </a:pPr>
          <a:r>
            <a:rPr lang="en-GB" sz="2400">
              <a:latin typeface="Aptos" panose="020B0004020202020204" pitchFamily="34" charset="0"/>
            </a:rPr>
            <a:t>Turning recommendations into tools</a:t>
          </a:r>
        </a:p>
      </dgm:t>
    </dgm:pt>
    <dgm:pt modelId="{60E09EED-E2CD-4626-8C3E-0988D0EA4ACC}" type="parTrans" cxnId="{1663E71F-2784-45D8-91BB-0C861D91F77A}">
      <dgm:prSet/>
      <dgm:spPr/>
      <dgm:t>
        <a:bodyPr/>
        <a:lstStyle/>
        <a:p>
          <a:endParaRPr lang="en-GB" sz="2400">
            <a:latin typeface="Aptos" panose="020B0004020202020204" pitchFamily="34" charset="0"/>
          </a:endParaRPr>
        </a:p>
      </dgm:t>
    </dgm:pt>
    <dgm:pt modelId="{5A0759D6-474C-4976-B6B5-019B6E44827A}" type="sibTrans" cxnId="{1663E71F-2784-45D8-91BB-0C861D91F77A}">
      <dgm:prSet/>
      <dgm:spPr/>
      <dgm:t>
        <a:bodyPr/>
        <a:lstStyle/>
        <a:p>
          <a:endParaRPr lang="en-GB" sz="2400">
            <a:latin typeface="Aptos" panose="020B0004020202020204" pitchFamily="34" charset="0"/>
          </a:endParaRPr>
        </a:p>
      </dgm:t>
    </dgm:pt>
    <dgm:pt modelId="{A723F00A-9749-4395-973E-D771843EA8AC}">
      <dgm:prSet phldrT="[Text]" phldr="0" custT="1"/>
      <dgm:spPr/>
      <dgm:t>
        <a:bodyPr/>
        <a:lstStyle/>
        <a:p>
          <a:pPr>
            <a:lnSpc>
              <a:spcPct val="100000"/>
            </a:lnSpc>
          </a:pPr>
          <a:r>
            <a:rPr lang="en-GB" sz="2400" b="1" dirty="0">
              <a:latin typeface="Aptos" panose="020B0004020202020204" pitchFamily="34" charset="0"/>
            </a:rPr>
            <a:t>Service Constrains</a:t>
          </a:r>
        </a:p>
      </dgm:t>
    </dgm:pt>
    <dgm:pt modelId="{DDD3657A-1FA1-4D7D-A37B-A657656028AC}" type="parTrans" cxnId="{EEA661CF-80A6-4578-851C-F880BAA803A9}">
      <dgm:prSet/>
      <dgm:spPr/>
      <dgm:t>
        <a:bodyPr/>
        <a:lstStyle/>
        <a:p>
          <a:endParaRPr lang="en-GB" sz="2400">
            <a:latin typeface="Aptos" panose="020B0004020202020204" pitchFamily="34" charset="0"/>
          </a:endParaRPr>
        </a:p>
      </dgm:t>
    </dgm:pt>
    <dgm:pt modelId="{4D31D16D-905E-40D6-A417-615D10A5ECE7}" type="sibTrans" cxnId="{EEA661CF-80A6-4578-851C-F880BAA803A9}">
      <dgm:prSet/>
      <dgm:spPr/>
      <dgm:t>
        <a:bodyPr/>
        <a:lstStyle/>
        <a:p>
          <a:endParaRPr lang="en-GB" sz="2400">
            <a:latin typeface="Aptos" panose="020B0004020202020204" pitchFamily="34" charset="0"/>
          </a:endParaRPr>
        </a:p>
      </dgm:t>
    </dgm:pt>
    <dgm:pt modelId="{02EE496B-3C2A-41C6-9F7F-E37B9FF8AD4B}">
      <dgm:prSet phldrT="[Text]" phldr="0" custT="1"/>
      <dgm:spPr/>
      <dgm:t>
        <a:bodyPr/>
        <a:lstStyle/>
        <a:p>
          <a:pPr>
            <a:lnSpc>
              <a:spcPct val="100000"/>
            </a:lnSpc>
          </a:pPr>
          <a:r>
            <a:rPr lang="en-GB" sz="2400" dirty="0">
              <a:latin typeface="Aptos" panose="020B0004020202020204" pitchFamily="34" charset="0"/>
            </a:rPr>
            <a:t>Focus on </a:t>
          </a:r>
          <a:r>
            <a:rPr lang="en-GB" sz="2400" b="0" dirty="0">
              <a:latin typeface="Aptos" panose="020B0004020202020204" pitchFamily="34" charset="0"/>
            </a:rPr>
            <a:t>efficiency prioritising low-cost &amp; high-impact tweaks</a:t>
          </a:r>
        </a:p>
      </dgm:t>
    </dgm:pt>
    <dgm:pt modelId="{EC665071-6076-4D9C-84FD-E7881235E534}" type="parTrans" cxnId="{7C299C79-8840-4AAC-A164-A70FF88F9CDF}">
      <dgm:prSet/>
      <dgm:spPr/>
      <dgm:t>
        <a:bodyPr/>
        <a:lstStyle/>
        <a:p>
          <a:endParaRPr lang="en-GB" sz="2400">
            <a:latin typeface="Aptos" panose="020B0004020202020204" pitchFamily="34" charset="0"/>
          </a:endParaRPr>
        </a:p>
      </dgm:t>
    </dgm:pt>
    <dgm:pt modelId="{1753A29E-D4CA-4668-BA72-62C0D94B05B5}" type="sibTrans" cxnId="{7C299C79-8840-4AAC-A164-A70FF88F9CDF}">
      <dgm:prSet/>
      <dgm:spPr/>
      <dgm:t>
        <a:bodyPr/>
        <a:lstStyle/>
        <a:p>
          <a:endParaRPr lang="en-GB" sz="2400">
            <a:latin typeface="Aptos" panose="020B0004020202020204" pitchFamily="34" charset="0"/>
          </a:endParaRPr>
        </a:p>
      </dgm:t>
    </dgm:pt>
    <dgm:pt modelId="{D679C68C-D408-41AF-BBEE-42A168ECEA46}" type="pres">
      <dgm:prSet presAssocID="{1D4D9122-3D71-4936-947D-A5A4F3856732}" presName="root" presStyleCnt="0">
        <dgm:presLayoutVars>
          <dgm:dir/>
          <dgm:resizeHandles val="exact"/>
        </dgm:presLayoutVars>
      </dgm:prSet>
      <dgm:spPr/>
    </dgm:pt>
    <dgm:pt modelId="{005B1D10-6A76-4B7A-BBFF-BB97546C6477}" type="pres">
      <dgm:prSet presAssocID="{40AC2017-D617-477A-8F7E-114550489022}" presName="compNode" presStyleCnt="0"/>
      <dgm:spPr/>
    </dgm:pt>
    <dgm:pt modelId="{EFF6F5EA-AFB3-4310-9014-518F894ACDC7}" type="pres">
      <dgm:prSet presAssocID="{40AC2017-D617-477A-8F7E-114550489022}" presName="bgRect" presStyleLbl="bgShp" presStyleIdx="0" presStyleCnt="4"/>
      <dgm:spPr/>
    </dgm:pt>
    <dgm:pt modelId="{1C45594F-A73E-427E-B487-FC3D5BAF41CE}" type="pres">
      <dgm:prSet presAssocID="{40AC2017-D617-477A-8F7E-114550489022}" presName="iconRect" presStyleLbl="node1" presStyleIdx="0" presStyleCnt="4"/>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a:noFill/>
        </a:ln>
      </dgm:spPr>
      <dgm:extLst>
        <a:ext uri="{E40237B7-FDA0-4F09-8148-C483321AD2D9}">
          <dgm14:cNvPr xmlns:dgm14="http://schemas.microsoft.com/office/drawing/2010/diagram" id="0" name="" descr="Marker"/>
        </a:ext>
      </dgm:extLst>
    </dgm:pt>
    <dgm:pt modelId="{502D9F20-EE5A-471E-AC4C-580D2FEB19FE}" type="pres">
      <dgm:prSet presAssocID="{40AC2017-D617-477A-8F7E-114550489022}" presName="spaceRect" presStyleCnt="0"/>
      <dgm:spPr/>
    </dgm:pt>
    <dgm:pt modelId="{357E6CE4-8394-400C-8337-BDEE59CF8E1B}" type="pres">
      <dgm:prSet presAssocID="{40AC2017-D617-477A-8F7E-114550489022}" presName="parTx" presStyleLbl="revTx" presStyleIdx="0" presStyleCnt="8">
        <dgm:presLayoutVars>
          <dgm:chMax val="0"/>
          <dgm:chPref val="0"/>
        </dgm:presLayoutVars>
      </dgm:prSet>
      <dgm:spPr/>
    </dgm:pt>
    <dgm:pt modelId="{6A220367-0B27-4CBB-B279-FF21156EEF41}" type="pres">
      <dgm:prSet presAssocID="{40AC2017-D617-477A-8F7E-114550489022}" presName="desTx" presStyleLbl="revTx" presStyleIdx="1" presStyleCnt="8">
        <dgm:presLayoutVars/>
      </dgm:prSet>
      <dgm:spPr/>
    </dgm:pt>
    <dgm:pt modelId="{A8A80BB3-CAAE-4BF6-8700-5EDE6D850758}" type="pres">
      <dgm:prSet presAssocID="{E827E648-8604-4B74-B94B-F15B59F1E78B}" presName="sibTrans" presStyleCnt="0"/>
      <dgm:spPr/>
    </dgm:pt>
    <dgm:pt modelId="{901012FA-5E13-4EE8-B9C5-6EBEB1CD4DD4}" type="pres">
      <dgm:prSet presAssocID="{1AADADA4-339C-4516-ACC3-801AE63A7BC1}" presName="compNode" presStyleCnt="0"/>
      <dgm:spPr/>
    </dgm:pt>
    <dgm:pt modelId="{9903C4C4-1CE2-44C5-9378-6F8B3473C55D}" type="pres">
      <dgm:prSet presAssocID="{1AADADA4-339C-4516-ACC3-801AE63A7BC1}" presName="bgRect" presStyleLbl="bgShp" presStyleIdx="1" presStyleCnt="4"/>
      <dgm:spPr/>
    </dgm:pt>
    <dgm:pt modelId="{D89D9D11-0E6F-4A98-8DD2-356923CF4545}" type="pres">
      <dgm:prSet presAssocID="{1AADADA4-339C-4516-ACC3-801AE63A7BC1}" presName="iconRect" presStyleLbl="node1" presStyleIdx="1" presStyleCnt="4"/>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ad with Gears"/>
        </a:ext>
      </dgm:extLst>
    </dgm:pt>
    <dgm:pt modelId="{E398D8C1-E99B-43AC-AAD8-809ADEFE50D2}" type="pres">
      <dgm:prSet presAssocID="{1AADADA4-339C-4516-ACC3-801AE63A7BC1}" presName="spaceRect" presStyleCnt="0"/>
      <dgm:spPr/>
    </dgm:pt>
    <dgm:pt modelId="{A7FB4603-BDFD-4EDC-A3F0-D8378DACAEFD}" type="pres">
      <dgm:prSet presAssocID="{1AADADA4-339C-4516-ACC3-801AE63A7BC1}" presName="parTx" presStyleLbl="revTx" presStyleIdx="2" presStyleCnt="8">
        <dgm:presLayoutVars>
          <dgm:chMax val="0"/>
          <dgm:chPref val="0"/>
        </dgm:presLayoutVars>
      </dgm:prSet>
      <dgm:spPr/>
    </dgm:pt>
    <dgm:pt modelId="{B3212697-5539-48C1-94AD-CCA0324CA3BD}" type="pres">
      <dgm:prSet presAssocID="{1AADADA4-339C-4516-ACC3-801AE63A7BC1}" presName="desTx" presStyleLbl="revTx" presStyleIdx="3" presStyleCnt="8">
        <dgm:presLayoutVars/>
      </dgm:prSet>
      <dgm:spPr/>
    </dgm:pt>
    <dgm:pt modelId="{674FD6C2-1AD2-4FBA-A15A-A54F10771E61}" type="pres">
      <dgm:prSet presAssocID="{E7175805-4062-4CDE-9E99-09E811AED572}" presName="sibTrans" presStyleCnt="0"/>
      <dgm:spPr/>
    </dgm:pt>
    <dgm:pt modelId="{53C35759-591F-4A61-AF53-1313516AFA4A}" type="pres">
      <dgm:prSet presAssocID="{30E705BD-7F65-47C7-AA2E-847308481A17}" presName="compNode" presStyleCnt="0"/>
      <dgm:spPr/>
    </dgm:pt>
    <dgm:pt modelId="{52DD651E-2DAA-401D-ADA8-156F8F418992}" type="pres">
      <dgm:prSet presAssocID="{30E705BD-7F65-47C7-AA2E-847308481A17}" presName="bgRect" presStyleLbl="bgShp" presStyleIdx="2" presStyleCnt="4" custLinFactNeighborX="4802" custLinFactNeighborY="-1665"/>
      <dgm:spPr/>
    </dgm:pt>
    <dgm:pt modelId="{7B1AFC12-4E40-49DC-A873-6625C89CC5FA}" type="pres">
      <dgm:prSet presAssocID="{30E705BD-7F65-47C7-AA2E-847308481A17}" presName="iconRect" presStyleLbl="node1" presStyleIdx="2" presStyleCnt="4"/>
      <dgm:spPr>
        <a:blipFill>
          <a:blip xmlns:r="http://schemas.openxmlformats.org/officeDocument/2006/relationships">
            <a:extLst>
              <a:ext uri="{96DAC541-7B7A-43D3-8B79-37D633B846F1}">
                <asvg:svgBlip xmlns:asvg="http://schemas.microsoft.com/office/drawing/2016/SVG/main" r:embed="rId3"/>
              </a:ext>
            </a:extLst>
          </a:blip>
          <a:srcRect/>
          <a:stretch>
            <a:fillRect/>
          </a:stretch>
        </a:blipFill>
        <a:ln>
          <a:noFill/>
        </a:ln>
      </dgm:spPr>
      <dgm:extLst>
        <a:ext uri="{E40237B7-FDA0-4F09-8148-C483321AD2D9}">
          <dgm14:cNvPr xmlns:dgm14="http://schemas.microsoft.com/office/drawing/2010/diagram" id="0" name="" descr="Bridge scene with solid fill"/>
        </a:ext>
      </dgm:extLst>
    </dgm:pt>
    <dgm:pt modelId="{92CF8A52-CD9A-43A7-8F11-CA53637DE30A}" type="pres">
      <dgm:prSet presAssocID="{30E705BD-7F65-47C7-AA2E-847308481A17}" presName="spaceRect" presStyleCnt="0"/>
      <dgm:spPr/>
    </dgm:pt>
    <dgm:pt modelId="{A2423D58-EBB8-4CD1-83F6-77564584DB96}" type="pres">
      <dgm:prSet presAssocID="{30E705BD-7F65-47C7-AA2E-847308481A17}" presName="parTx" presStyleLbl="revTx" presStyleIdx="4" presStyleCnt="8">
        <dgm:presLayoutVars>
          <dgm:chMax val="0"/>
          <dgm:chPref val="0"/>
        </dgm:presLayoutVars>
      </dgm:prSet>
      <dgm:spPr/>
    </dgm:pt>
    <dgm:pt modelId="{7204259C-B1BA-42B3-8D1D-CFC8817EC700}" type="pres">
      <dgm:prSet presAssocID="{30E705BD-7F65-47C7-AA2E-847308481A17}" presName="desTx" presStyleLbl="revTx" presStyleIdx="5" presStyleCnt="8">
        <dgm:presLayoutVars/>
      </dgm:prSet>
      <dgm:spPr/>
    </dgm:pt>
    <dgm:pt modelId="{844B5C9A-352A-4B05-8CF9-F18E93E3CAAA}" type="pres">
      <dgm:prSet presAssocID="{FA969DCB-6399-4F51-826F-4E5518F9C29F}" presName="sibTrans" presStyleCnt="0"/>
      <dgm:spPr/>
    </dgm:pt>
    <dgm:pt modelId="{858F3923-673C-4ECB-8F6D-5C7FF0F9FE09}" type="pres">
      <dgm:prSet presAssocID="{A723F00A-9749-4395-973E-D771843EA8AC}" presName="compNode" presStyleCnt="0"/>
      <dgm:spPr/>
    </dgm:pt>
    <dgm:pt modelId="{5BDD3E71-0570-4B60-96C4-C091504CBF85}" type="pres">
      <dgm:prSet presAssocID="{A723F00A-9749-4395-973E-D771843EA8AC}" presName="bgRect" presStyleLbl="bgShp" presStyleIdx="3" presStyleCnt="4" custLinFactNeighborX="22772"/>
      <dgm:spPr/>
    </dgm:pt>
    <dgm:pt modelId="{39BC769C-41A0-4D91-A502-58F8EC7B8D42}" type="pres">
      <dgm:prSet presAssocID="{A723F00A-9749-4395-973E-D771843EA8AC}" presName="iconRect" presStyleLbl="node1" presStyleIdx="3" presStyleCnt="4"/>
      <dgm:spPr>
        <a:blipFill>
          <a:blip xmlns:r="http://schemas.openxmlformats.org/officeDocument/2006/relationships">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Maze outline"/>
        </a:ext>
      </dgm:extLst>
    </dgm:pt>
    <dgm:pt modelId="{450DA992-376C-4110-BABD-66BCB2755E85}" type="pres">
      <dgm:prSet presAssocID="{A723F00A-9749-4395-973E-D771843EA8AC}" presName="spaceRect" presStyleCnt="0"/>
      <dgm:spPr/>
    </dgm:pt>
    <dgm:pt modelId="{2D44FABD-0BCD-4F56-8FBE-4AC786ADF4E9}" type="pres">
      <dgm:prSet presAssocID="{A723F00A-9749-4395-973E-D771843EA8AC}" presName="parTx" presStyleLbl="revTx" presStyleIdx="6" presStyleCnt="8">
        <dgm:presLayoutVars>
          <dgm:chMax val="0"/>
          <dgm:chPref val="0"/>
        </dgm:presLayoutVars>
      </dgm:prSet>
      <dgm:spPr/>
    </dgm:pt>
    <dgm:pt modelId="{58A3CA1E-ABDA-4889-A5FF-4A8414F65095}" type="pres">
      <dgm:prSet presAssocID="{A723F00A-9749-4395-973E-D771843EA8AC}" presName="desTx" presStyleLbl="revTx" presStyleIdx="7" presStyleCnt="8">
        <dgm:presLayoutVars/>
      </dgm:prSet>
      <dgm:spPr/>
    </dgm:pt>
  </dgm:ptLst>
  <dgm:cxnLst>
    <dgm:cxn modelId="{1506800C-AC90-4517-AF12-F27E21DF11C4}" type="presOf" srcId="{A814B1ED-793E-4C35-87BA-F67EC4AF914E}" destId="{7204259C-B1BA-42B3-8D1D-CFC8817EC700}" srcOrd="0" destOrd="0" presId="urn:microsoft.com/office/officeart/2018/2/layout/IconVerticalSolidList"/>
    <dgm:cxn modelId="{4A02800D-1BAD-4C8F-A487-1664671D8C36}" srcId="{40AC2017-D617-477A-8F7E-114550489022}" destId="{621DD8B8-A125-455D-BF51-058DC6C166BC}" srcOrd="0" destOrd="0" parTransId="{9538E26B-81B3-471B-8266-83E0DB7F3440}" sibTransId="{4572D517-0C08-43D4-B95E-EA663EC01F69}"/>
    <dgm:cxn modelId="{1663E71F-2784-45D8-91BB-0C861D91F77A}" srcId="{30E705BD-7F65-47C7-AA2E-847308481A17}" destId="{A814B1ED-793E-4C35-87BA-F67EC4AF914E}" srcOrd="0" destOrd="0" parTransId="{60E09EED-E2CD-4626-8C3E-0988D0EA4ACC}" sibTransId="{5A0759D6-474C-4976-B6B5-019B6E44827A}"/>
    <dgm:cxn modelId="{6F096D66-A8AB-4309-A7C6-6DC42C282701}" srcId="{1D4D9122-3D71-4936-947D-A5A4F3856732}" destId="{40AC2017-D617-477A-8F7E-114550489022}" srcOrd="0" destOrd="0" parTransId="{7B0A7DEF-D313-4608-998A-76B2FB6DD265}" sibTransId="{E827E648-8604-4B74-B94B-F15B59F1E78B}"/>
    <dgm:cxn modelId="{39A9774D-9DF5-485A-9D46-8E265E48CB3A}" type="presOf" srcId="{A723F00A-9749-4395-973E-D771843EA8AC}" destId="{2D44FABD-0BCD-4F56-8FBE-4AC786ADF4E9}" srcOrd="0" destOrd="0" presId="urn:microsoft.com/office/officeart/2018/2/layout/IconVerticalSolidList"/>
    <dgm:cxn modelId="{1B0A9C52-FCF5-4C05-BB4B-186CA0A184F2}" srcId="{1D4D9122-3D71-4936-947D-A5A4F3856732}" destId="{1AADADA4-339C-4516-ACC3-801AE63A7BC1}" srcOrd="1" destOrd="0" parTransId="{1C70CB70-A31C-443F-94AF-3A8AE0701F72}" sibTransId="{E7175805-4062-4CDE-9E99-09E811AED572}"/>
    <dgm:cxn modelId="{1A34A058-ED6E-4AAF-A800-2DC15F2C2F0D}" type="presOf" srcId="{1AADADA4-339C-4516-ACC3-801AE63A7BC1}" destId="{A7FB4603-BDFD-4EDC-A3F0-D8378DACAEFD}" srcOrd="0" destOrd="0" presId="urn:microsoft.com/office/officeart/2018/2/layout/IconVerticalSolidList"/>
    <dgm:cxn modelId="{7C299C79-8840-4AAC-A164-A70FF88F9CDF}" srcId="{A723F00A-9749-4395-973E-D771843EA8AC}" destId="{02EE496B-3C2A-41C6-9F7F-E37B9FF8AD4B}" srcOrd="0" destOrd="0" parTransId="{EC665071-6076-4D9C-84FD-E7881235E534}" sibTransId="{1753A29E-D4CA-4668-BA72-62C0D94B05B5}"/>
    <dgm:cxn modelId="{471B479F-B274-4F33-9031-24581319FE21}" type="presOf" srcId="{40AC2017-D617-477A-8F7E-114550489022}" destId="{357E6CE4-8394-400C-8337-BDEE59CF8E1B}" srcOrd="0" destOrd="0" presId="urn:microsoft.com/office/officeart/2018/2/layout/IconVerticalSolidList"/>
    <dgm:cxn modelId="{8AA8B8AB-D914-474F-A533-92193D601D0D}" type="presOf" srcId="{1D4D9122-3D71-4936-947D-A5A4F3856732}" destId="{D679C68C-D408-41AF-BBEE-42A168ECEA46}" srcOrd="0" destOrd="0" presId="urn:microsoft.com/office/officeart/2018/2/layout/IconVerticalSolidList"/>
    <dgm:cxn modelId="{BEE08EB5-40EC-484C-9B24-400029314F2C}" type="presOf" srcId="{02EE496B-3C2A-41C6-9F7F-E37B9FF8AD4B}" destId="{58A3CA1E-ABDA-4889-A5FF-4A8414F65095}" srcOrd="0" destOrd="0" presId="urn:microsoft.com/office/officeart/2018/2/layout/IconVerticalSolidList"/>
    <dgm:cxn modelId="{EF5023CF-FEC1-4F7E-A998-58F2E6BFC646}" srcId="{1D4D9122-3D71-4936-947D-A5A4F3856732}" destId="{30E705BD-7F65-47C7-AA2E-847308481A17}" srcOrd="2" destOrd="0" parTransId="{AACBCD05-A5EC-4E8E-8AE1-54843CB47EFD}" sibTransId="{FA969DCB-6399-4F51-826F-4E5518F9C29F}"/>
    <dgm:cxn modelId="{EEA661CF-80A6-4578-851C-F880BAA803A9}" srcId="{1D4D9122-3D71-4936-947D-A5A4F3856732}" destId="{A723F00A-9749-4395-973E-D771843EA8AC}" srcOrd="3" destOrd="0" parTransId="{DDD3657A-1FA1-4D7D-A37B-A657656028AC}" sibTransId="{4D31D16D-905E-40D6-A417-615D10A5ECE7}"/>
    <dgm:cxn modelId="{0E1C35EC-EDBB-4B31-99C7-8215A4EC08AD}" type="presOf" srcId="{621DD8B8-A125-455D-BF51-058DC6C166BC}" destId="{6A220367-0B27-4CBB-B279-FF21156EEF41}" srcOrd="0" destOrd="0" presId="urn:microsoft.com/office/officeart/2018/2/layout/IconVerticalSolidList"/>
    <dgm:cxn modelId="{A38EE8EC-33FA-4D09-BC86-59821104C519}" type="presOf" srcId="{8B901903-ED28-4570-9591-B7A97821048D}" destId="{B3212697-5539-48C1-94AD-CCA0324CA3BD}" srcOrd="0" destOrd="0" presId="urn:microsoft.com/office/officeart/2018/2/layout/IconVerticalSolidList"/>
    <dgm:cxn modelId="{5FD63CF4-00E9-49DB-AFE6-D7557E37716A}" type="presOf" srcId="{30E705BD-7F65-47C7-AA2E-847308481A17}" destId="{A2423D58-EBB8-4CD1-83F6-77564584DB96}" srcOrd="0" destOrd="0" presId="urn:microsoft.com/office/officeart/2018/2/layout/IconVerticalSolidList"/>
    <dgm:cxn modelId="{AE3092FD-AF51-442F-BA77-D96D2241DE53}" srcId="{1AADADA4-339C-4516-ACC3-801AE63A7BC1}" destId="{8B901903-ED28-4570-9591-B7A97821048D}" srcOrd="0" destOrd="0" parTransId="{BC7E2F59-1522-4869-90D9-684D6EB8882F}" sibTransId="{AAFFC830-614F-444E-839A-6C8A8D257749}"/>
    <dgm:cxn modelId="{5F16EF6A-3FEF-46F7-8D5F-1A2FCE77E321}" type="presParOf" srcId="{D679C68C-D408-41AF-BBEE-42A168ECEA46}" destId="{005B1D10-6A76-4B7A-BBFF-BB97546C6477}" srcOrd="0" destOrd="0" presId="urn:microsoft.com/office/officeart/2018/2/layout/IconVerticalSolidList"/>
    <dgm:cxn modelId="{FE881004-A660-47BD-99E7-6DD5198E554D}" type="presParOf" srcId="{005B1D10-6A76-4B7A-BBFF-BB97546C6477}" destId="{EFF6F5EA-AFB3-4310-9014-518F894ACDC7}" srcOrd="0" destOrd="0" presId="urn:microsoft.com/office/officeart/2018/2/layout/IconVerticalSolidList"/>
    <dgm:cxn modelId="{954025B9-D26E-4B75-B186-0E62017E1E5E}" type="presParOf" srcId="{005B1D10-6A76-4B7A-BBFF-BB97546C6477}" destId="{1C45594F-A73E-427E-B487-FC3D5BAF41CE}" srcOrd="1" destOrd="0" presId="urn:microsoft.com/office/officeart/2018/2/layout/IconVerticalSolidList"/>
    <dgm:cxn modelId="{9EF0B40E-B159-4564-B603-7F82A010E6A3}" type="presParOf" srcId="{005B1D10-6A76-4B7A-BBFF-BB97546C6477}" destId="{502D9F20-EE5A-471E-AC4C-580D2FEB19FE}" srcOrd="2" destOrd="0" presId="urn:microsoft.com/office/officeart/2018/2/layout/IconVerticalSolidList"/>
    <dgm:cxn modelId="{C2AAA65A-D067-44FE-AC96-7C629E130833}" type="presParOf" srcId="{005B1D10-6A76-4B7A-BBFF-BB97546C6477}" destId="{357E6CE4-8394-400C-8337-BDEE59CF8E1B}" srcOrd="3" destOrd="0" presId="urn:microsoft.com/office/officeart/2018/2/layout/IconVerticalSolidList"/>
    <dgm:cxn modelId="{C96E806D-615C-448B-97DE-3A187388E100}" type="presParOf" srcId="{005B1D10-6A76-4B7A-BBFF-BB97546C6477}" destId="{6A220367-0B27-4CBB-B279-FF21156EEF41}" srcOrd="4" destOrd="0" presId="urn:microsoft.com/office/officeart/2018/2/layout/IconVerticalSolidList"/>
    <dgm:cxn modelId="{B265E1E9-BDB0-409F-80E9-004BC3F74908}" type="presParOf" srcId="{D679C68C-D408-41AF-BBEE-42A168ECEA46}" destId="{A8A80BB3-CAAE-4BF6-8700-5EDE6D850758}" srcOrd="1" destOrd="0" presId="urn:microsoft.com/office/officeart/2018/2/layout/IconVerticalSolidList"/>
    <dgm:cxn modelId="{5825C7DC-2633-4C79-898A-66D89CB7D140}" type="presParOf" srcId="{D679C68C-D408-41AF-BBEE-42A168ECEA46}" destId="{901012FA-5E13-4EE8-B9C5-6EBEB1CD4DD4}" srcOrd="2" destOrd="0" presId="urn:microsoft.com/office/officeart/2018/2/layout/IconVerticalSolidList"/>
    <dgm:cxn modelId="{639E7B4D-EA2B-4AD5-94CE-9A2812D3299C}" type="presParOf" srcId="{901012FA-5E13-4EE8-B9C5-6EBEB1CD4DD4}" destId="{9903C4C4-1CE2-44C5-9378-6F8B3473C55D}" srcOrd="0" destOrd="0" presId="urn:microsoft.com/office/officeart/2018/2/layout/IconVerticalSolidList"/>
    <dgm:cxn modelId="{7B0C114A-87DE-4AD4-8E57-C061143FC694}" type="presParOf" srcId="{901012FA-5E13-4EE8-B9C5-6EBEB1CD4DD4}" destId="{D89D9D11-0E6F-4A98-8DD2-356923CF4545}" srcOrd="1" destOrd="0" presId="urn:microsoft.com/office/officeart/2018/2/layout/IconVerticalSolidList"/>
    <dgm:cxn modelId="{6C883CEB-76E2-45EF-A8D4-1D06B523A8C3}" type="presParOf" srcId="{901012FA-5E13-4EE8-B9C5-6EBEB1CD4DD4}" destId="{E398D8C1-E99B-43AC-AAD8-809ADEFE50D2}" srcOrd="2" destOrd="0" presId="urn:microsoft.com/office/officeart/2018/2/layout/IconVerticalSolidList"/>
    <dgm:cxn modelId="{D8186D7E-34D4-48A4-8E99-B17410618497}" type="presParOf" srcId="{901012FA-5E13-4EE8-B9C5-6EBEB1CD4DD4}" destId="{A7FB4603-BDFD-4EDC-A3F0-D8378DACAEFD}" srcOrd="3" destOrd="0" presId="urn:microsoft.com/office/officeart/2018/2/layout/IconVerticalSolidList"/>
    <dgm:cxn modelId="{542155B1-AB58-499F-97F6-C34CD54D14B1}" type="presParOf" srcId="{901012FA-5E13-4EE8-B9C5-6EBEB1CD4DD4}" destId="{B3212697-5539-48C1-94AD-CCA0324CA3BD}" srcOrd="4" destOrd="0" presId="urn:microsoft.com/office/officeart/2018/2/layout/IconVerticalSolidList"/>
    <dgm:cxn modelId="{2D30DAF2-CD96-41F4-8E5E-2B596075696C}" type="presParOf" srcId="{D679C68C-D408-41AF-BBEE-42A168ECEA46}" destId="{674FD6C2-1AD2-4FBA-A15A-A54F10771E61}" srcOrd="3" destOrd="0" presId="urn:microsoft.com/office/officeart/2018/2/layout/IconVerticalSolidList"/>
    <dgm:cxn modelId="{FC5173D6-E698-422D-BFF5-EF266AB57646}" type="presParOf" srcId="{D679C68C-D408-41AF-BBEE-42A168ECEA46}" destId="{53C35759-591F-4A61-AF53-1313516AFA4A}" srcOrd="4" destOrd="0" presId="urn:microsoft.com/office/officeart/2018/2/layout/IconVerticalSolidList"/>
    <dgm:cxn modelId="{D5A37AB8-65C8-4C53-8721-9E3F131C4488}" type="presParOf" srcId="{53C35759-591F-4A61-AF53-1313516AFA4A}" destId="{52DD651E-2DAA-401D-ADA8-156F8F418992}" srcOrd="0" destOrd="0" presId="urn:microsoft.com/office/officeart/2018/2/layout/IconVerticalSolidList"/>
    <dgm:cxn modelId="{D615FD3A-B3AC-435D-B91D-FBA313A15994}" type="presParOf" srcId="{53C35759-591F-4A61-AF53-1313516AFA4A}" destId="{7B1AFC12-4E40-49DC-A873-6625C89CC5FA}" srcOrd="1" destOrd="0" presId="urn:microsoft.com/office/officeart/2018/2/layout/IconVerticalSolidList"/>
    <dgm:cxn modelId="{A980ADFF-9936-4161-BAA7-AC1531600A3E}" type="presParOf" srcId="{53C35759-591F-4A61-AF53-1313516AFA4A}" destId="{92CF8A52-CD9A-43A7-8F11-CA53637DE30A}" srcOrd="2" destOrd="0" presId="urn:microsoft.com/office/officeart/2018/2/layout/IconVerticalSolidList"/>
    <dgm:cxn modelId="{28CEA4E1-F53E-4A20-82A9-47869FC08AE8}" type="presParOf" srcId="{53C35759-591F-4A61-AF53-1313516AFA4A}" destId="{A2423D58-EBB8-4CD1-83F6-77564584DB96}" srcOrd="3" destOrd="0" presId="urn:microsoft.com/office/officeart/2018/2/layout/IconVerticalSolidList"/>
    <dgm:cxn modelId="{E7470616-76B6-4356-9967-49B629904FE9}" type="presParOf" srcId="{53C35759-591F-4A61-AF53-1313516AFA4A}" destId="{7204259C-B1BA-42B3-8D1D-CFC8817EC700}" srcOrd="4" destOrd="0" presId="urn:microsoft.com/office/officeart/2018/2/layout/IconVerticalSolidList"/>
    <dgm:cxn modelId="{C1180793-EA32-4D62-B867-EBE2E0B54803}" type="presParOf" srcId="{D679C68C-D408-41AF-BBEE-42A168ECEA46}" destId="{844B5C9A-352A-4B05-8CF9-F18E93E3CAAA}" srcOrd="5" destOrd="0" presId="urn:microsoft.com/office/officeart/2018/2/layout/IconVerticalSolidList"/>
    <dgm:cxn modelId="{FD5458AD-AB2D-4068-934C-7C71767FB654}" type="presParOf" srcId="{D679C68C-D408-41AF-BBEE-42A168ECEA46}" destId="{858F3923-673C-4ECB-8F6D-5C7FF0F9FE09}" srcOrd="6" destOrd="0" presId="urn:microsoft.com/office/officeart/2018/2/layout/IconVerticalSolidList"/>
    <dgm:cxn modelId="{7B2E2240-F380-4ED9-A63B-DF6FDD7B4541}" type="presParOf" srcId="{858F3923-673C-4ECB-8F6D-5C7FF0F9FE09}" destId="{5BDD3E71-0570-4B60-96C4-C091504CBF85}" srcOrd="0" destOrd="0" presId="urn:microsoft.com/office/officeart/2018/2/layout/IconVerticalSolidList"/>
    <dgm:cxn modelId="{DC73D454-4F4F-4DE4-AB99-607764E1D71E}" type="presParOf" srcId="{858F3923-673C-4ECB-8F6D-5C7FF0F9FE09}" destId="{39BC769C-41A0-4D91-A502-58F8EC7B8D42}" srcOrd="1" destOrd="0" presId="urn:microsoft.com/office/officeart/2018/2/layout/IconVerticalSolidList"/>
    <dgm:cxn modelId="{A45A8AB3-45C2-4AE6-B369-24C8A2380FA2}" type="presParOf" srcId="{858F3923-673C-4ECB-8F6D-5C7FF0F9FE09}" destId="{450DA992-376C-4110-BABD-66BCB2755E85}" srcOrd="2" destOrd="0" presId="urn:microsoft.com/office/officeart/2018/2/layout/IconVerticalSolidList"/>
    <dgm:cxn modelId="{C4B7CFDE-367B-40DB-89A2-2192354BCE2B}" type="presParOf" srcId="{858F3923-673C-4ECB-8F6D-5C7FF0F9FE09}" destId="{2D44FABD-0BCD-4F56-8FBE-4AC786ADF4E9}" srcOrd="3" destOrd="0" presId="urn:microsoft.com/office/officeart/2018/2/layout/IconVerticalSolidList"/>
    <dgm:cxn modelId="{12002D13-4DF3-4807-B0CC-D216FB55F32B}" type="presParOf" srcId="{858F3923-673C-4ECB-8F6D-5C7FF0F9FE09}" destId="{58A3CA1E-ABDA-4889-A5FF-4A8414F65095}"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9F78BF-074E-4690-8897-5FA859B6460D}">
      <dsp:nvSpPr>
        <dsp:cNvPr id="0" name=""/>
        <dsp:cNvSpPr/>
      </dsp:nvSpPr>
      <dsp:spPr>
        <a:xfrm>
          <a:off x="0" y="675"/>
          <a:ext cx="6900512"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38A170E-4425-47C2-9870-754FBD7CB4E6}">
      <dsp:nvSpPr>
        <dsp:cNvPr id="0" name=""/>
        <dsp:cNvSpPr/>
      </dsp:nvSpPr>
      <dsp:spPr>
        <a:xfrm>
          <a:off x="0" y="675"/>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kern="1200"/>
            <a:t>To look at job planning guidance from the BPS</a:t>
          </a:r>
          <a:endParaRPr lang="en-US" sz="2800" kern="1200"/>
        </a:p>
      </dsp:txBody>
      <dsp:txXfrm>
        <a:off x="0" y="675"/>
        <a:ext cx="6900512" cy="1106957"/>
      </dsp:txXfrm>
    </dsp:sp>
    <dsp:sp modelId="{F41DC7E4-E7CE-452D-AD54-161B69237C4D}">
      <dsp:nvSpPr>
        <dsp:cNvPr id="0" name=""/>
        <dsp:cNvSpPr/>
      </dsp:nvSpPr>
      <dsp:spPr>
        <a:xfrm>
          <a:off x="0" y="1107633"/>
          <a:ext cx="6900512" cy="0"/>
        </a:xfrm>
        <a:prstGeom prst="line">
          <a:avLst/>
        </a:prstGeom>
        <a:solidFill>
          <a:schemeClr val="accent2">
            <a:hueOff val="1610903"/>
            <a:satOff val="-4623"/>
            <a:lumOff val="-7402"/>
            <a:alphaOff val="0"/>
          </a:schemeClr>
        </a:solidFill>
        <a:ln w="19050" cap="flat" cmpd="sng" algn="ctr">
          <a:solidFill>
            <a:schemeClr val="accent2">
              <a:hueOff val="1610903"/>
              <a:satOff val="-4623"/>
              <a:lumOff val="-740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3D36FC-5A7A-4660-9780-6FB54264E268}">
      <dsp:nvSpPr>
        <dsp:cNvPr id="0" name=""/>
        <dsp:cNvSpPr/>
      </dsp:nvSpPr>
      <dsp:spPr>
        <a:xfrm>
          <a:off x="0" y="1107633"/>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kern="1200"/>
            <a:t>To think about their applicability to other Psychological Professions.</a:t>
          </a:r>
          <a:endParaRPr lang="en-US" sz="2800" kern="1200"/>
        </a:p>
      </dsp:txBody>
      <dsp:txXfrm>
        <a:off x="0" y="1107633"/>
        <a:ext cx="6900512" cy="1106957"/>
      </dsp:txXfrm>
    </dsp:sp>
    <dsp:sp modelId="{5102EF46-A4A4-4DE4-BDDE-A7287CAFD11A}">
      <dsp:nvSpPr>
        <dsp:cNvPr id="0" name=""/>
        <dsp:cNvSpPr/>
      </dsp:nvSpPr>
      <dsp:spPr>
        <a:xfrm>
          <a:off x="0" y="2214591"/>
          <a:ext cx="6900512" cy="0"/>
        </a:xfrm>
        <a:prstGeom prst="line">
          <a:avLst/>
        </a:prstGeom>
        <a:solidFill>
          <a:schemeClr val="accent2">
            <a:hueOff val="3221807"/>
            <a:satOff val="-9246"/>
            <a:lumOff val="-14805"/>
            <a:alphaOff val="0"/>
          </a:schemeClr>
        </a:solidFill>
        <a:ln w="19050" cap="flat" cmpd="sng" algn="ctr">
          <a:solidFill>
            <a:schemeClr val="accent2">
              <a:hueOff val="3221807"/>
              <a:satOff val="-9246"/>
              <a:lumOff val="-1480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6B27792-6DF1-447A-BF52-4AAFC383C8D7}">
      <dsp:nvSpPr>
        <dsp:cNvPr id="0" name=""/>
        <dsp:cNvSpPr/>
      </dsp:nvSpPr>
      <dsp:spPr>
        <a:xfrm>
          <a:off x="0" y="2214591"/>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kern="1200"/>
            <a:t>To describe how these were applied to a group of staff in a Talking Therapies Service.</a:t>
          </a:r>
          <a:endParaRPr lang="en-US" sz="2800" kern="1200"/>
        </a:p>
      </dsp:txBody>
      <dsp:txXfrm>
        <a:off x="0" y="2214591"/>
        <a:ext cx="6900512" cy="1106957"/>
      </dsp:txXfrm>
    </dsp:sp>
    <dsp:sp modelId="{51018F1E-9BF7-4CBA-8E7B-90B803F4DA49}">
      <dsp:nvSpPr>
        <dsp:cNvPr id="0" name=""/>
        <dsp:cNvSpPr/>
      </dsp:nvSpPr>
      <dsp:spPr>
        <a:xfrm>
          <a:off x="0" y="3321549"/>
          <a:ext cx="6900512" cy="0"/>
        </a:xfrm>
        <a:prstGeom prst="line">
          <a:avLst/>
        </a:prstGeom>
        <a:solidFill>
          <a:schemeClr val="accent2">
            <a:hueOff val="4832710"/>
            <a:satOff val="-13870"/>
            <a:lumOff val="-22207"/>
            <a:alphaOff val="0"/>
          </a:schemeClr>
        </a:solidFill>
        <a:ln w="19050" cap="flat" cmpd="sng" algn="ctr">
          <a:solidFill>
            <a:schemeClr val="accent2">
              <a:hueOff val="4832710"/>
              <a:satOff val="-13870"/>
              <a:lumOff val="-2220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CE18B3D-CF47-4DD9-A0C8-FCB63E37AF18}">
      <dsp:nvSpPr>
        <dsp:cNvPr id="0" name=""/>
        <dsp:cNvSpPr/>
      </dsp:nvSpPr>
      <dsp:spPr>
        <a:xfrm>
          <a:off x="0" y="3321549"/>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kern="1200"/>
            <a:t>Reflections on this process.</a:t>
          </a:r>
          <a:endParaRPr lang="en-US" sz="2800" kern="1200"/>
        </a:p>
      </dsp:txBody>
      <dsp:txXfrm>
        <a:off x="0" y="3321549"/>
        <a:ext cx="6900512" cy="1106957"/>
      </dsp:txXfrm>
    </dsp:sp>
    <dsp:sp modelId="{9CC9E6EC-132D-49DF-A6E0-382FBEAFB138}">
      <dsp:nvSpPr>
        <dsp:cNvPr id="0" name=""/>
        <dsp:cNvSpPr/>
      </dsp:nvSpPr>
      <dsp:spPr>
        <a:xfrm>
          <a:off x="0" y="4428507"/>
          <a:ext cx="6900512" cy="0"/>
        </a:xfrm>
        <a:prstGeom prst="line">
          <a:avLst/>
        </a:prstGeom>
        <a:solidFill>
          <a:schemeClr val="accent2">
            <a:hueOff val="6443614"/>
            <a:satOff val="-18493"/>
            <a:lumOff val="-29609"/>
            <a:alphaOff val="0"/>
          </a:schemeClr>
        </a:solidFill>
        <a:ln w="19050" cap="flat" cmpd="sng" algn="ctr">
          <a:solidFill>
            <a:schemeClr val="accent2">
              <a:hueOff val="6443614"/>
              <a:satOff val="-18493"/>
              <a:lumOff val="-2960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BDA4BD8-298D-4263-879B-E6D50BB91DB7}">
      <dsp:nvSpPr>
        <dsp:cNvPr id="0" name=""/>
        <dsp:cNvSpPr/>
      </dsp:nvSpPr>
      <dsp:spPr>
        <a:xfrm>
          <a:off x="0" y="4428507"/>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kern="1200"/>
            <a:t>Questions/comments/thoughts.</a:t>
          </a:r>
          <a:endParaRPr lang="en-US" sz="2800" kern="1200"/>
        </a:p>
      </dsp:txBody>
      <dsp:txXfrm>
        <a:off x="0" y="4428507"/>
        <a:ext cx="6900512" cy="11069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429291-3219-4B17-9884-4E3A442DA4C4}">
      <dsp:nvSpPr>
        <dsp:cNvPr id="0" name=""/>
        <dsp:cNvSpPr/>
      </dsp:nvSpPr>
      <dsp:spPr>
        <a:xfrm>
          <a:off x="0" y="0"/>
          <a:ext cx="6900512" cy="0"/>
        </a:xfrm>
        <a:prstGeom prst="line">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1A90D7E-0E6E-4F31-9538-634D07375E59}">
      <dsp:nvSpPr>
        <dsp:cNvPr id="0" name=""/>
        <dsp:cNvSpPr/>
      </dsp:nvSpPr>
      <dsp:spPr>
        <a:xfrm>
          <a:off x="0" y="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kern="1200"/>
            <a:t>A job plan should provide opportunities to develop both personally and professionally as well as aligning with the objectives of the organisation and the team.</a:t>
          </a:r>
          <a:endParaRPr lang="en-US" sz="2100" kern="1200"/>
        </a:p>
      </dsp:txBody>
      <dsp:txXfrm>
        <a:off x="0" y="0"/>
        <a:ext cx="6900512" cy="1384035"/>
      </dsp:txXfrm>
    </dsp:sp>
    <dsp:sp modelId="{1F91FD51-5775-4B58-8534-952FEB8FF31E}">
      <dsp:nvSpPr>
        <dsp:cNvPr id="0" name=""/>
        <dsp:cNvSpPr/>
      </dsp:nvSpPr>
      <dsp:spPr>
        <a:xfrm>
          <a:off x="0" y="1384035"/>
          <a:ext cx="6900512" cy="0"/>
        </a:xfrm>
        <a:prstGeom prst="line">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7B6E73C-533B-4676-9C05-C292B6067A89}">
      <dsp:nvSpPr>
        <dsp:cNvPr id="0" name=""/>
        <dsp:cNvSpPr/>
      </dsp:nvSpPr>
      <dsp:spPr>
        <a:xfrm>
          <a:off x="0" y="138403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kern="1200"/>
            <a:t>Allows space for innovation and driving quality improvement for our patients. </a:t>
          </a:r>
          <a:endParaRPr lang="en-US" sz="2100" kern="1200"/>
        </a:p>
      </dsp:txBody>
      <dsp:txXfrm>
        <a:off x="0" y="1384035"/>
        <a:ext cx="6900512" cy="1384035"/>
      </dsp:txXfrm>
    </dsp:sp>
    <dsp:sp modelId="{2A6403A0-787C-4B1E-8471-6998A8555F88}">
      <dsp:nvSpPr>
        <dsp:cNvPr id="0" name=""/>
        <dsp:cNvSpPr/>
      </dsp:nvSpPr>
      <dsp:spPr>
        <a:xfrm>
          <a:off x="0" y="2768070"/>
          <a:ext cx="6900512" cy="0"/>
        </a:xfrm>
        <a:prstGeom prst="line">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156EBFB-72AB-4306-8D06-3F35DD3D842F}">
      <dsp:nvSpPr>
        <dsp:cNvPr id="0" name=""/>
        <dsp:cNvSpPr/>
      </dsp:nvSpPr>
      <dsp:spPr>
        <a:xfrm>
          <a:off x="0" y="276807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kern="1200"/>
            <a:t>Collaborating on a job plan needs to be meaningful for the individual in the context of the workplace that they in.</a:t>
          </a:r>
          <a:endParaRPr lang="en-US" sz="2100" kern="1200"/>
        </a:p>
      </dsp:txBody>
      <dsp:txXfrm>
        <a:off x="0" y="2768070"/>
        <a:ext cx="6900512" cy="1384035"/>
      </dsp:txXfrm>
    </dsp:sp>
    <dsp:sp modelId="{CEA7EFEA-252E-4078-8050-395FD7E9670B}">
      <dsp:nvSpPr>
        <dsp:cNvPr id="0" name=""/>
        <dsp:cNvSpPr/>
      </dsp:nvSpPr>
      <dsp:spPr>
        <a:xfrm>
          <a:off x="0" y="4152105"/>
          <a:ext cx="6900512" cy="0"/>
        </a:xfrm>
        <a:prstGeom prst="line">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1C62981-D80D-46DF-852A-8EA11F3303AD}">
      <dsp:nvSpPr>
        <dsp:cNvPr id="0" name=""/>
        <dsp:cNvSpPr/>
      </dsp:nvSpPr>
      <dsp:spPr>
        <a:xfrm>
          <a:off x="0" y="415210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kern="1200"/>
            <a:t>Supports monitoring and review of an individual employee’s work over the course of that year, including any support the employer will provide to enable the employee to achieve their objectives. </a:t>
          </a:r>
          <a:endParaRPr lang="en-US" sz="2100" kern="1200"/>
        </a:p>
      </dsp:txBody>
      <dsp:txXfrm>
        <a:off x="0" y="4152105"/>
        <a:ext cx="6900512" cy="13840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DA286E-A013-3A46-8879-6FCD25E718BD}">
      <dsp:nvSpPr>
        <dsp:cNvPr id="0" name=""/>
        <dsp:cNvSpPr/>
      </dsp:nvSpPr>
      <dsp:spPr>
        <a:xfrm>
          <a:off x="0" y="3162323"/>
          <a:ext cx="10279162" cy="2074826"/>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0256" tIns="270256" rIns="270256" bIns="270256" numCol="1" spcCol="1270" anchor="ctr" anchorCtr="0">
          <a:noAutofit/>
        </a:bodyPr>
        <a:lstStyle/>
        <a:p>
          <a:pPr marL="0" lvl="0" indent="0" algn="ctr" defTabSz="1689100">
            <a:lnSpc>
              <a:spcPct val="90000"/>
            </a:lnSpc>
            <a:spcBef>
              <a:spcPct val="0"/>
            </a:spcBef>
            <a:spcAft>
              <a:spcPct val="35000"/>
            </a:spcAft>
            <a:buNone/>
          </a:pPr>
          <a:r>
            <a:rPr lang="en-GB" sz="3800" kern="1200" dirty="0"/>
            <a:t>Focusing on knowledge and skill development didn’t consider the wellbeing aspect</a:t>
          </a:r>
          <a:endParaRPr lang="en-US" sz="3800" kern="1200" dirty="0"/>
        </a:p>
      </dsp:txBody>
      <dsp:txXfrm>
        <a:off x="0" y="3162323"/>
        <a:ext cx="10279162" cy="2074826"/>
      </dsp:txXfrm>
    </dsp:sp>
    <dsp:sp modelId="{060B4F88-0905-2C45-B6FE-2E5C630F813F}">
      <dsp:nvSpPr>
        <dsp:cNvPr id="0" name=""/>
        <dsp:cNvSpPr/>
      </dsp:nvSpPr>
      <dsp:spPr>
        <a:xfrm rot="10800000">
          <a:off x="0" y="2362"/>
          <a:ext cx="10279162" cy="3191082"/>
        </a:xfrm>
        <a:prstGeom prst="upArrowCallout">
          <a:avLst/>
        </a:prstGeom>
        <a:solidFill>
          <a:schemeClr val="accent2">
            <a:hueOff val="-10369007"/>
            <a:satOff val="-20408"/>
            <a:lumOff val="12745"/>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0256" tIns="270256" rIns="270256" bIns="270256" numCol="1" spcCol="1270" anchor="ctr" anchorCtr="0">
          <a:noAutofit/>
        </a:bodyPr>
        <a:lstStyle/>
        <a:p>
          <a:pPr marL="0" lvl="0" indent="0" algn="ctr" defTabSz="1689100">
            <a:lnSpc>
              <a:spcPct val="90000"/>
            </a:lnSpc>
            <a:spcBef>
              <a:spcPct val="0"/>
            </a:spcBef>
            <a:spcAft>
              <a:spcPct val="35000"/>
            </a:spcAft>
            <a:buNone/>
          </a:pPr>
          <a:r>
            <a:rPr lang="en-GB" sz="3800" kern="1200" dirty="0"/>
            <a:t>Virtual simulations allow learners to</a:t>
          </a:r>
          <a:endParaRPr lang="en-US" sz="3800" kern="1200" dirty="0"/>
        </a:p>
      </dsp:txBody>
      <dsp:txXfrm rot="-10800000">
        <a:off x="0" y="2362"/>
        <a:ext cx="10279162" cy="1120070"/>
      </dsp:txXfrm>
    </dsp:sp>
    <dsp:sp modelId="{194386EE-DB49-1D45-8F93-782F1AC60BF5}">
      <dsp:nvSpPr>
        <dsp:cNvPr id="0" name=""/>
        <dsp:cNvSpPr/>
      </dsp:nvSpPr>
      <dsp:spPr>
        <a:xfrm>
          <a:off x="1254" y="1122432"/>
          <a:ext cx="2055330" cy="954133"/>
        </a:xfrm>
        <a:prstGeom prst="rect">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GB" sz="1600" kern="1200"/>
            <a:t>practise repeatedly on their own</a:t>
          </a:r>
          <a:endParaRPr lang="en-US" sz="1600" kern="1200"/>
        </a:p>
      </dsp:txBody>
      <dsp:txXfrm>
        <a:off x="1254" y="1122432"/>
        <a:ext cx="2055330" cy="954133"/>
      </dsp:txXfrm>
    </dsp:sp>
    <dsp:sp modelId="{4AF5708D-FF6D-424F-90BE-EDC1C791A355}">
      <dsp:nvSpPr>
        <dsp:cNvPr id="0" name=""/>
        <dsp:cNvSpPr/>
      </dsp:nvSpPr>
      <dsp:spPr>
        <a:xfrm>
          <a:off x="2056585" y="1122432"/>
          <a:ext cx="2055330" cy="954133"/>
        </a:xfrm>
        <a:prstGeom prst="rect">
          <a:avLst/>
        </a:prstGeom>
        <a:solidFill>
          <a:schemeClr val="accent2">
            <a:tint val="40000"/>
            <a:alpha val="90000"/>
            <a:hueOff val="-2761916"/>
            <a:satOff val="5979"/>
            <a:lumOff val="558"/>
            <a:alphaOff val="0"/>
          </a:schemeClr>
        </a:solidFill>
        <a:ln w="19050" cap="flat" cmpd="sng" algn="ctr">
          <a:solidFill>
            <a:schemeClr val="accent2">
              <a:tint val="40000"/>
              <a:alpha val="90000"/>
              <a:hueOff val="-2761916"/>
              <a:satOff val="5979"/>
              <a:lumOff val="55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GB" sz="1600" kern="1200" dirty="0"/>
            <a:t>explore different decisions without risk</a:t>
          </a:r>
          <a:endParaRPr lang="en-US" sz="1600" kern="1200" dirty="0"/>
        </a:p>
      </dsp:txBody>
      <dsp:txXfrm>
        <a:off x="2056585" y="1122432"/>
        <a:ext cx="2055330" cy="954133"/>
      </dsp:txXfrm>
    </dsp:sp>
    <dsp:sp modelId="{8E36DD57-7D72-CF4C-90A3-78B50561356D}">
      <dsp:nvSpPr>
        <dsp:cNvPr id="0" name=""/>
        <dsp:cNvSpPr/>
      </dsp:nvSpPr>
      <dsp:spPr>
        <a:xfrm>
          <a:off x="4111915" y="1122432"/>
          <a:ext cx="2055330" cy="954133"/>
        </a:xfrm>
        <a:prstGeom prst="rect">
          <a:avLst/>
        </a:prstGeom>
        <a:solidFill>
          <a:schemeClr val="accent2">
            <a:tint val="40000"/>
            <a:alpha val="90000"/>
            <a:hueOff val="-5523831"/>
            <a:satOff val="11959"/>
            <a:lumOff val="1116"/>
            <a:alphaOff val="0"/>
          </a:schemeClr>
        </a:solidFill>
        <a:ln w="19050" cap="flat" cmpd="sng" algn="ctr">
          <a:solidFill>
            <a:schemeClr val="accent2">
              <a:tint val="40000"/>
              <a:alpha val="90000"/>
              <a:hueOff val="-5523831"/>
              <a:satOff val="11959"/>
              <a:lumOff val="111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GB" sz="1600" kern="1200" dirty="0"/>
            <a:t>reflect on consequences ‘in the moment’ as well as retrospectively</a:t>
          </a:r>
          <a:endParaRPr lang="en-US" sz="1600" kern="1200" dirty="0"/>
        </a:p>
      </dsp:txBody>
      <dsp:txXfrm>
        <a:off x="4111915" y="1122432"/>
        <a:ext cx="2055330" cy="954133"/>
      </dsp:txXfrm>
    </dsp:sp>
    <dsp:sp modelId="{B6041C1D-2FF0-264B-8AF8-6A324FFA3D04}">
      <dsp:nvSpPr>
        <dsp:cNvPr id="0" name=""/>
        <dsp:cNvSpPr/>
      </dsp:nvSpPr>
      <dsp:spPr>
        <a:xfrm>
          <a:off x="6167246" y="1122432"/>
          <a:ext cx="2055330" cy="954133"/>
        </a:xfrm>
        <a:prstGeom prst="rect">
          <a:avLst/>
        </a:prstGeom>
        <a:solidFill>
          <a:schemeClr val="accent2">
            <a:tint val="40000"/>
            <a:alpha val="90000"/>
            <a:hueOff val="-8285747"/>
            <a:satOff val="17938"/>
            <a:lumOff val="1674"/>
            <a:alphaOff val="0"/>
          </a:schemeClr>
        </a:solidFill>
        <a:ln w="19050" cap="flat" cmpd="sng" algn="ctr">
          <a:solidFill>
            <a:schemeClr val="accent2">
              <a:tint val="40000"/>
              <a:alpha val="90000"/>
              <a:hueOff val="-8285747"/>
              <a:satOff val="17938"/>
              <a:lumOff val="167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GB" sz="1600" kern="1200"/>
            <a:t>develop confidence alongside the usual teaching methods </a:t>
          </a:r>
          <a:endParaRPr lang="en-US" sz="1600" kern="1200"/>
        </a:p>
      </dsp:txBody>
      <dsp:txXfrm>
        <a:off x="6167246" y="1122432"/>
        <a:ext cx="2055330" cy="954133"/>
      </dsp:txXfrm>
    </dsp:sp>
    <dsp:sp modelId="{9887664A-DF6C-9B43-A7F2-AA010D8C420A}">
      <dsp:nvSpPr>
        <dsp:cNvPr id="0" name=""/>
        <dsp:cNvSpPr/>
      </dsp:nvSpPr>
      <dsp:spPr>
        <a:xfrm>
          <a:off x="8222576" y="1122432"/>
          <a:ext cx="2055330" cy="954133"/>
        </a:xfrm>
        <a:prstGeom prst="rect">
          <a:avLst/>
        </a:prstGeom>
        <a:solidFill>
          <a:schemeClr val="accent2">
            <a:tint val="40000"/>
            <a:alpha val="90000"/>
            <a:hueOff val="-11047662"/>
            <a:satOff val="23918"/>
            <a:lumOff val="2232"/>
            <a:alphaOff val="0"/>
          </a:schemeClr>
        </a:solidFill>
        <a:ln w="19050" cap="flat" cmpd="sng" algn="ctr">
          <a:solidFill>
            <a:schemeClr val="accent2">
              <a:tint val="40000"/>
              <a:alpha val="90000"/>
              <a:hueOff val="-11047662"/>
              <a:satOff val="23918"/>
              <a:lumOff val="223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GB" sz="1600" kern="1200" dirty="0"/>
            <a:t>No risk to real patients</a:t>
          </a:r>
          <a:endParaRPr lang="en-US" sz="1600" kern="1200" dirty="0"/>
        </a:p>
      </dsp:txBody>
      <dsp:txXfrm>
        <a:off x="8222576" y="1122432"/>
        <a:ext cx="2055330" cy="95413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F6F5EA-AFB3-4310-9014-518F894ACDC7}">
      <dsp:nvSpPr>
        <dsp:cNvPr id="0" name=""/>
        <dsp:cNvSpPr/>
      </dsp:nvSpPr>
      <dsp:spPr>
        <a:xfrm>
          <a:off x="0" y="2205"/>
          <a:ext cx="11084877" cy="11178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C45594F-A73E-427E-B487-FC3D5BAF41CE}">
      <dsp:nvSpPr>
        <dsp:cNvPr id="0" name=""/>
        <dsp:cNvSpPr/>
      </dsp:nvSpPr>
      <dsp:spPr>
        <a:xfrm>
          <a:off x="338156" y="253727"/>
          <a:ext cx="614830" cy="614830"/>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57E6CE4-8394-400C-8337-BDEE59CF8E1B}">
      <dsp:nvSpPr>
        <dsp:cNvPr id="0" name=""/>
        <dsp:cNvSpPr/>
      </dsp:nvSpPr>
      <dsp:spPr>
        <a:xfrm>
          <a:off x="1291144" y="2205"/>
          <a:ext cx="4988194" cy="11178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308" tIns="118308" rIns="118308" bIns="118308" numCol="1" spcCol="1270" anchor="ctr" anchorCtr="0">
          <a:noAutofit/>
        </a:bodyPr>
        <a:lstStyle/>
        <a:p>
          <a:pPr marL="0" lvl="0" indent="0" algn="l" defTabSz="1066800">
            <a:lnSpc>
              <a:spcPct val="100000"/>
            </a:lnSpc>
            <a:spcBef>
              <a:spcPct val="0"/>
            </a:spcBef>
            <a:spcAft>
              <a:spcPct val="35000"/>
            </a:spcAft>
            <a:buNone/>
          </a:pPr>
          <a:r>
            <a:rPr lang="en-GB" sz="2400" b="1" kern="1200" dirty="0">
              <a:latin typeface="Aptos" panose="020B0004020202020204" pitchFamily="34" charset="0"/>
            </a:rPr>
            <a:t>Regional Specificity</a:t>
          </a:r>
        </a:p>
      </dsp:txBody>
      <dsp:txXfrm>
        <a:off x="1291144" y="2205"/>
        <a:ext cx="4988194" cy="1117873"/>
      </dsp:txXfrm>
    </dsp:sp>
    <dsp:sp modelId="{6A220367-0B27-4CBB-B279-FF21156EEF41}">
      <dsp:nvSpPr>
        <dsp:cNvPr id="0" name=""/>
        <dsp:cNvSpPr/>
      </dsp:nvSpPr>
      <dsp:spPr>
        <a:xfrm>
          <a:off x="6279338" y="2205"/>
          <a:ext cx="4805538" cy="11178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308" tIns="118308" rIns="118308" bIns="118308" numCol="1" spcCol="1270" anchor="ctr" anchorCtr="0">
          <a:noAutofit/>
        </a:bodyPr>
        <a:lstStyle/>
        <a:p>
          <a:pPr marL="0" lvl="0" indent="0" algn="l" defTabSz="1066800">
            <a:lnSpc>
              <a:spcPct val="100000"/>
            </a:lnSpc>
            <a:spcBef>
              <a:spcPct val="0"/>
            </a:spcBef>
            <a:spcAft>
              <a:spcPct val="35000"/>
            </a:spcAft>
            <a:buNone/>
          </a:pPr>
          <a:r>
            <a:rPr lang="en-GB" sz="2400" kern="1200" dirty="0">
              <a:latin typeface="Aptos" panose="020B0004020202020204" pitchFamily="34" charset="0"/>
            </a:rPr>
            <a:t>Mapping services to ensure we capture national relevance</a:t>
          </a:r>
        </a:p>
      </dsp:txBody>
      <dsp:txXfrm>
        <a:off x="6279338" y="2205"/>
        <a:ext cx="4805538" cy="1117873"/>
      </dsp:txXfrm>
    </dsp:sp>
    <dsp:sp modelId="{9903C4C4-1CE2-44C5-9378-6F8B3473C55D}">
      <dsp:nvSpPr>
        <dsp:cNvPr id="0" name=""/>
        <dsp:cNvSpPr/>
      </dsp:nvSpPr>
      <dsp:spPr>
        <a:xfrm>
          <a:off x="0" y="1399547"/>
          <a:ext cx="11084877" cy="11178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9D9D11-0E6F-4A98-8DD2-356923CF4545}">
      <dsp:nvSpPr>
        <dsp:cNvPr id="0" name=""/>
        <dsp:cNvSpPr/>
      </dsp:nvSpPr>
      <dsp:spPr>
        <a:xfrm>
          <a:off x="338156" y="1651069"/>
          <a:ext cx="614830" cy="614830"/>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7FB4603-BDFD-4EDC-A3F0-D8378DACAEFD}">
      <dsp:nvSpPr>
        <dsp:cNvPr id="0" name=""/>
        <dsp:cNvSpPr/>
      </dsp:nvSpPr>
      <dsp:spPr>
        <a:xfrm>
          <a:off x="1291144" y="1399547"/>
          <a:ext cx="4988194" cy="11178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308" tIns="118308" rIns="118308" bIns="118308" numCol="1" spcCol="1270" anchor="ctr" anchorCtr="0">
          <a:noAutofit/>
        </a:bodyPr>
        <a:lstStyle/>
        <a:p>
          <a:pPr marL="0" lvl="0" indent="0" algn="l" defTabSz="1066800">
            <a:lnSpc>
              <a:spcPct val="100000"/>
            </a:lnSpc>
            <a:spcBef>
              <a:spcPct val="0"/>
            </a:spcBef>
            <a:spcAft>
              <a:spcPct val="35000"/>
            </a:spcAft>
            <a:buNone/>
          </a:pPr>
          <a:r>
            <a:rPr lang="en-GB" sz="2400" b="1" kern="1200" dirty="0">
              <a:latin typeface="Aptos" panose="020B0004020202020204" pitchFamily="34" charset="0"/>
            </a:rPr>
            <a:t>Self-Selection Bias</a:t>
          </a:r>
        </a:p>
      </dsp:txBody>
      <dsp:txXfrm>
        <a:off x="1291144" y="1399547"/>
        <a:ext cx="4988194" cy="1117873"/>
      </dsp:txXfrm>
    </dsp:sp>
    <dsp:sp modelId="{B3212697-5539-48C1-94AD-CCA0324CA3BD}">
      <dsp:nvSpPr>
        <dsp:cNvPr id="0" name=""/>
        <dsp:cNvSpPr/>
      </dsp:nvSpPr>
      <dsp:spPr>
        <a:xfrm>
          <a:off x="6279338" y="1399547"/>
          <a:ext cx="4805538" cy="11178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308" tIns="118308" rIns="118308" bIns="118308" numCol="1" spcCol="1270" anchor="ctr" anchorCtr="0">
          <a:noAutofit/>
        </a:bodyPr>
        <a:lstStyle/>
        <a:p>
          <a:pPr marL="0" lvl="0" indent="0" algn="l" defTabSz="1066800">
            <a:lnSpc>
              <a:spcPct val="100000"/>
            </a:lnSpc>
            <a:spcBef>
              <a:spcPct val="0"/>
            </a:spcBef>
            <a:spcAft>
              <a:spcPct val="35000"/>
            </a:spcAft>
            <a:buNone/>
          </a:pPr>
          <a:r>
            <a:rPr lang="en-GB" sz="2400" kern="1200">
              <a:latin typeface="Aptos" panose="020B0004020202020204" pitchFamily="34" charset="0"/>
            </a:rPr>
            <a:t>Ensuring a broad range of voices</a:t>
          </a:r>
        </a:p>
      </dsp:txBody>
      <dsp:txXfrm>
        <a:off x="6279338" y="1399547"/>
        <a:ext cx="4805538" cy="1117873"/>
      </dsp:txXfrm>
    </dsp:sp>
    <dsp:sp modelId="{52DD651E-2DAA-401D-ADA8-156F8F418992}">
      <dsp:nvSpPr>
        <dsp:cNvPr id="0" name=""/>
        <dsp:cNvSpPr/>
      </dsp:nvSpPr>
      <dsp:spPr>
        <a:xfrm>
          <a:off x="0" y="2778277"/>
          <a:ext cx="11084877" cy="11178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1AFC12-4E40-49DC-A873-6625C89CC5FA}">
      <dsp:nvSpPr>
        <dsp:cNvPr id="0" name=""/>
        <dsp:cNvSpPr/>
      </dsp:nvSpPr>
      <dsp:spPr>
        <a:xfrm>
          <a:off x="338156" y="3048411"/>
          <a:ext cx="614830" cy="614830"/>
        </a:xfrm>
        <a:prstGeom prst="rect">
          <a:avLst/>
        </a:prstGeom>
        <a:blipFill>
          <a:blip xmlns:r="http://schemas.openxmlformats.org/officeDocument/2006/relationships">
            <a:extLst>
              <a:ext uri="{96DAC541-7B7A-43D3-8B79-37D633B846F1}">
                <asvg:svgBlip xmlns:asvg="http://schemas.microsoft.com/office/drawing/2016/SVG/main" r:embed="rId3"/>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2423D58-EBB8-4CD1-83F6-77564584DB96}">
      <dsp:nvSpPr>
        <dsp:cNvPr id="0" name=""/>
        <dsp:cNvSpPr/>
      </dsp:nvSpPr>
      <dsp:spPr>
        <a:xfrm>
          <a:off x="1291144" y="2796889"/>
          <a:ext cx="4988194" cy="11178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308" tIns="118308" rIns="118308" bIns="118308" numCol="1" spcCol="1270" anchor="ctr" anchorCtr="0">
          <a:noAutofit/>
        </a:bodyPr>
        <a:lstStyle/>
        <a:p>
          <a:pPr marL="0" lvl="0" indent="0" algn="l" defTabSz="1066800">
            <a:lnSpc>
              <a:spcPct val="100000"/>
            </a:lnSpc>
            <a:spcBef>
              <a:spcPct val="0"/>
            </a:spcBef>
            <a:spcAft>
              <a:spcPct val="35000"/>
            </a:spcAft>
            <a:buNone/>
          </a:pPr>
          <a:r>
            <a:rPr lang="en-GB" sz="2400" b="1" kern="1200" dirty="0">
              <a:latin typeface="Aptos" panose="020B0004020202020204" pitchFamily="34" charset="0"/>
            </a:rPr>
            <a:t>Implementation Gap</a:t>
          </a:r>
        </a:p>
      </dsp:txBody>
      <dsp:txXfrm>
        <a:off x="1291144" y="2796889"/>
        <a:ext cx="4988194" cy="1117873"/>
      </dsp:txXfrm>
    </dsp:sp>
    <dsp:sp modelId="{7204259C-B1BA-42B3-8D1D-CFC8817EC700}">
      <dsp:nvSpPr>
        <dsp:cNvPr id="0" name=""/>
        <dsp:cNvSpPr/>
      </dsp:nvSpPr>
      <dsp:spPr>
        <a:xfrm>
          <a:off x="6279338" y="2796889"/>
          <a:ext cx="4805538" cy="11178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308" tIns="118308" rIns="118308" bIns="118308" numCol="1" spcCol="1270" anchor="ctr" anchorCtr="0">
          <a:noAutofit/>
        </a:bodyPr>
        <a:lstStyle/>
        <a:p>
          <a:pPr marL="0" lvl="0" indent="0" algn="l" defTabSz="1066800">
            <a:lnSpc>
              <a:spcPct val="100000"/>
            </a:lnSpc>
            <a:spcBef>
              <a:spcPct val="0"/>
            </a:spcBef>
            <a:spcAft>
              <a:spcPct val="35000"/>
            </a:spcAft>
            <a:buNone/>
          </a:pPr>
          <a:r>
            <a:rPr lang="en-GB" sz="2400" kern="1200">
              <a:latin typeface="Aptos" panose="020B0004020202020204" pitchFamily="34" charset="0"/>
            </a:rPr>
            <a:t>Turning recommendations into tools</a:t>
          </a:r>
        </a:p>
      </dsp:txBody>
      <dsp:txXfrm>
        <a:off x="6279338" y="2796889"/>
        <a:ext cx="4805538" cy="1117873"/>
      </dsp:txXfrm>
    </dsp:sp>
    <dsp:sp modelId="{5BDD3E71-0570-4B60-96C4-C091504CBF85}">
      <dsp:nvSpPr>
        <dsp:cNvPr id="0" name=""/>
        <dsp:cNvSpPr/>
      </dsp:nvSpPr>
      <dsp:spPr>
        <a:xfrm>
          <a:off x="0" y="4194231"/>
          <a:ext cx="11084877" cy="11178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BC769C-41A0-4D91-A502-58F8EC7B8D42}">
      <dsp:nvSpPr>
        <dsp:cNvPr id="0" name=""/>
        <dsp:cNvSpPr/>
      </dsp:nvSpPr>
      <dsp:spPr>
        <a:xfrm>
          <a:off x="338156" y="4445753"/>
          <a:ext cx="614830" cy="614830"/>
        </a:xfrm>
        <a:prstGeom prst="rect">
          <a:avLst/>
        </a:prstGeom>
        <a:blipFill>
          <a:blip xmlns:r="http://schemas.openxmlformats.org/officeDocument/2006/relationships">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D44FABD-0BCD-4F56-8FBE-4AC786ADF4E9}">
      <dsp:nvSpPr>
        <dsp:cNvPr id="0" name=""/>
        <dsp:cNvSpPr/>
      </dsp:nvSpPr>
      <dsp:spPr>
        <a:xfrm>
          <a:off x="1291144" y="4194231"/>
          <a:ext cx="4988194" cy="11178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308" tIns="118308" rIns="118308" bIns="118308" numCol="1" spcCol="1270" anchor="ctr" anchorCtr="0">
          <a:noAutofit/>
        </a:bodyPr>
        <a:lstStyle/>
        <a:p>
          <a:pPr marL="0" lvl="0" indent="0" algn="l" defTabSz="1066800">
            <a:lnSpc>
              <a:spcPct val="100000"/>
            </a:lnSpc>
            <a:spcBef>
              <a:spcPct val="0"/>
            </a:spcBef>
            <a:spcAft>
              <a:spcPct val="35000"/>
            </a:spcAft>
            <a:buNone/>
          </a:pPr>
          <a:r>
            <a:rPr lang="en-GB" sz="2400" b="1" kern="1200" dirty="0">
              <a:latin typeface="Aptos" panose="020B0004020202020204" pitchFamily="34" charset="0"/>
            </a:rPr>
            <a:t>Service Constrains</a:t>
          </a:r>
        </a:p>
      </dsp:txBody>
      <dsp:txXfrm>
        <a:off x="1291144" y="4194231"/>
        <a:ext cx="4988194" cy="1117873"/>
      </dsp:txXfrm>
    </dsp:sp>
    <dsp:sp modelId="{58A3CA1E-ABDA-4889-A5FF-4A8414F65095}">
      <dsp:nvSpPr>
        <dsp:cNvPr id="0" name=""/>
        <dsp:cNvSpPr/>
      </dsp:nvSpPr>
      <dsp:spPr>
        <a:xfrm>
          <a:off x="6279338" y="4194231"/>
          <a:ext cx="4805538" cy="11178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308" tIns="118308" rIns="118308" bIns="118308" numCol="1" spcCol="1270" anchor="ctr" anchorCtr="0">
          <a:noAutofit/>
        </a:bodyPr>
        <a:lstStyle/>
        <a:p>
          <a:pPr marL="0" lvl="0" indent="0" algn="l" defTabSz="1066800">
            <a:lnSpc>
              <a:spcPct val="100000"/>
            </a:lnSpc>
            <a:spcBef>
              <a:spcPct val="0"/>
            </a:spcBef>
            <a:spcAft>
              <a:spcPct val="35000"/>
            </a:spcAft>
            <a:buNone/>
          </a:pPr>
          <a:r>
            <a:rPr lang="en-GB" sz="2400" kern="1200" dirty="0">
              <a:latin typeface="Aptos" panose="020B0004020202020204" pitchFamily="34" charset="0"/>
            </a:rPr>
            <a:t>Focus on </a:t>
          </a:r>
          <a:r>
            <a:rPr lang="en-GB" sz="2400" b="0" kern="1200" dirty="0">
              <a:latin typeface="Aptos" panose="020B0004020202020204" pitchFamily="34" charset="0"/>
            </a:rPr>
            <a:t>efficiency prioritising low-cost &amp; high-impact tweaks</a:t>
          </a:r>
        </a:p>
      </dsp:txBody>
      <dsp:txXfrm>
        <a:off x="6279338" y="4194231"/>
        <a:ext cx="4805538" cy="1117873"/>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0.49891</cdr:x>
      <cdr:y>0.04918</cdr:y>
    </cdr:from>
    <cdr:to>
      <cdr:x>0.49891</cdr:x>
      <cdr:y>0.49583</cdr:y>
    </cdr:to>
    <cdr:cxnSp macro="">
      <cdr:nvCxnSpPr>
        <cdr:cNvPr id="3" name="Straight Connector 2">
          <a:extLst xmlns:a="http://schemas.openxmlformats.org/drawingml/2006/main">
            <a:ext uri="{FF2B5EF4-FFF2-40B4-BE49-F238E27FC236}">
              <a16:creationId xmlns:a16="http://schemas.microsoft.com/office/drawing/2014/main" id="{1211B6A2-EAF6-6B91-2D2F-2EFEE449145B}"/>
            </a:ext>
          </a:extLst>
        </cdr:cNvPr>
        <cdr:cNvCxnSpPr/>
      </cdr:nvCxnSpPr>
      <cdr:spPr>
        <a:xfrm xmlns:a="http://schemas.openxmlformats.org/drawingml/2006/main">
          <a:off x="2878265" y="271890"/>
          <a:ext cx="0" cy="2469508"/>
        </a:xfrm>
        <a:prstGeom xmlns:a="http://schemas.openxmlformats.org/drawingml/2006/main" prst="line">
          <a:avLst/>
        </a:prstGeom>
        <a:ln xmlns:a="http://schemas.openxmlformats.org/drawingml/2006/main" w="57150">
          <a:solidFill>
            <a:schemeClr val="bg2">
              <a:lumMod val="50000"/>
            </a:schemeClr>
          </a:solidFill>
        </a:ln>
      </cdr:spPr>
      <cdr:style>
        <a:lnRef xmlns:a="http://schemas.openxmlformats.org/drawingml/2006/main" idx="3">
          <a:schemeClr val="accent4"/>
        </a:lnRef>
        <a:fillRef xmlns:a="http://schemas.openxmlformats.org/drawingml/2006/main" idx="0">
          <a:schemeClr val="accent4"/>
        </a:fillRef>
        <a:effectRef xmlns:a="http://schemas.openxmlformats.org/drawingml/2006/main" idx="2">
          <a:schemeClr val="accent4"/>
        </a:effectRef>
        <a:fontRef xmlns:a="http://schemas.openxmlformats.org/drawingml/2006/main" idx="minor">
          <a:schemeClr val="tx1"/>
        </a:fontRef>
      </cdr:style>
    </cdr:cxnSp>
  </cdr:relSizeAnchor>
  <cdr:relSizeAnchor xmlns:cdr="http://schemas.openxmlformats.org/drawingml/2006/chartDrawing">
    <cdr:from>
      <cdr:x>0.26565</cdr:x>
      <cdr:y>0.49878</cdr:y>
    </cdr:from>
    <cdr:to>
      <cdr:x>0.49974</cdr:x>
      <cdr:y>0.88724</cdr:y>
    </cdr:to>
    <cdr:cxnSp macro="">
      <cdr:nvCxnSpPr>
        <cdr:cNvPr id="4" name="Straight Connector 3">
          <a:extLst xmlns:a="http://schemas.openxmlformats.org/drawingml/2006/main">
            <a:ext uri="{FF2B5EF4-FFF2-40B4-BE49-F238E27FC236}">
              <a16:creationId xmlns:a16="http://schemas.microsoft.com/office/drawing/2014/main" id="{7353AD67-B035-738F-8C4F-F45F55A91953}"/>
            </a:ext>
          </a:extLst>
        </cdr:cNvPr>
        <cdr:cNvCxnSpPr/>
      </cdr:nvCxnSpPr>
      <cdr:spPr>
        <a:xfrm xmlns:a="http://schemas.openxmlformats.org/drawingml/2006/main" flipH="1">
          <a:off x="1532545" y="2757692"/>
          <a:ext cx="1350513" cy="2147735"/>
        </a:xfrm>
        <a:prstGeom xmlns:a="http://schemas.openxmlformats.org/drawingml/2006/main" prst="line">
          <a:avLst/>
        </a:prstGeom>
        <a:ln xmlns:a="http://schemas.openxmlformats.org/drawingml/2006/main" w="57150">
          <a:solidFill>
            <a:schemeClr val="bg2">
              <a:lumMod val="50000"/>
            </a:schemeClr>
          </a:solidFill>
        </a:ln>
      </cdr:spPr>
      <cdr:style>
        <a:lnRef xmlns:a="http://schemas.openxmlformats.org/drawingml/2006/main" idx="3">
          <a:schemeClr val="accent4"/>
        </a:lnRef>
        <a:fillRef xmlns:a="http://schemas.openxmlformats.org/drawingml/2006/main" idx="0">
          <a:schemeClr val="accent4"/>
        </a:fillRef>
        <a:effectRef xmlns:a="http://schemas.openxmlformats.org/drawingml/2006/main" idx="2">
          <a:schemeClr val="accent4"/>
        </a:effectRef>
        <a:fontRef xmlns:a="http://schemas.openxmlformats.org/drawingml/2006/main" idx="minor">
          <a:schemeClr val="tx1"/>
        </a:fontRef>
      </cdr:style>
    </cdr:cxnSp>
  </cdr:relSizeAnchor>
  <cdr:relSizeAnchor xmlns:cdr="http://schemas.openxmlformats.org/drawingml/2006/chartDrawing">
    <cdr:from>
      <cdr:x>0.11512</cdr:x>
      <cdr:y>0.27636</cdr:y>
    </cdr:from>
    <cdr:to>
      <cdr:x>0.50855</cdr:x>
      <cdr:y>0.50797</cdr:y>
    </cdr:to>
    <cdr:cxnSp macro="">
      <cdr:nvCxnSpPr>
        <cdr:cNvPr id="8" name="Straight Connector 7">
          <a:extLst xmlns:a="http://schemas.openxmlformats.org/drawingml/2006/main">
            <a:ext uri="{FF2B5EF4-FFF2-40B4-BE49-F238E27FC236}">
              <a16:creationId xmlns:a16="http://schemas.microsoft.com/office/drawing/2014/main" id="{83BD228B-5A4B-6024-1450-11112151D215}"/>
            </a:ext>
          </a:extLst>
        </cdr:cNvPr>
        <cdr:cNvCxnSpPr/>
      </cdr:nvCxnSpPr>
      <cdr:spPr>
        <a:xfrm xmlns:a="http://schemas.openxmlformats.org/drawingml/2006/main" flipH="1" flipV="1">
          <a:off x="664152" y="1527949"/>
          <a:ext cx="2269706" cy="1280543"/>
        </a:xfrm>
        <a:prstGeom xmlns:a="http://schemas.openxmlformats.org/drawingml/2006/main" prst="line">
          <a:avLst/>
        </a:prstGeom>
        <a:ln xmlns:a="http://schemas.openxmlformats.org/drawingml/2006/main" w="57150">
          <a:solidFill>
            <a:schemeClr val="bg2">
              <a:lumMod val="50000"/>
            </a:schemeClr>
          </a:solidFill>
        </a:ln>
      </cdr:spPr>
      <cdr:style>
        <a:lnRef xmlns:a="http://schemas.openxmlformats.org/drawingml/2006/main" idx="3">
          <a:schemeClr val="accent4"/>
        </a:lnRef>
        <a:fillRef xmlns:a="http://schemas.openxmlformats.org/drawingml/2006/main" idx="0">
          <a:schemeClr val="accent4"/>
        </a:fillRef>
        <a:effectRef xmlns:a="http://schemas.openxmlformats.org/drawingml/2006/main" idx="2">
          <a:schemeClr val="accent4"/>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0.5</cdr:x>
      <cdr:y>0.07699</cdr:y>
    </cdr:from>
    <cdr:to>
      <cdr:x>0.5</cdr:x>
      <cdr:y>0.49934</cdr:y>
    </cdr:to>
    <cdr:cxnSp macro="">
      <cdr:nvCxnSpPr>
        <cdr:cNvPr id="3" name="Straight Connector 2">
          <a:extLst xmlns:a="http://schemas.openxmlformats.org/drawingml/2006/main">
            <a:ext uri="{FF2B5EF4-FFF2-40B4-BE49-F238E27FC236}">
              <a16:creationId xmlns:a16="http://schemas.microsoft.com/office/drawing/2014/main" id="{22F185DD-7385-FFB6-D1A2-254DE84FBDF9}"/>
            </a:ext>
          </a:extLst>
        </cdr:cNvPr>
        <cdr:cNvCxnSpPr/>
      </cdr:nvCxnSpPr>
      <cdr:spPr>
        <a:xfrm xmlns:a="http://schemas.openxmlformats.org/drawingml/2006/main">
          <a:off x="2737449" y="440387"/>
          <a:ext cx="0" cy="2416031"/>
        </a:xfrm>
        <a:prstGeom xmlns:a="http://schemas.openxmlformats.org/drawingml/2006/main" prst="line">
          <a:avLst/>
        </a:prstGeom>
        <a:ln xmlns:a="http://schemas.openxmlformats.org/drawingml/2006/main" w="57150">
          <a:solidFill>
            <a:schemeClr val="bg2">
              <a:lumMod val="50000"/>
            </a:schemeClr>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0.02748</cdr:x>
      <cdr:y>0.45557</cdr:y>
    </cdr:from>
    <cdr:to>
      <cdr:x>0.27355</cdr:x>
      <cdr:y>0.69458</cdr:y>
    </cdr:to>
    <cdr:sp macro="" textlink="">
      <cdr:nvSpPr>
        <cdr:cNvPr id="3" name="Speech Bubble: Rectangle with Corners Rounded 2">
          <a:extLst xmlns:a="http://schemas.openxmlformats.org/drawingml/2006/main">
            <a:ext uri="{FF2B5EF4-FFF2-40B4-BE49-F238E27FC236}">
              <a16:creationId xmlns:a16="http://schemas.microsoft.com/office/drawing/2014/main" id="{7E0E0A40-C12C-BF9A-8CF3-ADA55869EC5A}"/>
            </a:ext>
          </a:extLst>
        </cdr:cNvPr>
        <cdr:cNvSpPr/>
      </cdr:nvSpPr>
      <cdr:spPr>
        <a:xfrm xmlns:a="http://schemas.openxmlformats.org/drawingml/2006/main">
          <a:off x="336278" y="2712415"/>
          <a:ext cx="3011081" cy="1423073"/>
        </a:xfrm>
        <a:prstGeom xmlns:a="http://schemas.openxmlformats.org/drawingml/2006/main" prst="wedgeRoundRectCallout">
          <a:avLst/>
        </a:prstGeom>
        <a:solidFill xmlns:a="http://schemas.openxmlformats.org/drawingml/2006/main">
          <a:schemeClr val="bg1"/>
        </a:solidFill>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GB" sz="1600" b="1" dirty="0">
              <a:solidFill>
                <a:schemeClr val="tx1"/>
              </a:solidFill>
            </a:rPr>
            <a:t>Development of clinical skills</a:t>
          </a:r>
          <a:r>
            <a:rPr lang="en-GB" sz="1400" dirty="0">
              <a:solidFill>
                <a:schemeClr val="tx1"/>
              </a:solidFill>
            </a:rPr>
            <a:t> and confidence over time, including help with specific interventions</a:t>
          </a:r>
          <a:r>
            <a:rPr lang="en-GB" sz="1400" kern="1200" dirty="0">
              <a:solidFill>
                <a:schemeClr val="tx1"/>
              </a:solidFill>
            </a:rPr>
            <a:t>.</a:t>
          </a:r>
        </a:p>
      </cdr:txBody>
    </cdr:sp>
  </cdr:relSizeAnchor>
  <cdr:relSizeAnchor xmlns:cdr="http://schemas.openxmlformats.org/drawingml/2006/chartDrawing">
    <cdr:from>
      <cdr:x>0.28982</cdr:x>
      <cdr:y>0.45557</cdr:y>
    </cdr:from>
    <cdr:to>
      <cdr:x>0.53577</cdr:x>
      <cdr:y>0.69458</cdr:y>
    </cdr:to>
    <cdr:sp macro="" textlink="">
      <cdr:nvSpPr>
        <cdr:cNvPr id="4" name="Speech Bubble: Rectangle with Corners Rounded 3">
          <a:extLst xmlns:a="http://schemas.openxmlformats.org/drawingml/2006/main">
            <a:ext uri="{FF2B5EF4-FFF2-40B4-BE49-F238E27FC236}">
              <a16:creationId xmlns:a16="http://schemas.microsoft.com/office/drawing/2014/main" id="{7E0E0A40-C12C-BF9A-8CF3-ADA55869EC5A}"/>
            </a:ext>
          </a:extLst>
        </cdr:cNvPr>
        <cdr:cNvSpPr/>
      </cdr:nvSpPr>
      <cdr:spPr>
        <a:xfrm xmlns:a="http://schemas.openxmlformats.org/drawingml/2006/main">
          <a:off x="3546456" y="2712415"/>
          <a:ext cx="3009647" cy="1423073"/>
        </a:xfrm>
        <a:prstGeom xmlns:a="http://schemas.openxmlformats.org/drawingml/2006/main" prst="wedgeRoundRectCallout">
          <a:avLst/>
        </a:prstGeom>
        <a:solidFill xmlns:a="http://schemas.openxmlformats.org/drawingml/2006/main">
          <a:schemeClr val="bg1"/>
        </a:solidFill>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GB" sz="1600" b="1" dirty="0">
              <a:solidFill>
                <a:schemeClr val="tx1"/>
              </a:solidFill>
              <a:effectLst/>
            </a:rPr>
            <a:t>Setting and maintaining clear boundaries</a:t>
          </a:r>
          <a:r>
            <a:rPr lang="en-GB" sz="1600" dirty="0">
              <a:solidFill>
                <a:schemeClr val="tx1"/>
              </a:solidFill>
              <a:effectLst/>
            </a:rPr>
            <a:t> </a:t>
          </a:r>
          <a:r>
            <a:rPr lang="en-GB" sz="1400" dirty="0">
              <a:solidFill>
                <a:schemeClr val="tx1"/>
              </a:solidFill>
              <a:effectLst/>
            </a:rPr>
            <a:t>being more aware of who was in a place to engage in therapy and addressing attendance using DNA policy. </a:t>
          </a:r>
          <a:endParaRPr lang="en-GB" sz="1400" kern="1200" dirty="0">
            <a:solidFill>
              <a:schemeClr val="tx1"/>
            </a:solidFill>
          </a:endParaRPr>
        </a:p>
      </cdr:txBody>
    </cdr:sp>
  </cdr:relSizeAnchor>
  <cdr:relSizeAnchor xmlns:cdr="http://schemas.openxmlformats.org/drawingml/2006/chartDrawing">
    <cdr:from>
      <cdr:x>0.22153</cdr:x>
      <cdr:y>0.13875</cdr:y>
    </cdr:from>
    <cdr:to>
      <cdr:x>0.42839</cdr:x>
      <cdr:y>0.37777</cdr:y>
    </cdr:to>
    <cdr:sp macro="" textlink="">
      <cdr:nvSpPr>
        <cdr:cNvPr id="6" name="Speech Bubble: Rectangle with Corners Rounded 5">
          <a:extLst xmlns:a="http://schemas.openxmlformats.org/drawingml/2006/main">
            <a:ext uri="{FF2B5EF4-FFF2-40B4-BE49-F238E27FC236}">
              <a16:creationId xmlns:a16="http://schemas.microsoft.com/office/drawing/2014/main" id="{7E0E0A40-C12C-BF9A-8CF3-ADA55869EC5A}"/>
            </a:ext>
          </a:extLst>
        </cdr:cNvPr>
        <cdr:cNvSpPr/>
      </cdr:nvSpPr>
      <cdr:spPr>
        <a:xfrm xmlns:a="http://schemas.openxmlformats.org/drawingml/2006/main">
          <a:off x="2710780" y="826113"/>
          <a:ext cx="2531252" cy="1423073"/>
        </a:xfrm>
        <a:prstGeom xmlns:a="http://schemas.openxmlformats.org/drawingml/2006/main" prst="wedgeRoundRectCallout">
          <a:avLst/>
        </a:prstGeom>
        <a:solidFill xmlns:a="http://schemas.openxmlformats.org/drawingml/2006/main">
          <a:schemeClr val="bg1"/>
        </a:solidFill>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GB" sz="1600" b="1" dirty="0">
              <a:solidFill>
                <a:schemeClr val="tx1"/>
              </a:solidFill>
            </a:rPr>
            <a:t>More structured use of CBT formulations</a:t>
          </a:r>
          <a:r>
            <a:rPr lang="en-GB" sz="1600" dirty="0">
              <a:solidFill>
                <a:schemeClr val="tx1"/>
              </a:solidFill>
            </a:rPr>
            <a:t> </a:t>
          </a:r>
          <a:r>
            <a:rPr lang="en-GB" sz="1400" dirty="0">
              <a:solidFill>
                <a:schemeClr val="tx1"/>
              </a:solidFill>
            </a:rPr>
            <a:t>with increased focus on collaboratively identifying and targeting maintenance cycles.</a:t>
          </a:r>
          <a:r>
            <a:rPr lang="en-GB" sz="1600" dirty="0">
              <a:solidFill>
                <a:schemeClr val="tx1"/>
              </a:solidFill>
            </a:rPr>
            <a:t> </a:t>
          </a:r>
        </a:p>
        <a:p xmlns:a="http://schemas.openxmlformats.org/drawingml/2006/main">
          <a:endParaRPr lang="en-GB" sz="1600" kern="1200" dirty="0">
            <a:solidFill>
              <a:schemeClr val="tx1"/>
            </a:solidFill>
          </a:endParaRPr>
        </a:p>
        <a:p xmlns:a="http://schemas.openxmlformats.org/drawingml/2006/main">
          <a:endParaRPr lang="en-GB" kern="1200" dirty="0"/>
        </a:p>
      </cdr:txBody>
    </cdr:sp>
  </cdr:relSizeAnchor>
  <cdr:relSizeAnchor xmlns:cdr="http://schemas.openxmlformats.org/drawingml/2006/chartDrawing">
    <cdr:from>
      <cdr:x>0.43839</cdr:x>
      <cdr:y>0.13014</cdr:y>
    </cdr:from>
    <cdr:to>
      <cdr:x>0.64811</cdr:x>
      <cdr:y>0.36915</cdr:y>
    </cdr:to>
    <cdr:sp macro="" textlink="">
      <cdr:nvSpPr>
        <cdr:cNvPr id="7" name="Speech Bubble: Rectangle with Corners Rounded 6">
          <a:extLst xmlns:a="http://schemas.openxmlformats.org/drawingml/2006/main">
            <a:ext uri="{FF2B5EF4-FFF2-40B4-BE49-F238E27FC236}">
              <a16:creationId xmlns:a16="http://schemas.microsoft.com/office/drawing/2014/main" id="{7E0E0A40-C12C-BF9A-8CF3-ADA55869EC5A}"/>
            </a:ext>
          </a:extLst>
        </cdr:cNvPr>
        <cdr:cNvSpPr/>
      </cdr:nvSpPr>
      <cdr:spPr>
        <a:xfrm xmlns:a="http://schemas.openxmlformats.org/drawingml/2006/main">
          <a:off x="5364427" y="774824"/>
          <a:ext cx="2566304" cy="1423073"/>
        </a:xfrm>
        <a:prstGeom xmlns:a="http://schemas.openxmlformats.org/drawingml/2006/main" prst="wedgeRoundRectCallout">
          <a:avLst/>
        </a:prstGeom>
        <a:solidFill xmlns:a="http://schemas.openxmlformats.org/drawingml/2006/main">
          <a:schemeClr val="bg1"/>
        </a:solidFill>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GB" sz="1600" b="1" dirty="0">
              <a:solidFill>
                <a:schemeClr val="tx1"/>
              </a:solidFill>
            </a:rPr>
            <a:t>The support and kindness </a:t>
          </a:r>
          <a:r>
            <a:rPr lang="en-GB" sz="1400" dirty="0">
              <a:solidFill>
                <a:schemeClr val="tx1"/>
              </a:solidFill>
            </a:rPr>
            <a:t>of others, particularly those in senior roles and ongoing compassionate support from clinical leads and managers. </a:t>
          </a:r>
        </a:p>
        <a:p xmlns:a="http://schemas.openxmlformats.org/drawingml/2006/main">
          <a:endParaRPr lang="en-GB" sz="1600" kern="1200" dirty="0"/>
        </a:p>
      </cdr:txBody>
    </cdr:sp>
  </cdr:relSizeAnchor>
  <cdr:relSizeAnchor xmlns:cdr="http://schemas.openxmlformats.org/drawingml/2006/chartDrawing">
    <cdr:from>
      <cdr:x>0.02097</cdr:x>
      <cdr:y>0.13875</cdr:y>
    </cdr:from>
    <cdr:to>
      <cdr:x>0.20898</cdr:x>
      <cdr:y>0.37777</cdr:y>
    </cdr:to>
    <cdr:sp macro="" textlink="">
      <cdr:nvSpPr>
        <cdr:cNvPr id="5" name="Speech Bubble: Rectangle with Corners Rounded 4">
          <a:extLst xmlns:a="http://schemas.openxmlformats.org/drawingml/2006/main">
            <a:ext uri="{FF2B5EF4-FFF2-40B4-BE49-F238E27FC236}">
              <a16:creationId xmlns:a16="http://schemas.microsoft.com/office/drawing/2014/main" id="{7E0E0A40-C12C-BF9A-8CF3-ADA55869EC5A}"/>
            </a:ext>
          </a:extLst>
        </cdr:cNvPr>
        <cdr:cNvSpPr/>
      </cdr:nvSpPr>
      <cdr:spPr>
        <a:xfrm xmlns:a="http://schemas.openxmlformats.org/drawingml/2006/main">
          <a:off x="256641" y="826113"/>
          <a:ext cx="2300605" cy="1423073"/>
        </a:xfrm>
        <a:prstGeom xmlns:a="http://schemas.openxmlformats.org/drawingml/2006/main" prst="wedgeRoundRectCallout">
          <a:avLst/>
        </a:prstGeom>
        <a:solidFill xmlns:a="http://schemas.openxmlformats.org/drawingml/2006/main">
          <a:schemeClr val="bg1"/>
        </a:solidFill>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GB" sz="1600" b="1" kern="1200" dirty="0">
              <a:solidFill>
                <a:schemeClr val="tx1"/>
              </a:solidFill>
            </a:rPr>
            <a:t>Improved access to information</a:t>
          </a:r>
          <a:r>
            <a:rPr lang="en-GB" sz="1600" kern="1200" dirty="0">
              <a:solidFill>
                <a:schemeClr val="tx1"/>
              </a:solidFill>
            </a:rPr>
            <a:t>: </a:t>
          </a:r>
          <a:r>
            <a:rPr lang="en-GB" sz="1400" kern="1200" dirty="0">
              <a:solidFill>
                <a:schemeClr val="tx1"/>
              </a:solidFill>
            </a:rPr>
            <a:t>particularly Practitioner Dashboard to monitor outcomes better.</a:t>
          </a:r>
          <a:endParaRPr lang="en-GB" sz="1400" kern="1200" dirty="0"/>
        </a:p>
      </cdr:txBody>
    </cdr:sp>
  </cdr:relSizeAnchor>
  <cdr:relSizeAnchor xmlns:cdr="http://schemas.openxmlformats.org/drawingml/2006/chartDrawing">
    <cdr:from>
      <cdr:x>0.01755</cdr:x>
      <cdr:y>0.74494</cdr:y>
    </cdr:from>
    <cdr:to>
      <cdr:x>0.20556</cdr:x>
      <cdr:y>0.98395</cdr:y>
    </cdr:to>
    <cdr:sp macro="" textlink="">
      <cdr:nvSpPr>
        <cdr:cNvPr id="2" name="Speech Bubble: Rectangle with Corners Rounded 1">
          <a:extLst xmlns:a="http://schemas.openxmlformats.org/drawingml/2006/main">
            <a:ext uri="{FF2B5EF4-FFF2-40B4-BE49-F238E27FC236}">
              <a16:creationId xmlns:a16="http://schemas.microsoft.com/office/drawing/2014/main" id="{4FAA0F10-013B-77A2-7D01-2DE856582D08}"/>
            </a:ext>
          </a:extLst>
        </cdr:cNvPr>
        <cdr:cNvSpPr/>
      </cdr:nvSpPr>
      <cdr:spPr>
        <a:xfrm xmlns:a="http://schemas.openxmlformats.org/drawingml/2006/main">
          <a:off x="214785" y="4435286"/>
          <a:ext cx="2300605" cy="1423073"/>
        </a:xfrm>
        <a:prstGeom xmlns:a="http://schemas.openxmlformats.org/drawingml/2006/main" prst="wedgeRoundRectCallout">
          <a:avLst/>
        </a:prstGeom>
        <a:solidFill xmlns:a="http://schemas.openxmlformats.org/drawingml/2006/main">
          <a:schemeClr val="bg1"/>
        </a:solidFill>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lvl="0"/>
          <a:r>
            <a:rPr lang="en-GB" sz="1600" b="1" dirty="0">
              <a:solidFill>
                <a:schemeClr val="tx1"/>
              </a:solidFill>
              <a:effectLst/>
              <a:latin typeface="+mn-lt"/>
              <a:ea typeface="+mn-ea"/>
              <a:cs typeface="+mn-cs"/>
            </a:rPr>
            <a:t>Specific supervision</a:t>
          </a:r>
          <a:r>
            <a:rPr lang="en-GB" sz="1400" b="1" dirty="0">
              <a:solidFill>
                <a:schemeClr val="tx1"/>
              </a:solidFill>
              <a:effectLst/>
              <a:latin typeface="+mn-lt"/>
              <a:ea typeface="+mn-ea"/>
              <a:cs typeface="+mn-cs"/>
            </a:rPr>
            <a:t> </a:t>
          </a:r>
          <a:r>
            <a:rPr lang="en-GB" sz="1400" dirty="0">
              <a:solidFill>
                <a:schemeClr val="tx1"/>
              </a:solidFill>
              <a:effectLst/>
              <a:latin typeface="+mn-lt"/>
              <a:ea typeface="+mn-ea"/>
              <a:cs typeface="+mn-cs"/>
            </a:rPr>
            <a:t>and</a:t>
          </a:r>
          <a:r>
            <a:rPr lang="en-GB" sz="1400" b="1" dirty="0">
              <a:solidFill>
                <a:schemeClr val="tx1"/>
              </a:solidFill>
              <a:effectLst/>
              <a:latin typeface="+mn-lt"/>
              <a:ea typeface="+mn-ea"/>
              <a:cs typeface="+mn-cs"/>
            </a:rPr>
            <a:t> </a:t>
          </a:r>
          <a:r>
            <a:rPr lang="en-GB" sz="1400" dirty="0">
              <a:solidFill>
                <a:schemeClr val="tx1"/>
              </a:solidFill>
              <a:effectLst/>
              <a:latin typeface="+mn-lt"/>
              <a:ea typeface="+mn-ea"/>
              <a:cs typeface="+mn-cs"/>
            </a:rPr>
            <a:t>stepping, engaged but IAPT-unsuitable clients, off the Step 3 pathway. </a:t>
          </a:r>
        </a:p>
      </cdr:txBody>
    </cdr:sp>
  </cdr:relSizeAnchor>
  <cdr:relSizeAnchor xmlns:cdr="http://schemas.openxmlformats.org/drawingml/2006/chartDrawing">
    <cdr:from>
      <cdr:x>0.67692</cdr:x>
      <cdr:y>0.14082</cdr:y>
    </cdr:from>
    <cdr:to>
      <cdr:x>0.94912</cdr:x>
      <cdr:y>0.40551</cdr:y>
    </cdr:to>
    <cdr:sp macro="" textlink="">
      <cdr:nvSpPr>
        <cdr:cNvPr id="8" name="Speech Bubble: Rectangle with Corners Rounded 7">
          <a:extLst xmlns:a="http://schemas.openxmlformats.org/drawingml/2006/main">
            <a:ext uri="{FF2B5EF4-FFF2-40B4-BE49-F238E27FC236}">
              <a16:creationId xmlns:a16="http://schemas.microsoft.com/office/drawing/2014/main" id="{7E0E0A40-C12C-BF9A-8CF3-ADA55869EC5A}"/>
            </a:ext>
          </a:extLst>
        </cdr:cNvPr>
        <cdr:cNvSpPr/>
      </cdr:nvSpPr>
      <cdr:spPr>
        <a:xfrm xmlns:a="http://schemas.openxmlformats.org/drawingml/2006/main">
          <a:off x="8283254" y="838399"/>
          <a:ext cx="3330783" cy="1575987"/>
        </a:xfrm>
        <a:prstGeom xmlns:a="http://schemas.openxmlformats.org/drawingml/2006/main" prst="wedgeRoundRectCallout">
          <a:avLst/>
        </a:prstGeom>
        <a:solidFill xmlns:a="http://schemas.openxmlformats.org/drawingml/2006/main">
          <a:schemeClr val="bg1"/>
        </a:solidFill>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lvl="0"/>
          <a:r>
            <a:rPr lang="en-GB" sz="1600" b="1" dirty="0">
              <a:solidFill>
                <a:schemeClr val="tx1"/>
              </a:solidFill>
              <a:effectLst/>
              <a:latin typeface="+mn-lt"/>
              <a:ea typeface="+mn-ea"/>
              <a:cs typeface="+mn-cs"/>
            </a:rPr>
            <a:t>Training on Outcome Measures</a:t>
          </a:r>
          <a:r>
            <a:rPr lang="en-GB" sz="1400" dirty="0">
              <a:solidFill>
                <a:schemeClr val="tx1"/>
              </a:solidFill>
              <a:effectLst/>
              <a:latin typeface="+mn-lt"/>
              <a:ea typeface="+mn-ea"/>
              <a:cs typeface="+mn-cs"/>
            </a:rPr>
            <a:t>, integrating more consistently throughout treatment to help clients feel more engaged and empowered in their own recovery journey. </a:t>
          </a:r>
        </a:p>
      </cdr:txBody>
    </cdr:sp>
  </cdr:relSizeAnchor>
  <cdr:relSizeAnchor xmlns:cdr="http://schemas.openxmlformats.org/drawingml/2006/chartDrawing">
    <cdr:from>
      <cdr:x>0.24687</cdr:x>
      <cdr:y>0.73742</cdr:y>
    </cdr:from>
    <cdr:to>
      <cdr:x>0.43488</cdr:x>
      <cdr:y>0.97643</cdr:y>
    </cdr:to>
    <cdr:sp macro="" textlink="">
      <cdr:nvSpPr>
        <cdr:cNvPr id="9" name="Speech Bubble: Rectangle with Corners Rounded 8">
          <a:extLst xmlns:a="http://schemas.openxmlformats.org/drawingml/2006/main">
            <a:ext uri="{FF2B5EF4-FFF2-40B4-BE49-F238E27FC236}">
              <a16:creationId xmlns:a16="http://schemas.microsoft.com/office/drawing/2014/main" id="{7E0E0A40-C12C-BF9A-8CF3-ADA55869EC5A}"/>
            </a:ext>
          </a:extLst>
        </cdr:cNvPr>
        <cdr:cNvSpPr/>
      </cdr:nvSpPr>
      <cdr:spPr>
        <a:xfrm xmlns:a="http://schemas.openxmlformats.org/drawingml/2006/main">
          <a:off x="3020897" y="4390508"/>
          <a:ext cx="2300605" cy="1423073"/>
        </a:xfrm>
        <a:prstGeom xmlns:a="http://schemas.openxmlformats.org/drawingml/2006/main" prst="wedgeRoundRectCallout">
          <a:avLst/>
        </a:prstGeom>
        <a:solidFill xmlns:a="http://schemas.openxmlformats.org/drawingml/2006/main">
          <a:schemeClr val="bg1"/>
        </a:solidFill>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lvl="0"/>
          <a:r>
            <a:rPr lang="en-GB" sz="1600" b="1" dirty="0">
              <a:solidFill>
                <a:schemeClr val="tx1"/>
              </a:solidFill>
              <a:effectLst/>
              <a:latin typeface="+mn-lt"/>
              <a:ea typeface="+mn-ea"/>
              <a:cs typeface="+mn-cs"/>
            </a:rPr>
            <a:t>Reduced stress at home</a:t>
          </a:r>
          <a:r>
            <a:rPr lang="en-GB" sz="1400" dirty="0">
              <a:solidFill>
                <a:schemeClr val="tx1"/>
              </a:solidFill>
              <a:effectLst/>
              <a:latin typeface="+mn-lt"/>
              <a:ea typeface="+mn-ea"/>
              <a:cs typeface="+mn-cs"/>
            </a:rPr>
            <a:t> in comparison to the previous year when still adjusting to return to work.</a:t>
          </a:r>
          <a:r>
            <a:rPr lang="en-GB" sz="1400" b="1" dirty="0">
              <a:solidFill>
                <a:schemeClr val="tx1"/>
              </a:solidFill>
              <a:effectLst/>
              <a:latin typeface="+mn-lt"/>
              <a:ea typeface="+mn-ea"/>
              <a:cs typeface="+mn-cs"/>
            </a:rPr>
            <a:t> </a:t>
          </a:r>
          <a:endParaRPr lang="en-GB" sz="1400" dirty="0">
            <a:solidFill>
              <a:schemeClr val="tx1"/>
            </a:solidFill>
            <a:effectLst/>
            <a:latin typeface="+mn-lt"/>
            <a:ea typeface="+mn-ea"/>
            <a:cs typeface="+mn-cs"/>
          </a:endParaRPr>
        </a:p>
      </cdr:txBody>
    </cdr:sp>
  </cdr:relSizeAnchor>
  <cdr:relSizeAnchor xmlns:cdr="http://schemas.openxmlformats.org/drawingml/2006/chartDrawing">
    <cdr:from>
      <cdr:x>0.54875</cdr:x>
      <cdr:y>0.45557</cdr:y>
    </cdr:from>
    <cdr:to>
      <cdr:x>0.73675</cdr:x>
      <cdr:y>0.69458</cdr:y>
    </cdr:to>
    <cdr:sp macro="" textlink="">
      <cdr:nvSpPr>
        <cdr:cNvPr id="10" name="Speech Bubble: Rectangle with Corners Rounded 9">
          <a:extLst xmlns:a="http://schemas.openxmlformats.org/drawingml/2006/main">
            <a:ext uri="{FF2B5EF4-FFF2-40B4-BE49-F238E27FC236}">
              <a16:creationId xmlns:a16="http://schemas.microsoft.com/office/drawing/2014/main" id="{7E0E0A40-C12C-BF9A-8CF3-ADA55869EC5A}"/>
            </a:ext>
          </a:extLst>
        </cdr:cNvPr>
        <cdr:cNvSpPr/>
      </cdr:nvSpPr>
      <cdr:spPr>
        <a:xfrm xmlns:a="http://schemas.openxmlformats.org/drawingml/2006/main">
          <a:off x="6714831" y="2712415"/>
          <a:ext cx="2300605" cy="1423073"/>
        </a:xfrm>
        <a:prstGeom xmlns:a="http://schemas.openxmlformats.org/drawingml/2006/main" prst="wedgeRoundRectCallout">
          <a:avLst/>
        </a:prstGeom>
        <a:solidFill xmlns:a="http://schemas.openxmlformats.org/drawingml/2006/main">
          <a:schemeClr val="bg1"/>
        </a:solidFill>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GB" sz="1600" b="1" dirty="0">
              <a:solidFill>
                <a:schemeClr val="tx1"/>
              </a:solidFill>
              <a:effectLst/>
            </a:rPr>
            <a:t>Discussing goals</a:t>
          </a:r>
          <a:r>
            <a:rPr lang="en-GB" sz="1600" dirty="0">
              <a:solidFill>
                <a:schemeClr val="tx1"/>
              </a:solidFill>
              <a:effectLst/>
            </a:rPr>
            <a:t>,</a:t>
          </a:r>
          <a:r>
            <a:rPr lang="en-GB" sz="1400" dirty="0">
              <a:solidFill>
                <a:schemeClr val="tx1"/>
              </a:solidFill>
              <a:effectLst/>
            </a:rPr>
            <a:t> expectations, readiness to change and what therapy would involve at the beginning </a:t>
          </a:r>
          <a:r>
            <a:rPr lang="en-GB" sz="1400">
              <a:solidFill>
                <a:schemeClr val="tx1"/>
              </a:solidFill>
              <a:effectLst/>
            </a:rPr>
            <a:t>more consistently.</a:t>
          </a:r>
          <a:endParaRPr lang="en-GB" sz="1400" kern="1200" dirty="0">
            <a:solidFill>
              <a:schemeClr val="tx1"/>
            </a:solidFill>
          </a:endParaRPr>
        </a:p>
      </cdr:txBody>
    </cdr:sp>
  </cdr:relSizeAnchor>
  <cdr:relSizeAnchor xmlns:cdr="http://schemas.openxmlformats.org/drawingml/2006/chartDrawing">
    <cdr:from>
      <cdr:x>0.44928</cdr:x>
      <cdr:y>0.73222</cdr:y>
    </cdr:from>
    <cdr:to>
      <cdr:x>0.63728</cdr:x>
      <cdr:y>0.97124</cdr:y>
    </cdr:to>
    <cdr:sp macro="" textlink="">
      <cdr:nvSpPr>
        <cdr:cNvPr id="11" name="Speech Bubble: Rectangle with Corners Rounded 10">
          <a:extLst xmlns:a="http://schemas.openxmlformats.org/drawingml/2006/main">
            <a:ext uri="{FF2B5EF4-FFF2-40B4-BE49-F238E27FC236}">
              <a16:creationId xmlns:a16="http://schemas.microsoft.com/office/drawing/2014/main" id="{7E0E0A40-C12C-BF9A-8CF3-ADA55869EC5A}"/>
            </a:ext>
          </a:extLst>
        </cdr:cNvPr>
        <cdr:cNvSpPr/>
      </cdr:nvSpPr>
      <cdr:spPr>
        <a:xfrm xmlns:a="http://schemas.openxmlformats.org/drawingml/2006/main">
          <a:off x="5497649" y="4359578"/>
          <a:ext cx="2300605" cy="1423073"/>
        </a:xfrm>
        <a:prstGeom xmlns:a="http://schemas.openxmlformats.org/drawingml/2006/main" prst="wedgeRoundRectCallout">
          <a:avLst/>
        </a:prstGeom>
        <a:solidFill xmlns:a="http://schemas.openxmlformats.org/drawingml/2006/main">
          <a:schemeClr val="bg1"/>
        </a:solidFill>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GB" sz="1600" b="1" dirty="0">
              <a:solidFill>
                <a:schemeClr val="tx1"/>
              </a:solidFill>
              <a:effectLst/>
            </a:rPr>
            <a:t>Caseload adjustments </a:t>
          </a:r>
          <a:r>
            <a:rPr lang="en-GB" sz="1400" dirty="0">
              <a:solidFill>
                <a:schemeClr val="tx1"/>
              </a:solidFill>
              <a:effectLst/>
            </a:rPr>
            <a:t>to take account of specific learning needs and health challenges enabling more reading and planning time. </a:t>
          </a:r>
          <a:endParaRPr lang="en-GB" sz="1400" kern="1200" dirty="0">
            <a:solidFill>
              <a:schemeClr val="tx1"/>
            </a:solidFill>
          </a:endParaRPr>
        </a:p>
      </cdr:txBody>
    </cdr:sp>
  </cdr:relSizeAnchor>
  <cdr:relSizeAnchor xmlns:cdr="http://schemas.openxmlformats.org/drawingml/2006/chartDrawing">
    <cdr:from>
      <cdr:x>0.65462</cdr:x>
      <cdr:y>0.72178</cdr:y>
    </cdr:from>
    <cdr:to>
      <cdr:x>0.84263</cdr:x>
      <cdr:y>0.9608</cdr:y>
    </cdr:to>
    <cdr:sp macro="" textlink="">
      <cdr:nvSpPr>
        <cdr:cNvPr id="12" name="Speech Bubble: Rectangle with Corners Rounded 11">
          <a:extLst xmlns:a="http://schemas.openxmlformats.org/drawingml/2006/main">
            <a:ext uri="{FF2B5EF4-FFF2-40B4-BE49-F238E27FC236}">
              <a16:creationId xmlns:a16="http://schemas.microsoft.com/office/drawing/2014/main" id="{7E0E0A40-C12C-BF9A-8CF3-ADA55869EC5A}"/>
            </a:ext>
          </a:extLst>
        </cdr:cNvPr>
        <cdr:cNvSpPr/>
      </cdr:nvSpPr>
      <cdr:spPr>
        <a:xfrm xmlns:a="http://schemas.openxmlformats.org/drawingml/2006/main">
          <a:off x="8010399" y="4297417"/>
          <a:ext cx="2300605" cy="1423073"/>
        </a:xfrm>
        <a:prstGeom xmlns:a="http://schemas.openxmlformats.org/drawingml/2006/main" prst="wedgeRoundRectCallout">
          <a:avLst/>
        </a:prstGeom>
        <a:solidFill xmlns:a="http://schemas.openxmlformats.org/drawingml/2006/main">
          <a:schemeClr val="bg1"/>
        </a:solidFill>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lvl="0"/>
          <a:r>
            <a:rPr lang="en-GB" sz="1600" b="1" dirty="0">
              <a:solidFill>
                <a:schemeClr val="tx1"/>
              </a:solidFill>
              <a:effectLst/>
              <a:latin typeface="+mn-lt"/>
              <a:ea typeface="+mn-ea"/>
              <a:cs typeface="+mn-cs"/>
            </a:rPr>
            <a:t>Better clinical decision making</a:t>
          </a:r>
          <a:r>
            <a:rPr lang="en-GB" sz="1400" b="1" dirty="0">
              <a:solidFill>
                <a:schemeClr val="tx1"/>
              </a:solidFill>
              <a:effectLst/>
              <a:latin typeface="+mn-lt"/>
              <a:ea typeface="+mn-ea"/>
              <a:cs typeface="+mn-cs"/>
            </a:rPr>
            <a:t> </a:t>
          </a:r>
          <a:r>
            <a:rPr lang="en-GB" sz="1400" dirty="0">
              <a:solidFill>
                <a:schemeClr val="tx1"/>
              </a:solidFill>
              <a:effectLst/>
              <a:latin typeface="+mn-lt"/>
              <a:ea typeface="+mn-ea"/>
              <a:cs typeface="+mn-cs"/>
            </a:rPr>
            <a:t>about endings, onward referrals, and use of available agencies for support. </a:t>
          </a:r>
        </a:p>
      </cdr:txBody>
    </cdr:sp>
  </cdr:relSizeAnchor>
  <cdr:relSizeAnchor xmlns:cdr="http://schemas.openxmlformats.org/drawingml/2006/chartDrawing">
    <cdr:from>
      <cdr:x>0.74882</cdr:x>
      <cdr:y>0.44303</cdr:y>
    </cdr:from>
    <cdr:to>
      <cdr:x>0.93683</cdr:x>
      <cdr:y>0.68205</cdr:y>
    </cdr:to>
    <cdr:sp macro="" textlink="">
      <cdr:nvSpPr>
        <cdr:cNvPr id="13" name="Speech Bubble: Rectangle with Corners Rounded 12">
          <a:extLst xmlns:a="http://schemas.openxmlformats.org/drawingml/2006/main">
            <a:ext uri="{FF2B5EF4-FFF2-40B4-BE49-F238E27FC236}">
              <a16:creationId xmlns:a16="http://schemas.microsoft.com/office/drawing/2014/main" id="{9B52CFA7-B171-0B0A-EB9E-790845BC6505}"/>
            </a:ext>
          </a:extLst>
        </cdr:cNvPr>
        <cdr:cNvSpPr/>
      </cdr:nvSpPr>
      <cdr:spPr>
        <a:xfrm xmlns:a="http://schemas.openxmlformats.org/drawingml/2006/main">
          <a:off x="9163072" y="2637761"/>
          <a:ext cx="2300605" cy="1423073"/>
        </a:xfrm>
        <a:prstGeom xmlns:a="http://schemas.openxmlformats.org/drawingml/2006/main" prst="wedgeRoundRectCallout">
          <a:avLst/>
        </a:prstGeom>
        <a:solidFill xmlns:a="http://schemas.openxmlformats.org/drawingml/2006/main">
          <a:schemeClr val="bg1"/>
        </a:solidFill>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lvl="0"/>
          <a:r>
            <a:rPr lang="en-GB" sz="1600" b="1" dirty="0">
              <a:solidFill>
                <a:schemeClr val="tx1"/>
              </a:solidFill>
              <a:effectLst/>
              <a:latin typeface="+mn-lt"/>
              <a:ea typeface="+mn-ea"/>
              <a:cs typeface="+mn-cs"/>
            </a:rPr>
            <a:t>An increase in suitability of clients</a:t>
          </a:r>
          <a:r>
            <a:rPr lang="en-GB" sz="1400" b="1" dirty="0">
              <a:solidFill>
                <a:schemeClr val="tx1"/>
              </a:solidFill>
              <a:effectLst/>
              <a:latin typeface="+mn-lt"/>
              <a:ea typeface="+mn-ea"/>
              <a:cs typeface="+mn-cs"/>
            </a:rPr>
            <a:t> </a:t>
          </a:r>
          <a:r>
            <a:rPr lang="en-GB" sz="1400" dirty="0">
              <a:solidFill>
                <a:schemeClr val="tx1"/>
              </a:solidFill>
              <a:effectLst/>
              <a:latin typeface="+mn-lt"/>
              <a:ea typeface="+mn-ea"/>
              <a:cs typeface="+mn-cs"/>
            </a:rPr>
            <a:t>making</a:t>
          </a:r>
          <a:r>
            <a:rPr lang="en-GB" sz="1400" b="1" dirty="0">
              <a:solidFill>
                <a:schemeClr val="tx1"/>
              </a:solidFill>
              <a:effectLst/>
              <a:latin typeface="+mn-lt"/>
              <a:ea typeface="+mn-ea"/>
              <a:cs typeface="+mn-cs"/>
            </a:rPr>
            <a:t> </a:t>
          </a:r>
          <a:r>
            <a:rPr lang="en-GB" sz="1400" dirty="0">
              <a:solidFill>
                <a:schemeClr val="tx1"/>
              </a:solidFill>
              <a:effectLst/>
              <a:latin typeface="+mn-lt"/>
              <a:ea typeface="+mn-ea"/>
              <a:cs typeface="+mn-cs"/>
            </a:rPr>
            <a:t>more consistent decisions about suitability at initial appointment. </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160B2F-A6C6-4783-A750-38645D5C66F9}" type="datetimeFigureOut">
              <a:rPr lang="en-GB" smtClean="0"/>
              <a:t>23/04/2026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EA61A4-BFD4-44B3-9359-9D4D8D41C3AA}" type="slidenum">
              <a:rPr lang="en-GB" smtClean="0"/>
              <a:t>‹#›</a:t>
            </a:fld>
            <a:endParaRPr lang="en-GB"/>
          </a:p>
        </p:txBody>
      </p:sp>
    </p:spTree>
    <p:extLst>
      <p:ext uri="{BB962C8B-B14F-4D97-AF65-F5344CB8AC3E}">
        <p14:creationId xmlns:p14="http://schemas.microsoft.com/office/powerpoint/2010/main" val="3041862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future.nhs.uk/NHSTalkingTherapies/view?objectId=164708613"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3" Type="http://schemas.openxmlformats.org/officeDocument/2006/relationships/hyperlink" Target="https://www.sciencedirect.com/topics/nursing-and-health-professions/socialized-medicine" TargetMode="External"/><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2FCEBF0-80E3-4B24-A97B-7C9B88E29CD7}" type="slidenum">
              <a:rPr lang="en-GB" smtClean="0"/>
              <a:t>1</a:t>
            </a:fld>
            <a:endParaRPr lang="en-GB"/>
          </a:p>
        </p:txBody>
      </p:sp>
    </p:spTree>
    <p:extLst>
      <p:ext uri="{BB962C8B-B14F-4D97-AF65-F5344CB8AC3E}">
        <p14:creationId xmlns:p14="http://schemas.microsoft.com/office/powerpoint/2010/main" val="8955872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32C3C0-35D5-BCFB-8455-8C96A337F0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145775-801D-2B44-61A2-138A7EAA1E1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C6B181-9EB5-11DF-3028-913F83B1E99A}"/>
              </a:ext>
            </a:extLst>
          </p:cNvPr>
          <p:cNvSpPr>
            <a:spLocks noGrp="1"/>
          </p:cNvSpPr>
          <p:nvPr>
            <p:ph type="body" idx="1"/>
          </p:nvPr>
        </p:nvSpPr>
        <p:spPr/>
        <p:txBody>
          <a:bodyPr/>
          <a:lstStyle/>
          <a:p>
            <a:r>
              <a:rPr lang="en-GB" dirty="0"/>
              <a:t>My mixed Chivalric metaphors…  is trying to capture that the route towards greatly desired ultimate achievements—such as addressing biggest greatest social problem and the greatest concern to our population, that is helping people resolve their crippling anxiety and wretched depression—is strewn with opportunities to misread the task and end-up tilting at windmills. Wasting effort on imaginary or less central aspects of the task; trying to tackle the wrong things and often doing it badly. </a:t>
            </a:r>
          </a:p>
          <a:p>
            <a:endParaRPr lang="en-GB" dirty="0"/>
          </a:p>
          <a:p>
            <a:endParaRPr lang="en-GB" dirty="0"/>
          </a:p>
        </p:txBody>
      </p:sp>
      <p:sp>
        <p:nvSpPr>
          <p:cNvPr id="4" name="Slide Number Placeholder 3">
            <a:extLst>
              <a:ext uri="{FF2B5EF4-FFF2-40B4-BE49-F238E27FC236}">
                <a16:creationId xmlns:a16="http://schemas.microsoft.com/office/drawing/2014/main" id="{560793AE-03AF-978F-09FF-2F24F4A3C77D}"/>
              </a:ext>
            </a:extLst>
          </p:cNvPr>
          <p:cNvSpPr>
            <a:spLocks noGrp="1"/>
          </p:cNvSpPr>
          <p:nvPr>
            <p:ph type="sldNum" sz="quarter" idx="5"/>
          </p:nvPr>
        </p:nvSpPr>
        <p:spPr/>
        <p:txBody>
          <a:bodyPr/>
          <a:lstStyle/>
          <a:p>
            <a:fld id="{F5952C65-7F43-40D8-B086-3075CCC033E5}" type="slidenum">
              <a:rPr lang="en-GB" smtClean="0"/>
              <a:t>10</a:t>
            </a:fld>
            <a:endParaRPr lang="en-GB" dirty="0"/>
          </a:p>
        </p:txBody>
      </p:sp>
    </p:spTree>
    <p:extLst>
      <p:ext uri="{BB962C8B-B14F-4D97-AF65-F5344CB8AC3E}">
        <p14:creationId xmlns:p14="http://schemas.microsoft.com/office/powerpoint/2010/main" val="29702154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Compassionate Collective Leadership </a:t>
            </a:r>
            <a:r>
              <a:rPr lang="en-GB"/>
              <a:t>and Accountability: What </a:t>
            </a:r>
            <a:r>
              <a:rPr lang="en-GB" dirty="0"/>
              <a:t>does good look like? </a:t>
            </a:r>
          </a:p>
        </p:txBody>
      </p:sp>
      <p:sp>
        <p:nvSpPr>
          <p:cNvPr id="4" name="Slide Number Placeholder 3"/>
          <p:cNvSpPr>
            <a:spLocks noGrp="1"/>
          </p:cNvSpPr>
          <p:nvPr>
            <p:ph type="sldNum" sz="quarter" idx="5"/>
          </p:nvPr>
        </p:nvSpPr>
        <p:spPr/>
        <p:txBody>
          <a:bodyPr/>
          <a:lstStyle/>
          <a:p>
            <a:fld id="{DE6695ED-24F3-42B6-A568-58644C565799}" type="slidenum">
              <a:rPr lang="en-GB" smtClean="0"/>
              <a:t>11</a:t>
            </a:fld>
            <a:endParaRPr lang="en-GB"/>
          </a:p>
        </p:txBody>
      </p:sp>
    </p:spTree>
    <p:extLst>
      <p:ext uri="{BB962C8B-B14F-4D97-AF65-F5344CB8AC3E}">
        <p14:creationId xmlns:p14="http://schemas.microsoft.com/office/powerpoint/2010/main" val="18653899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E6695ED-24F3-42B6-A568-58644C565799}" type="slidenum">
              <a:rPr lang="en-GB" smtClean="0"/>
              <a:t>12</a:t>
            </a:fld>
            <a:endParaRPr lang="en-GB"/>
          </a:p>
        </p:txBody>
      </p:sp>
    </p:spTree>
    <p:extLst>
      <p:ext uri="{BB962C8B-B14F-4D97-AF65-F5344CB8AC3E}">
        <p14:creationId xmlns:p14="http://schemas.microsoft.com/office/powerpoint/2010/main" val="26208054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common purpose here is using what we have, to the best of our ability, to help people recover;  and doing it in a way which engages and supports the most important assets. Our patient facing colleagues. </a:t>
            </a:r>
          </a:p>
        </p:txBody>
      </p:sp>
      <p:sp>
        <p:nvSpPr>
          <p:cNvPr id="4" name="Slide Number Placeholder 3"/>
          <p:cNvSpPr>
            <a:spLocks noGrp="1"/>
          </p:cNvSpPr>
          <p:nvPr>
            <p:ph type="sldNum" sz="quarter" idx="10"/>
          </p:nvPr>
        </p:nvSpPr>
        <p:spPr/>
        <p:txBody>
          <a:bodyPr/>
          <a:lstStyle/>
          <a:p>
            <a:fld id="{DE6695ED-24F3-42B6-A568-58644C565799}" type="slidenum">
              <a:rPr lang="en-GB" smtClean="0"/>
              <a:t>13</a:t>
            </a:fld>
            <a:endParaRPr lang="en-GB"/>
          </a:p>
        </p:txBody>
      </p:sp>
    </p:spTree>
    <p:extLst>
      <p:ext uri="{BB962C8B-B14F-4D97-AF65-F5344CB8AC3E}">
        <p14:creationId xmlns:p14="http://schemas.microsoft.com/office/powerpoint/2010/main" val="29836119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36674A-D290-40D3-6D60-17C6D5D198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C8533B-BE67-4D15-8331-9110E1A351E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FE3D33-53D2-E4E5-BE94-2BCA98C240F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E8788C2-4081-18D9-3774-0A07449F1B27}"/>
              </a:ext>
            </a:extLst>
          </p:cNvPr>
          <p:cNvSpPr>
            <a:spLocks noGrp="1"/>
          </p:cNvSpPr>
          <p:nvPr>
            <p:ph type="sldNum" sz="quarter" idx="5"/>
          </p:nvPr>
        </p:nvSpPr>
        <p:spPr/>
        <p:txBody>
          <a:bodyPr/>
          <a:lstStyle/>
          <a:p>
            <a:fld id="{F5952C65-7F43-40D8-B086-3075CCC033E5}" type="slidenum">
              <a:rPr lang="en-GB" smtClean="0"/>
              <a:t>14</a:t>
            </a:fld>
            <a:endParaRPr lang="en-GB" dirty="0"/>
          </a:p>
        </p:txBody>
      </p:sp>
    </p:spTree>
    <p:extLst>
      <p:ext uri="{BB962C8B-B14F-4D97-AF65-F5344CB8AC3E}">
        <p14:creationId xmlns:p14="http://schemas.microsoft.com/office/powerpoint/2010/main" val="29607789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E6695ED-24F3-42B6-A568-58644C565799}" type="slidenum">
              <a:rPr lang="en-GB" smtClean="0"/>
              <a:t>15</a:t>
            </a:fld>
            <a:endParaRPr lang="en-GB"/>
          </a:p>
        </p:txBody>
      </p:sp>
    </p:spTree>
    <p:extLst>
      <p:ext uri="{BB962C8B-B14F-4D97-AF65-F5344CB8AC3E}">
        <p14:creationId xmlns:p14="http://schemas.microsoft.com/office/powerpoint/2010/main" val="12173634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that is attended to KPI wise is either is the overall pathway average, or the ‘Step’ average in this case a mid-forties recovery figure for 12 months. Masks considerable and unwarranted variation. Unwarranted as in each staff group, whether CBT and Counselling, are ostensibly drawing from the same waiting list. So it would be reasonable to expect that patient factors which impact on recovery (positively and negatively) over a long enough time period would be relatively evenly distributed. </a:t>
            </a:r>
          </a:p>
        </p:txBody>
      </p:sp>
      <p:sp>
        <p:nvSpPr>
          <p:cNvPr id="4" name="Slide Number Placeholder 3"/>
          <p:cNvSpPr>
            <a:spLocks noGrp="1"/>
          </p:cNvSpPr>
          <p:nvPr>
            <p:ph type="sldNum" sz="quarter" idx="5"/>
          </p:nvPr>
        </p:nvSpPr>
        <p:spPr/>
        <p:txBody>
          <a:bodyPr/>
          <a:lstStyle/>
          <a:p>
            <a:fld id="{F5952C65-7F43-40D8-B086-3075CCC033E5}" type="slidenum">
              <a:rPr lang="en-GB" smtClean="0"/>
              <a:t>16</a:t>
            </a:fld>
            <a:endParaRPr lang="en-GB" dirty="0"/>
          </a:p>
        </p:txBody>
      </p:sp>
    </p:spTree>
    <p:extLst>
      <p:ext uri="{BB962C8B-B14F-4D97-AF65-F5344CB8AC3E}">
        <p14:creationId xmlns:p14="http://schemas.microsoft.com/office/powerpoint/2010/main" val="26270892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5952C65-7F43-40D8-B086-3075CCC033E5}" type="slidenum">
              <a:rPr lang="en-GB" smtClean="0"/>
              <a:t>17</a:t>
            </a:fld>
            <a:endParaRPr lang="en-GB" dirty="0"/>
          </a:p>
        </p:txBody>
      </p:sp>
    </p:spTree>
    <p:extLst>
      <p:ext uri="{BB962C8B-B14F-4D97-AF65-F5344CB8AC3E}">
        <p14:creationId xmlns:p14="http://schemas.microsoft.com/office/powerpoint/2010/main" val="3583823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C3B5A0-A686-7E43-5046-10A4972514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30124E-82FA-7255-8454-4951E38C5D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4F6456-EB70-0A24-C7D4-058603F500B0}"/>
              </a:ext>
            </a:extLst>
          </p:cNvPr>
          <p:cNvSpPr>
            <a:spLocks noGrp="1"/>
          </p:cNvSpPr>
          <p:nvPr>
            <p:ph type="body" idx="1"/>
          </p:nvPr>
        </p:nvSpPr>
        <p:spPr/>
        <p:txBody>
          <a:bodyPr/>
          <a:lstStyle/>
          <a:p>
            <a:r>
              <a:rPr lang="en-GB" dirty="0"/>
              <a:t>35 staff below 30%</a:t>
            </a:r>
          </a:p>
          <a:p>
            <a:r>
              <a:rPr lang="en-GB" dirty="0"/>
              <a:t>89 staff &gt;=50%</a:t>
            </a:r>
          </a:p>
        </p:txBody>
      </p:sp>
      <p:sp>
        <p:nvSpPr>
          <p:cNvPr id="4" name="Slide Number Placeholder 3">
            <a:extLst>
              <a:ext uri="{FF2B5EF4-FFF2-40B4-BE49-F238E27FC236}">
                <a16:creationId xmlns:a16="http://schemas.microsoft.com/office/drawing/2014/main" id="{1A6BAA0C-62AB-DBF3-1CBD-A5F646554ED1}"/>
              </a:ext>
            </a:extLst>
          </p:cNvPr>
          <p:cNvSpPr>
            <a:spLocks noGrp="1"/>
          </p:cNvSpPr>
          <p:nvPr>
            <p:ph type="sldNum" sz="quarter" idx="5"/>
          </p:nvPr>
        </p:nvSpPr>
        <p:spPr/>
        <p:txBody>
          <a:bodyPr/>
          <a:lstStyle/>
          <a:p>
            <a:fld id="{F5952C65-7F43-40D8-B086-3075CCC033E5}" type="slidenum">
              <a:rPr lang="en-GB" smtClean="0"/>
              <a:t>18</a:t>
            </a:fld>
            <a:endParaRPr lang="en-GB" dirty="0"/>
          </a:p>
        </p:txBody>
      </p:sp>
    </p:spTree>
    <p:extLst>
      <p:ext uri="{BB962C8B-B14F-4D97-AF65-F5344CB8AC3E}">
        <p14:creationId xmlns:p14="http://schemas.microsoft.com/office/powerpoint/2010/main" val="4657960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111A46-E75C-4E84-7239-205BEB80B5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46A800-8929-71AF-AD96-01EA3B5810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0962FC-A0FD-E7D2-8DB0-B2848465850B}"/>
              </a:ext>
            </a:extLst>
          </p:cNvPr>
          <p:cNvSpPr>
            <a:spLocks noGrp="1"/>
          </p:cNvSpPr>
          <p:nvPr>
            <p:ph type="body" idx="1"/>
          </p:nvPr>
        </p:nvSpPr>
        <p:spPr/>
        <p:txBody>
          <a:bodyPr/>
          <a:lstStyle/>
          <a:p>
            <a:r>
              <a:rPr lang="en-GB" dirty="0"/>
              <a:t>I’ll say more about the GROW model in a few minutes. But in a slightly cart before the horse, or squire before the knight way, here are the headline results. </a:t>
            </a:r>
          </a:p>
        </p:txBody>
      </p:sp>
      <p:sp>
        <p:nvSpPr>
          <p:cNvPr id="4" name="Slide Number Placeholder 3">
            <a:extLst>
              <a:ext uri="{FF2B5EF4-FFF2-40B4-BE49-F238E27FC236}">
                <a16:creationId xmlns:a16="http://schemas.microsoft.com/office/drawing/2014/main" id="{F65E64F9-B287-35EA-8663-FFBFEF1B910B}"/>
              </a:ext>
            </a:extLst>
          </p:cNvPr>
          <p:cNvSpPr>
            <a:spLocks noGrp="1"/>
          </p:cNvSpPr>
          <p:nvPr>
            <p:ph type="sldNum" sz="quarter" idx="5"/>
          </p:nvPr>
        </p:nvSpPr>
        <p:spPr/>
        <p:txBody>
          <a:bodyPr/>
          <a:lstStyle/>
          <a:p>
            <a:fld id="{F5952C65-7F43-40D8-B086-3075CCC033E5}" type="slidenum">
              <a:rPr lang="en-GB" smtClean="0"/>
              <a:t>19</a:t>
            </a:fld>
            <a:endParaRPr lang="en-GB" dirty="0"/>
          </a:p>
        </p:txBody>
      </p:sp>
    </p:spTree>
    <p:extLst>
      <p:ext uri="{BB962C8B-B14F-4D97-AF65-F5344CB8AC3E}">
        <p14:creationId xmlns:p14="http://schemas.microsoft.com/office/powerpoint/2010/main" val="1013058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967B9E-592D-6F94-4E9E-AE5C115F61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596E7BA-F416-4533-4CA9-BEEF7EDFA3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7A5E18-746A-F4B2-81D3-BE9B65552E54}"/>
              </a:ext>
            </a:extLst>
          </p:cNvPr>
          <p:cNvSpPr>
            <a:spLocks noGrp="1"/>
          </p:cNvSpPr>
          <p:nvPr>
            <p:ph type="body" idx="1"/>
          </p:nvPr>
        </p:nvSpPr>
        <p:spPr/>
        <p:txBody>
          <a:bodyPr/>
          <a:lstStyle/>
          <a:p>
            <a:r>
              <a:rPr lang="en-GB" dirty="0"/>
              <a:t>Liz</a:t>
            </a:r>
          </a:p>
        </p:txBody>
      </p:sp>
      <p:sp>
        <p:nvSpPr>
          <p:cNvPr id="4" name="Slide Number Placeholder 3">
            <a:extLst>
              <a:ext uri="{FF2B5EF4-FFF2-40B4-BE49-F238E27FC236}">
                <a16:creationId xmlns:a16="http://schemas.microsoft.com/office/drawing/2014/main" id="{C7338FE0-0A50-5A71-83D8-EDF72F0798F4}"/>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998270-A517-4E2A-986E-F2DBBBDC8A5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41432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71DFD4-5127-85CF-3613-72D59327FE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294FFE-8D1D-A36E-C3CE-D9DA90F482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4AE6E8E-D5D5-1FF3-739D-5560595EA54C}"/>
              </a:ext>
            </a:extLst>
          </p:cNvPr>
          <p:cNvSpPr>
            <a:spLocks noGrp="1"/>
          </p:cNvSpPr>
          <p:nvPr>
            <p:ph type="body" idx="1"/>
          </p:nvPr>
        </p:nvSpPr>
        <p:spPr/>
        <p:txBody>
          <a:bodyPr/>
          <a:lstStyle/>
          <a:p>
            <a:r>
              <a:rPr lang="en-GB" dirty="0"/>
              <a:t>Green segment. Step 3 outcomes only so 45+ seems valid cut-off for pathway goal of 50%. </a:t>
            </a:r>
          </a:p>
        </p:txBody>
      </p:sp>
      <p:sp>
        <p:nvSpPr>
          <p:cNvPr id="4" name="Slide Number Placeholder 3">
            <a:extLst>
              <a:ext uri="{FF2B5EF4-FFF2-40B4-BE49-F238E27FC236}">
                <a16:creationId xmlns:a16="http://schemas.microsoft.com/office/drawing/2014/main" id="{B3B2CA18-A25A-5821-6E1E-A7625A53C762}"/>
              </a:ext>
            </a:extLst>
          </p:cNvPr>
          <p:cNvSpPr>
            <a:spLocks noGrp="1"/>
          </p:cNvSpPr>
          <p:nvPr>
            <p:ph type="sldNum" sz="quarter" idx="5"/>
          </p:nvPr>
        </p:nvSpPr>
        <p:spPr/>
        <p:txBody>
          <a:bodyPr/>
          <a:lstStyle/>
          <a:p>
            <a:fld id="{F5952C65-7F43-40D8-B086-3075CCC033E5}" type="slidenum">
              <a:rPr lang="en-GB" smtClean="0"/>
              <a:t>20</a:t>
            </a:fld>
            <a:endParaRPr lang="en-GB" dirty="0"/>
          </a:p>
        </p:txBody>
      </p:sp>
    </p:spTree>
    <p:extLst>
      <p:ext uri="{BB962C8B-B14F-4D97-AF65-F5344CB8AC3E}">
        <p14:creationId xmlns:p14="http://schemas.microsoft.com/office/powerpoint/2010/main" val="1467464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43E3AA-AD0A-5725-6709-784BE6565A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F40454-0220-126A-F732-7FFB7FA6B0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9B54C9-923B-A7FC-FAF2-2E624240C7C8}"/>
              </a:ext>
            </a:extLst>
          </p:cNvPr>
          <p:cNvSpPr>
            <a:spLocks noGrp="1"/>
          </p:cNvSpPr>
          <p:nvPr>
            <p:ph type="body" idx="1"/>
          </p:nvPr>
        </p:nvSpPr>
        <p:spPr/>
        <p:txBody>
          <a:bodyPr/>
          <a:lstStyle/>
          <a:p>
            <a:r>
              <a:rPr lang="en-GB" dirty="0"/>
              <a:t>Still 27 (was 35) staff below 30%</a:t>
            </a:r>
          </a:p>
          <a:p>
            <a:endParaRPr lang="en-GB" dirty="0"/>
          </a:p>
          <a:p>
            <a:r>
              <a:rPr lang="en-GB" dirty="0"/>
              <a:t>136 &gt;=50% (was 89)</a:t>
            </a:r>
          </a:p>
        </p:txBody>
      </p:sp>
      <p:sp>
        <p:nvSpPr>
          <p:cNvPr id="4" name="Slide Number Placeholder 3">
            <a:extLst>
              <a:ext uri="{FF2B5EF4-FFF2-40B4-BE49-F238E27FC236}">
                <a16:creationId xmlns:a16="http://schemas.microsoft.com/office/drawing/2014/main" id="{FE053AC9-B584-0A45-9AC8-C274F8369E02}"/>
              </a:ext>
            </a:extLst>
          </p:cNvPr>
          <p:cNvSpPr>
            <a:spLocks noGrp="1"/>
          </p:cNvSpPr>
          <p:nvPr>
            <p:ph type="sldNum" sz="quarter" idx="5"/>
          </p:nvPr>
        </p:nvSpPr>
        <p:spPr/>
        <p:txBody>
          <a:bodyPr/>
          <a:lstStyle/>
          <a:p>
            <a:fld id="{F5952C65-7F43-40D8-B086-3075CCC033E5}" type="slidenum">
              <a:rPr lang="en-GB" smtClean="0"/>
              <a:t>21</a:t>
            </a:fld>
            <a:endParaRPr lang="en-GB" dirty="0"/>
          </a:p>
        </p:txBody>
      </p:sp>
    </p:spTree>
    <p:extLst>
      <p:ext uri="{BB962C8B-B14F-4D97-AF65-F5344CB8AC3E}">
        <p14:creationId xmlns:p14="http://schemas.microsoft.com/office/powerpoint/2010/main" val="6600871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3A0BA6-7BFC-4BBF-2849-C01266BB9D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4CA626-147D-1CC8-7949-0D040F76CF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46213A-9CF1-2D8E-CED8-1DD0EE40A01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5FB5CF9-2061-15EA-FE55-767D25815757}"/>
              </a:ext>
            </a:extLst>
          </p:cNvPr>
          <p:cNvSpPr>
            <a:spLocks noGrp="1"/>
          </p:cNvSpPr>
          <p:nvPr>
            <p:ph type="sldNum" sz="quarter" idx="5"/>
          </p:nvPr>
        </p:nvSpPr>
        <p:spPr/>
        <p:txBody>
          <a:bodyPr/>
          <a:lstStyle/>
          <a:p>
            <a:fld id="{F5952C65-7F43-40D8-B086-3075CCC033E5}" type="slidenum">
              <a:rPr lang="en-GB" smtClean="0"/>
              <a:t>22</a:t>
            </a:fld>
            <a:endParaRPr lang="en-GB" dirty="0"/>
          </a:p>
        </p:txBody>
      </p:sp>
    </p:spTree>
    <p:extLst>
      <p:ext uri="{BB962C8B-B14F-4D97-AF65-F5344CB8AC3E}">
        <p14:creationId xmlns:p14="http://schemas.microsoft.com/office/powerpoint/2010/main" val="1966235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BA2D24-8513-3DFF-C247-99046EA500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777937-98BF-0E75-CBC0-24548717B60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84C088A-F1A4-B40A-65FA-44EE92B05C8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A4C2050-064B-E06A-C598-560C837511C7}"/>
              </a:ext>
            </a:extLst>
          </p:cNvPr>
          <p:cNvSpPr>
            <a:spLocks noGrp="1"/>
          </p:cNvSpPr>
          <p:nvPr>
            <p:ph type="sldNum" sz="quarter" idx="5"/>
          </p:nvPr>
        </p:nvSpPr>
        <p:spPr/>
        <p:txBody>
          <a:bodyPr/>
          <a:lstStyle/>
          <a:p>
            <a:fld id="{F5952C65-7F43-40D8-B086-3075CCC033E5}" type="slidenum">
              <a:rPr lang="en-GB" smtClean="0"/>
              <a:t>23</a:t>
            </a:fld>
            <a:endParaRPr lang="en-GB" dirty="0"/>
          </a:p>
        </p:txBody>
      </p:sp>
    </p:spTree>
    <p:extLst>
      <p:ext uri="{BB962C8B-B14F-4D97-AF65-F5344CB8AC3E}">
        <p14:creationId xmlns:p14="http://schemas.microsoft.com/office/powerpoint/2010/main" val="13030335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56D90C-917B-37E0-8EC6-06C264BD0A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D52C72-3B49-EB75-F8C8-9E29497C28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8D0B0C-F7BD-9E27-A59C-9C609B2CD47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B008873-6290-D12B-7016-E71E45D95891}"/>
              </a:ext>
            </a:extLst>
          </p:cNvPr>
          <p:cNvSpPr>
            <a:spLocks noGrp="1"/>
          </p:cNvSpPr>
          <p:nvPr>
            <p:ph type="sldNum" sz="quarter" idx="5"/>
          </p:nvPr>
        </p:nvSpPr>
        <p:spPr/>
        <p:txBody>
          <a:bodyPr/>
          <a:lstStyle/>
          <a:p>
            <a:fld id="{F5952C65-7F43-40D8-B086-3075CCC033E5}" type="slidenum">
              <a:rPr lang="en-GB" smtClean="0"/>
              <a:t>24</a:t>
            </a:fld>
            <a:endParaRPr lang="en-GB" dirty="0"/>
          </a:p>
        </p:txBody>
      </p:sp>
    </p:spTree>
    <p:extLst>
      <p:ext uri="{BB962C8B-B14F-4D97-AF65-F5344CB8AC3E}">
        <p14:creationId xmlns:p14="http://schemas.microsoft.com/office/powerpoint/2010/main" val="35155978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514E99-E15D-A1F3-1D13-8A3FC46A06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9439637-5CF7-AB94-C5B3-BB64CED349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AA167E-E9EF-EE2F-17C6-4FE6B65F5153}"/>
              </a:ext>
            </a:extLst>
          </p:cNvPr>
          <p:cNvSpPr>
            <a:spLocks noGrp="1"/>
          </p:cNvSpPr>
          <p:nvPr>
            <p:ph type="body" idx="1"/>
          </p:nvPr>
        </p:nvSpPr>
        <p:spPr/>
        <p:txBody>
          <a:bodyPr/>
          <a:lstStyle/>
          <a:p>
            <a:r>
              <a:rPr lang="en-GB" sz="1200" kern="1200" dirty="0">
                <a:solidFill>
                  <a:schemeClr val="tx1"/>
                </a:solidFill>
                <a:effectLst/>
                <a:latin typeface="+mn-lt"/>
                <a:ea typeface="+mn-ea"/>
                <a:cs typeface="+mn-cs"/>
              </a:rPr>
              <a:t>The variation in scores for each group reflect the differences in high and low outliers within services, i.e. whilst a recovery rate of 38% may be a low outlier in one service it would not be in all services.</a:t>
            </a:r>
            <a:endParaRPr lang="en-GB" dirty="0"/>
          </a:p>
        </p:txBody>
      </p:sp>
      <p:sp>
        <p:nvSpPr>
          <p:cNvPr id="4" name="Slide Number Placeholder 3">
            <a:extLst>
              <a:ext uri="{FF2B5EF4-FFF2-40B4-BE49-F238E27FC236}">
                <a16:creationId xmlns:a16="http://schemas.microsoft.com/office/drawing/2014/main" id="{EB87D2CE-BA45-A6D2-9284-CB824BB4C88D}"/>
              </a:ext>
            </a:extLst>
          </p:cNvPr>
          <p:cNvSpPr>
            <a:spLocks noGrp="1"/>
          </p:cNvSpPr>
          <p:nvPr>
            <p:ph type="sldNum" sz="quarter" idx="5"/>
          </p:nvPr>
        </p:nvSpPr>
        <p:spPr/>
        <p:txBody>
          <a:bodyPr/>
          <a:lstStyle/>
          <a:p>
            <a:fld id="{F5952C65-7F43-40D8-B086-3075CCC033E5}" type="slidenum">
              <a:rPr lang="en-GB" smtClean="0"/>
              <a:t>25</a:t>
            </a:fld>
            <a:endParaRPr lang="en-GB" dirty="0"/>
          </a:p>
        </p:txBody>
      </p:sp>
    </p:spTree>
    <p:extLst>
      <p:ext uri="{BB962C8B-B14F-4D97-AF65-F5344CB8AC3E}">
        <p14:creationId xmlns:p14="http://schemas.microsoft.com/office/powerpoint/2010/main" val="38593118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6135D4-755A-701E-D8DB-1E88DF2B66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4AABEFF-D591-5A96-2C4A-CE14956550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036404-3BC0-2329-3309-9FF27A0B050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All = all invited. ATTEND and DID NOT ATTEND (but still flagged)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Despite the apparent remaining unwarranted variation, there appears to be an overall and impressive positive improvement for staff invited to the PFG for their service.  Is there any evidence that </a:t>
            </a:r>
            <a:r>
              <a:rPr lang="en-GB" sz="1200" i="1" kern="1200" dirty="0">
                <a:solidFill>
                  <a:schemeClr val="tx1"/>
                </a:solidFill>
                <a:effectLst/>
                <a:latin typeface="+mn-lt"/>
                <a:ea typeface="+mn-ea"/>
                <a:cs typeface="+mn-cs"/>
              </a:rPr>
              <a:t>attendance</a:t>
            </a:r>
            <a:r>
              <a:rPr lang="en-GB" sz="1200" kern="1200" dirty="0">
                <a:solidFill>
                  <a:schemeClr val="tx1"/>
                </a:solidFill>
                <a:effectLst/>
                <a:latin typeface="+mn-lt"/>
                <a:ea typeface="+mn-ea"/>
                <a:cs typeface="+mn-cs"/>
              </a:rPr>
              <a:t> at the PFG added any increased improvement?</a:t>
            </a:r>
          </a:p>
          <a:p>
            <a:endParaRPr lang="en-GB" dirty="0"/>
          </a:p>
        </p:txBody>
      </p:sp>
      <p:sp>
        <p:nvSpPr>
          <p:cNvPr id="4" name="Slide Number Placeholder 3">
            <a:extLst>
              <a:ext uri="{FF2B5EF4-FFF2-40B4-BE49-F238E27FC236}">
                <a16:creationId xmlns:a16="http://schemas.microsoft.com/office/drawing/2014/main" id="{1EE02F53-4FF2-3EA6-0213-3892F8626BD7}"/>
              </a:ext>
            </a:extLst>
          </p:cNvPr>
          <p:cNvSpPr>
            <a:spLocks noGrp="1"/>
          </p:cNvSpPr>
          <p:nvPr>
            <p:ph type="sldNum" sz="quarter" idx="5"/>
          </p:nvPr>
        </p:nvSpPr>
        <p:spPr/>
        <p:txBody>
          <a:bodyPr/>
          <a:lstStyle/>
          <a:p>
            <a:fld id="{F5952C65-7F43-40D8-B086-3075CCC033E5}" type="slidenum">
              <a:rPr lang="en-GB" smtClean="0"/>
              <a:t>26</a:t>
            </a:fld>
            <a:endParaRPr lang="en-GB" dirty="0"/>
          </a:p>
        </p:txBody>
      </p:sp>
    </p:spTree>
    <p:extLst>
      <p:ext uri="{BB962C8B-B14F-4D97-AF65-F5344CB8AC3E}">
        <p14:creationId xmlns:p14="http://schemas.microsoft.com/office/powerpoint/2010/main" val="39725107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GROW model as a means of engaging and inspiring shared purpose.</a:t>
            </a:r>
          </a:p>
        </p:txBody>
      </p:sp>
      <p:sp>
        <p:nvSpPr>
          <p:cNvPr id="4" name="Slide Number Placeholder 3"/>
          <p:cNvSpPr>
            <a:spLocks noGrp="1"/>
          </p:cNvSpPr>
          <p:nvPr>
            <p:ph type="sldNum" sz="quarter" idx="5"/>
          </p:nvPr>
        </p:nvSpPr>
        <p:spPr/>
        <p:txBody>
          <a:bodyPr/>
          <a:lstStyle/>
          <a:p>
            <a:fld id="{F5952C65-7F43-40D8-B086-3075CCC033E5}" type="slidenum">
              <a:rPr lang="en-GB" smtClean="0"/>
              <a:t>27</a:t>
            </a:fld>
            <a:endParaRPr lang="en-GB" dirty="0"/>
          </a:p>
        </p:txBody>
      </p:sp>
    </p:spTree>
    <p:extLst>
      <p:ext uri="{BB962C8B-B14F-4D97-AF65-F5344CB8AC3E}">
        <p14:creationId xmlns:p14="http://schemas.microsoft.com/office/powerpoint/2010/main" val="41401284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44DEFD-E4BB-F69E-D428-7683C11017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DD69C0-ED06-2BC8-A1D7-2CEFE618F4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76A8AE-B2DB-C1F0-DEF3-445A475C230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C9EEF55-BE5C-19CD-8BB8-0CA7BE921F52}"/>
              </a:ext>
            </a:extLst>
          </p:cNvPr>
          <p:cNvSpPr>
            <a:spLocks noGrp="1"/>
          </p:cNvSpPr>
          <p:nvPr>
            <p:ph type="sldNum" sz="quarter" idx="5"/>
          </p:nvPr>
        </p:nvSpPr>
        <p:spPr/>
        <p:txBody>
          <a:bodyPr/>
          <a:lstStyle/>
          <a:p>
            <a:fld id="{F5952C65-7F43-40D8-B086-3075CCC033E5}" type="slidenum">
              <a:rPr lang="en-GB" smtClean="0"/>
              <a:t>28</a:t>
            </a:fld>
            <a:endParaRPr lang="en-GB" dirty="0"/>
          </a:p>
        </p:txBody>
      </p:sp>
    </p:spTree>
    <p:extLst>
      <p:ext uri="{BB962C8B-B14F-4D97-AF65-F5344CB8AC3E}">
        <p14:creationId xmlns:p14="http://schemas.microsoft.com/office/powerpoint/2010/main" val="2106249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7B6950-53A0-856E-23AE-AD8E2526C9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F50B18-6C4F-2D6B-E7A8-582A9420C4F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82A8EE-A770-9D1C-EE3F-D4CFDE461163}"/>
              </a:ext>
            </a:extLst>
          </p:cNvPr>
          <p:cNvSpPr>
            <a:spLocks noGrp="1"/>
          </p:cNvSpPr>
          <p:nvPr>
            <p:ph type="body" idx="1"/>
          </p:nvPr>
        </p:nvSpPr>
        <p:spPr/>
        <p:txBody>
          <a:bodyPr/>
          <a:lstStyle/>
          <a:p>
            <a:r>
              <a:rPr lang="en-GB" dirty="0"/>
              <a:t>An example of one CBT from </a:t>
            </a:r>
            <a:r>
              <a:rPr lang="en-GB" i="1" dirty="0"/>
              <a:t>Service 6</a:t>
            </a:r>
            <a:r>
              <a:rPr lang="en-GB" dirty="0"/>
              <a:t>.</a:t>
            </a:r>
          </a:p>
        </p:txBody>
      </p:sp>
      <p:sp>
        <p:nvSpPr>
          <p:cNvPr id="4" name="Slide Number Placeholder 3">
            <a:extLst>
              <a:ext uri="{FF2B5EF4-FFF2-40B4-BE49-F238E27FC236}">
                <a16:creationId xmlns:a16="http://schemas.microsoft.com/office/drawing/2014/main" id="{71BE6BB4-8430-EE27-C942-474466E2E08A}"/>
              </a:ext>
            </a:extLst>
          </p:cNvPr>
          <p:cNvSpPr>
            <a:spLocks noGrp="1"/>
          </p:cNvSpPr>
          <p:nvPr>
            <p:ph type="sldNum" sz="quarter" idx="5"/>
          </p:nvPr>
        </p:nvSpPr>
        <p:spPr/>
        <p:txBody>
          <a:bodyPr/>
          <a:lstStyle/>
          <a:p>
            <a:fld id="{F5952C65-7F43-40D8-B086-3075CCC033E5}" type="slidenum">
              <a:rPr lang="en-GB" smtClean="0"/>
              <a:t>29</a:t>
            </a:fld>
            <a:endParaRPr lang="en-GB" dirty="0"/>
          </a:p>
        </p:txBody>
      </p:sp>
    </p:spTree>
    <p:extLst>
      <p:ext uri="{BB962C8B-B14F-4D97-AF65-F5344CB8AC3E}">
        <p14:creationId xmlns:p14="http://schemas.microsoft.com/office/powerpoint/2010/main" val="17107558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272839-6AE7-065E-25E1-1D47DFA28C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BDC6B3-F7FD-5A8E-8444-652875C8AC4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9643FD-7A9E-FEE5-FA81-813A032A20FF}"/>
              </a:ext>
            </a:extLst>
          </p:cNvPr>
          <p:cNvSpPr>
            <a:spLocks noGrp="1"/>
          </p:cNvSpPr>
          <p:nvPr>
            <p:ph type="body" idx="1"/>
          </p:nvPr>
        </p:nvSpPr>
        <p:spPr/>
        <p:txBody>
          <a:bodyPr/>
          <a:lstStyle/>
          <a:p>
            <a:r>
              <a:rPr lang="en-GB"/>
              <a:t>Liz</a:t>
            </a:r>
          </a:p>
        </p:txBody>
      </p:sp>
      <p:sp>
        <p:nvSpPr>
          <p:cNvPr id="4" name="Slide Number Placeholder 3">
            <a:extLst>
              <a:ext uri="{FF2B5EF4-FFF2-40B4-BE49-F238E27FC236}">
                <a16:creationId xmlns:a16="http://schemas.microsoft.com/office/drawing/2014/main" id="{A7C7CB9E-BEC5-DACC-774D-92E48EBFAB1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998270-A517-4E2A-986E-F2DBBBDC8A5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482417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258E41-2EAA-E60C-7395-9851FD8EBFC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527591-738E-8635-BB53-7BDDF2ACE0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89DFC60-2D0B-A38E-D1C8-BA88405607D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9B31864-AB85-5C52-8389-841C2D1612DC}"/>
              </a:ext>
            </a:extLst>
          </p:cNvPr>
          <p:cNvSpPr>
            <a:spLocks noGrp="1"/>
          </p:cNvSpPr>
          <p:nvPr>
            <p:ph type="sldNum" sz="quarter" idx="5"/>
          </p:nvPr>
        </p:nvSpPr>
        <p:spPr/>
        <p:txBody>
          <a:bodyPr/>
          <a:lstStyle/>
          <a:p>
            <a:fld id="{F5952C65-7F43-40D8-B086-3075CCC033E5}" type="slidenum">
              <a:rPr lang="en-GB" smtClean="0"/>
              <a:t>30</a:t>
            </a:fld>
            <a:endParaRPr lang="en-GB" dirty="0"/>
          </a:p>
        </p:txBody>
      </p:sp>
    </p:spTree>
    <p:extLst>
      <p:ext uri="{BB962C8B-B14F-4D97-AF65-F5344CB8AC3E}">
        <p14:creationId xmlns:p14="http://schemas.microsoft.com/office/powerpoint/2010/main" val="28128977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99F696-C09E-320C-D7E9-8618A82C2F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C38CD0-6496-50C8-D8BD-9ED44C52C3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8B05EE-5185-AEE7-D807-44997CBD62B9}"/>
              </a:ext>
            </a:extLst>
          </p:cNvPr>
          <p:cNvSpPr>
            <a:spLocks noGrp="1"/>
          </p:cNvSpPr>
          <p:nvPr>
            <p:ph type="body" idx="1"/>
          </p:nvPr>
        </p:nvSpPr>
        <p:spPr/>
        <p:txBody>
          <a:bodyPr/>
          <a:lstStyle/>
          <a:p>
            <a:r>
              <a:rPr lang="en-GB" dirty="0"/>
              <a:t>We were interested to see if there was any difference between high performing and low performing staff; there was a trend but no significant difference.  </a:t>
            </a:r>
          </a:p>
          <a:p>
            <a:endParaRPr lang="en-GB" dirty="0"/>
          </a:p>
          <a:p>
            <a:r>
              <a:rPr lang="en-GB" dirty="0"/>
              <a:t>In fact only significant difference between the two groups (training, profession, years of experience etc) was in the proportion who chose to attend the PFGs (invited as a representative of their service not as a Low or High performing member of staff). </a:t>
            </a:r>
          </a:p>
          <a:p>
            <a:endParaRPr lang="en-GB" dirty="0"/>
          </a:p>
          <a:p>
            <a:r>
              <a:rPr lang="en-GB" dirty="0"/>
              <a:t>21 attended (35 invited) LO 60% attended</a:t>
            </a:r>
          </a:p>
          <a:p>
            <a:r>
              <a:rPr lang="en-GB" dirty="0"/>
              <a:t>37 attended (42 invited) HO 88% attended</a:t>
            </a:r>
          </a:p>
          <a:p>
            <a:endParaRPr lang="en-GB" dirty="0"/>
          </a:p>
          <a:p>
            <a:r>
              <a:rPr lang="en-GB" dirty="0"/>
              <a:t>General engagement with work and motivation to make a difference?</a:t>
            </a:r>
          </a:p>
          <a:p>
            <a:endParaRPr lang="en-GB" dirty="0"/>
          </a:p>
        </p:txBody>
      </p:sp>
      <p:sp>
        <p:nvSpPr>
          <p:cNvPr id="4" name="Slide Number Placeholder 3">
            <a:extLst>
              <a:ext uri="{FF2B5EF4-FFF2-40B4-BE49-F238E27FC236}">
                <a16:creationId xmlns:a16="http://schemas.microsoft.com/office/drawing/2014/main" id="{51F2AABA-4AA9-4C3D-1326-DEE8CA415441}"/>
              </a:ext>
            </a:extLst>
          </p:cNvPr>
          <p:cNvSpPr>
            <a:spLocks noGrp="1"/>
          </p:cNvSpPr>
          <p:nvPr>
            <p:ph type="sldNum" sz="quarter" idx="5"/>
          </p:nvPr>
        </p:nvSpPr>
        <p:spPr/>
        <p:txBody>
          <a:bodyPr/>
          <a:lstStyle/>
          <a:p>
            <a:fld id="{F5952C65-7F43-40D8-B086-3075CCC033E5}" type="slidenum">
              <a:rPr lang="en-GB" smtClean="0"/>
              <a:t>31</a:t>
            </a:fld>
            <a:endParaRPr lang="en-GB" dirty="0"/>
          </a:p>
        </p:txBody>
      </p:sp>
    </p:spTree>
    <p:extLst>
      <p:ext uri="{BB962C8B-B14F-4D97-AF65-F5344CB8AC3E}">
        <p14:creationId xmlns:p14="http://schemas.microsoft.com/office/powerpoint/2010/main" val="15674724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5952C65-7F43-40D8-B086-3075CCC033E5}" type="slidenum">
              <a:rPr lang="en-GB" smtClean="0"/>
              <a:t>32</a:t>
            </a:fld>
            <a:endParaRPr lang="en-GB" dirty="0"/>
          </a:p>
        </p:txBody>
      </p:sp>
    </p:spTree>
    <p:extLst>
      <p:ext uri="{BB962C8B-B14F-4D97-AF65-F5344CB8AC3E}">
        <p14:creationId xmlns:p14="http://schemas.microsoft.com/office/powerpoint/2010/main" val="5536258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E6695ED-24F3-42B6-A568-58644C565799}" type="slidenum">
              <a:rPr lang="en-GB" smtClean="0"/>
              <a:t>33</a:t>
            </a:fld>
            <a:endParaRPr lang="en-GB"/>
          </a:p>
        </p:txBody>
      </p:sp>
    </p:spTree>
    <p:extLst>
      <p:ext uri="{BB962C8B-B14F-4D97-AF65-F5344CB8AC3E}">
        <p14:creationId xmlns:p14="http://schemas.microsoft.com/office/powerpoint/2010/main" val="10759485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D31CDA-C207-6CD6-0612-D6672AFE97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E1622E-9364-D8FB-6D74-81356E2E72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776A9C3-90EC-182B-A67B-04AD1CA74E5E}"/>
              </a:ext>
            </a:extLst>
          </p:cNvPr>
          <p:cNvSpPr>
            <a:spLocks noGrp="1"/>
          </p:cNvSpPr>
          <p:nvPr>
            <p:ph type="body" idx="1"/>
          </p:nvPr>
        </p:nvSpPr>
        <p:spPr/>
        <p:txBody>
          <a:bodyPr/>
          <a:lstStyle/>
          <a:p>
            <a:r>
              <a:rPr lang="en-GB" dirty="0"/>
              <a:t>We were interested to see if there was any difference between high performing and low performing staff; there was a trend but no significant difference.  </a:t>
            </a:r>
          </a:p>
          <a:p>
            <a:endParaRPr lang="en-GB" dirty="0"/>
          </a:p>
          <a:p>
            <a:r>
              <a:rPr lang="en-GB" dirty="0"/>
              <a:t>In fact only significant difference between the two groups (training, profession, years of experience etc) was in the proportion who chose to attend the PFGs (invited as a representative of their service not as a Low or High performing member of staff). </a:t>
            </a:r>
          </a:p>
          <a:p>
            <a:endParaRPr lang="en-GB" dirty="0"/>
          </a:p>
          <a:p>
            <a:r>
              <a:rPr lang="en-GB" dirty="0"/>
              <a:t>21 attended (35 invited) LO 60% attended</a:t>
            </a:r>
          </a:p>
          <a:p>
            <a:r>
              <a:rPr lang="en-GB" dirty="0"/>
              <a:t>37 attended (42 invited) HO 88% attended</a:t>
            </a:r>
          </a:p>
          <a:p>
            <a:endParaRPr lang="en-GB" dirty="0"/>
          </a:p>
          <a:p>
            <a:r>
              <a:rPr lang="en-GB" dirty="0"/>
              <a:t>General engagement with work and motivation to make a difference?</a:t>
            </a:r>
          </a:p>
          <a:p>
            <a:endParaRPr lang="en-GB" dirty="0"/>
          </a:p>
        </p:txBody>
      </p:sp>
      <p:sp>
        <p:nvSpPr>
          <p:cNvPr id="4" name="Slide Number Placeholder 3">
            <a:extLst>
              <a:ext uri="{FF2B5EF4-FFF2-40B4-BE49-F238E27FC236}">
                <a16:creationId xmlns:a16="http://schemas.microsoft.com/office/drawing/2014/main" id="{E7F8DD9E-8C76-8F6B-FC0E-FE23C5C6D6B7}"/>
              </a:ext>
            </a:extLst>
          </p:cNvPr>
          <p:cNvSpPr>
            <a:spLocks noGrp="1"/>
          </p:cNvSpPr>
          <p:nvPr>
            <p:ph type="sldNum" sz="quarter" idx="5"/>
          </p:nvPr>
        </p:nvSpPr>
        <p:spPr/>
        <p:txBody>
          <a:bodyPr/>
          <a:lstStyle/>
          <a:p>
            <a:fld id="{F5952C65-7F43-40D8-B086-3075CCC033E5}" type="slidenum">
              <a:rPr lang="en-GB" smtClean="0"/>
              <a:t>34</a:t>
            </a:fld>
            <a:endParaRPr lang="en-GB" dirty="0"/>
          </a:p>
        </p:txBody>
      </p:sp>
    </p:spTree>
    <p:extLst>
      <p:ext uri="{BB962C8B-B14F-4D97-AF65-F5344CB8AC3E}">
        <p14:creationId xmlns:p14="http://schemas.microsoft.com/office/powerpoint/2010/main" val="35058289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A2FD48-27C0-FFBB-7363-F4E5E4B5FD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E027E2-C86A-F049-B305-6BDBB2FC05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A4AE9B-1C9B-2C8B-5CB1-40D57D7415E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234DE96-6CE9-F20E-183C-5F4C9E7E9E5F}"/>
              </a:ext>
            </a:extLst>
          </p:cNvPr>
          <p:cNvSpPr>
            <a:spLocks noGrp="1"/>
          </p:cNvSpPr>
          <p:nvPr>
            <p:ph type="sldNum" sz="quarter" idx="5"/>
          </p:nvPr>
        </p:nvSpPr>
        <p:spPr/>
        <p:txBody>
          <a:bodyPr/>
          <a:lstStyle/>
          <a:p>
            <a:fld id="{F5952C65-7F43-40D8-B086-3075CCC033E5}" type="slidenum">
              <a:rPr lang="en-GB" smtClean="0"/>
              <a:t>35</a:t>
            </a:fld>
            <a:endParaRPr lang="en-GB" dirty="0"/>
          </a:p>
        </p:txBody>
      </p:sp>
    </p:spTree>
    <p:extLst>
      <p:ext uri="{BB962C8B-B14F-4D97-AF65-F5344CB8AC3E}">
        <p14:creationId xmlns:p14="http://schemas.microsoft.com/office/powerpoint/2010/main" val="25521156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B94396-52C8-57D5-6FF0-17B3C81702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15AA95E-88CB-A043-7A84-F87CA2C5EA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5B0416-562C-9BED-DD16-2162A6FB2A19}"/>
              </a:ext>
            </a:extLst>
          </p:cNvPr>
          <p:cNvSpPr>
            <a:spLocks noGrp="1"/>
          </p:cNvSpPr>
          <p:nvPr>
            <p:ph type="body" idx="1"/>
          </p:nvPr>
        </p:nvSpPr>
        <p:spPr/>
        <p:txBody>
          <a:bodyPr/>
          <a:lstStyle/>
          <a:p>
            <a:r>
              <a:rPr lang="en-GB" dirty="0"/>
              <a:t>We were interested to see if there was any difference between high performing and low performing staff; there was a trend but no significant difference.  </a:t>
            </a:r>
          </a:p>
          <a:p>
            <a:endParaRPr lang="en-GB" dirty="0"/>
          </a:p>
          <a:p>
            <a:r>
              <a:rPr lang="en-GB" dirty="0"/>
              <a:t>In fact only significant difference between the two groups (training, profession, years of experience etc) was in the proportion who chose to attend the PFGs (invited as a representative of their service not as a Low or High performing member of staff). </a:t>
            </a:r>
          </a:p>
          <a:p>
            <a:endParaRPr lang="en-GB" dirty="0"/>
          </a:p>
          <a:p>
            <a:r>
              <a:rPr lang="en-GB" dirty="0"/>
              <a:t>21 attended (35 invited) LO 60% attended</a:t>
            </a:r>
          </a:p>
          <a:p>
            <a:r>
              <a:rPr lang="en-GB" dirty="0"/>
              <a:t>37 attended (42 invited) HO 88% attended</a:t>
            </a:r>
          </a:p>
          <a:p>
            <a:endParaRPr lang="en-GB" dirty="0"/>
          </a:p>
          <a:p>
            <a:r>
              <a:rPr lang="en-GB" dirty="0"/>
              <a:t>General engagement with work and motivation to make a difference?</a:t>
            </a:r>
          </a:p>
          <a:p>
            <a:endParaRPr lang="en-GB" dirty="0"/>
          </a:p>
        </p:txBody>
      </p:sp>
      <p:sp>
        <p:nvSpPr>
          <p:cNvPr id="4" name="Slide Number Placeholder 3">
            <a:extLst>
              <a:ext uri="{FF2B5EF4-FFF2-40B4-BE49-F238E27FC236}">
                <a16:creationId xmlns:a16="http://schemas.microsoft.com/office/drawing/2014/main" id="{D59368F2-FCA3-E54C-D3A9-2A04D1ECAC9B}"/>
              </a:ext>
            </a:extLst>
          </p:cNvPr>
          <p:cNvSpPr>
            <a:spLocks noGrp="1"/>
          </p:cNvSpPr>
          <p:nvPr>
            <p:ph type="sldNum" sz="quarter" idx="5"/>
          </p:nvPr>
        </p:nvSpPr>
        <p:spPr/>
        <p:txBody>
          <a:bodyPr/>
          <a:lstStyle/>
          <a:p>
            <a:fld id="{F5952C65-7F43-40D8-B086-3075CCC033E5}" type="slidenum">
              <a:rPr lang="en-GB" smtClean="0"/>
              <a:t>36</a:t>
            </a:fld>
            <a:endParaRPr lang="en-GB" dirty="0"/>
          </a:p>
        </p:txBody>
      </p:sp>
    </p:spTree>
    <p:extLst>
      <p:ext uri="{BB962C8B-B14F-4D97-AF65-F5344CB8AC3E}">
        <p14:creationId xmlns:p14="http://schemas.microsoft.com/office/powerpoint/2010/main" val="1651947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809109-6E91-B0CD-AE77-84A787EEE5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4F96A4-B384-68F1-8928-18B0870C5B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3759C8-448F-FC68-1891-421138AF51CF}"/>
              </a:ext>
            </a:extLst>
          </p:cNvPr>
          <p:cNvSpPr>
            <a:spLocks noGrp="1"/>
          </p:cNvSpPr>
          <p:nvPr>
            <p:ph type="body" idx="1"/>
          </p:nvPr>
        </p:nvSpPr>
        <p:spPr/>
        <p:txBody>
          <a:bodyPr/>
          <a:lstStyle/>
          <a:p>
            <a:r>
              <a:rPr lang="en-GB" sz="1200" kern="1200" dirty="0">
                <a:solidFill>
                  <a:schemeClr val="tx1"/>
                </a:solidFill>
                <a:effectLst/>
                <a:latin typeface="+mn-lt"/>
                <a:ea typeface="+mn-ea"/>
                <a:cs typeface="+mn-cs"/>
              </a:rPr>
              <a:t>Ten staff from Group 1 who had a recovery rate improved by &gt;15% were contacted, congratulated and asked to feedback anything they thought had helped to contribute to this remarkable improvement. </a:t>
            </a:r>
          </a:p>
          <a:p>
            <a:r>
              <a:rPr lang="en-GB" sz="1200" kern="1200" dirty="0">
                <a:solidFill>
                  <a:schemeClr val="tx1"/>
                </a:solidFill>
                <a:effectLst/>
                <a:latin typeface="+mn-lt"/>
                <a:ea typeface="+mn-ea"/>
                <a:cs typeface="+mn-cs"/>
              </a:rPr>
              <a:t>Most thought the improvements were the result of several changes in their practice. The following themes were shared.</a:t>
            </a:r>
          </a:p>
          <a:p>
            <a:endParaRPr lang="en-GB" dirty="0"/>
          </a:p>
        </p:txBody>
      </p:sp>
      <p:sp>
        <p:nvSpPr>
          <p:cNvPr id="4" name="Slide Number Placeholder 3">
            <a:extLst>
              <a:ext uri="{FF2B5EF4-FFF2-40B4-BE49-F238E27FC236}">
                <a16:creationId xmlns:a16="http://schemas.microsoft.com/office/drawing/2014/main" id="{F4EEEEAA-7BEB-B038-9D64-2716BF0CF52A}"/>
              </a:ext>
            </a:extLst>
          </p:cNvPr>
          <p:cNvSpPr>
            <a:spLocks noGrp="1"/>
          </p:cNvSpPr>
          <p:nvPr>
            <p:ph type="sldNum" sz="quarter" idx="5"/>
          </p:nvPr>
        </p:nvSpPr>
        <p:spPr/>
        <p:txBody>
          <a:bodyPr/>
          <a:lstStyle/>
          <a:p>
            <a:fld id="{F5952C65-7F43-40D8-B086-3075CCC033E5}" type="slidenum">
              <a:rPr lang="en-GB" smtClean="0"/>
              <a:t>37</a:t>
            </a:fld>
            <a:endParaRPr lang="en-GB" dirty="0"/>
          </a:p>
        </p:txBody>
      </p:sp>
    </p:spTree>
    <p:extLst>
      <p:ext uri="{BB962C8B-B14F-4D97-AF65-F5344CB8AC3E}">
        <p14:creationId xmlns:p14="http://schemas.microsoft.com/office/powerpoint/2010/main" val="9290353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2B653F-898C-6315-B284-442ACC55A01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AD71ED-1865-C05E-4F5D-6A56E45702A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AB3FA1-987E-4472-E5E2-2424386EBBFF}"/>
              </a:ext>
            </a:extLst>
          </p:cNvPr>
          <p:cNvSpPr>
            <a:spLocks noGrp="1"/>
          </p:cNvSpPr>
          <p:nvPr>
            <p:ph type="body" idx="1"/>
          </p:nvPr>
        </p:nvSpPr>
        <p:spPr/>
        <p:txBody>
          <a:bodyPr/>
          <a:lstStyle/>
          <a:p>
            <a:r>
              <a:rPr lang="en-GB" dirty="0"/>
              <a:t>What can we say?</a:t>
            </a:r>
          </a:p>
          <a:p>
            <a:r>
              <a:rPr lang="en-GB" dirty="0"/>
              <a:t>What Roger Paxton used to call short and dirty research. </a:t>
            </a:r>
          </a:p>
        </p:txBody>
      </p:sp>
      <p:sp>
        <p:nvSpPr>
          <p:cNvPr id="4" name="Slide Number Placeholder 3">
            <a:extLst>
              <a:ext uri="{FF2B5EF4-FFF2-40B4-BE49-F238E27FC236}">
                <a16:creationId xmlns:a16="http://schemas.microsoft.com/office/drawing/2014/main" id="{51CCCBC5-6296-3BCD-E99E-F08ECE6A006C}"/>
              </a:ext>
            </a:extLst>
          </p:cNvPr>
          <p:cNvSpPr>
            <a:spLocks noGrp="1"/>
          </p:cNvSpPr>
          <p:nvPr>
            <p:ph type="sldNum" sz="quarter" idx="5"/>
          </p:nvPr>
        </p:nvSpPr>
        <p:spPr/>
        <p:txBody>
          <a:bodyPr/>
          <a:lstStyle/>
          <a:p>
            <a:fld id="{F5952C65-7F43-40D8-B086-3075CCC033E5}" type="slidenum">
              <a:rPr lang="en-GB" smtClean="0"/>
              <a:t>38</a:t>
            </a:fld>
            <a:endParaRPr lang="en-GB" dirty="0"/>
          </a:p>
        </p:txBody>
      </p:sp>
    </p:spTree>
    <p:extLst>
      <p:ext uri="{BB962C8B-B14F-4D97-AF65-F5344CB8AC3E}">
        <p14:creationId xmlns:p14="http://schemas.microsoft.com/office/powerpoint/2010/main" val="31931013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66B207-F522-2814-5A73-725D6AF932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1B59A3-E245-391B-E4A5-0E039CAF93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AF4930-CF81-A4CF-5F49-52692968A94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673BE69-B418-47FA-6048-7E382600506C}"/>
              </a:ext>
            </a:extLst>
          </p:cNvPr>
          <p:cNvSpPr>
            <a:spLocks noGrp="1"/>
          </p:cNvSpPr>
          <p:nvPr>
            <p:ph type="sldNum" sz="quarter" idx="5"/>
          </p:nvPr>
        </p:nvSpPr>
        <p:spPr/>
        <p:txBody>
          <a:bodyPr/>
          <a:lstStyle/>
          <a:p>
            <a:fld id="{F5952C65-7F43-40D8-B086-3075CCC033E5}" type="slidenum">
              <a:rPr lang="en-GB" smtClean="0"/>
              <a:t>39</a:t>
            </a:fld>
            <a:endParaRPr lang="en-GB" dirty="0"/>
          </a:p>
        </p:txBody>
      </p:sp>
    </p:spTree>
    <p:extLst>
      <p:ext uri="{BB962C8B-B14F-4D97-AF65-F5344CB8AC3E}">
        <p14:creationId xmlns:p14="http://schemas.microsoft.com/office/powerpoint/2010/main" val="41111225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Liz</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998270-A517-4E2A-986E-F2DBBBDC8A5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080222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u="sng" kern="1200" dirty="0">
                <a:solidFill>
                  <a:schemeClr val="tx1"/>
                </a:solidFill>
                <a:effectLst/>
                <a:latin typeface="+mn-lt"/>
                <a:ea typeface="+mn-ea"/>
                <a:cs typeface="+mn-cs"/>
                <a:hlinkClick r:id="rId3"/>
              </a:rPr>
              <a:t>Older People Positive Practice Guide - May 2021 - NHS Talking Therapies, for Anxiety and Depression - FutureNHS Collaboration Platform</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AEAC1D8-B53D-4A2E-8432-D88678DEE8B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8139637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BACP, BABCP,</a:t>
            </a:r>
            <a:r>
              <a:rPr lang="en-GB" baseline="0" dirty="0"/>
              <a:t> A Society </a:t>
            </a:r>
            <a:r>
              <a:rPr lang="en-GB" dirty="0"/>
              <a:t>, </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AEAC1D8-B53D-4A2E-8432-D88678DEE8B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5792439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Tom Kitwood (1997) described the psychosocial needs of people living with dementia. These psychosocial needs describe the support that eople living with dementia need to uphold their personhood. Kitwood illustrated these psychological needs as a flower with five overlapping petals to represent five needs. The central need of Love illustrates unconditional positive regard and acceptance – crucial to maintaining the personhood of people living with dementia.</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Attachment indicates the people and things, which we are close to or wish to be closer too. It is also aligned to feelings of trust and security, with people feeling the need to turn to their attachments during periods of crisis or anxiety. People with dementia can have their attachment needs threatened when entering care settings as they are away from home and may not have regular contact with familiar people. Kitwood believed that “Without the reassurance that attachments provide it is difficult for any person, of whatever age, to function well. There is every reason to suppose that the need for attachment remains when a person has dementia; indeed it may be as strong as in early childhood”.</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Comfort is about the need for psychological warmth. When people feel psychologically comforted, they will feel less anxious and safe in their environment. The need for comfort can be provided through physical means, which could be as simple as giving the person a hug or holding their hand. For others, soothing words and actions, which display kindness towards the person, will be a source of comfort.</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Identity is about how the person thinks and feels about themselves. ‘As humans, we have a sense of self, and at best, we are proud of our abilities and feel respected by other persons’ (Norberg, 2019). People living with dementia may rely on those around them to support their sense of self. For identity to be upheld, the life story of the person must be maintained, either by themselves or by people supporting the person living with dementia.</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Occupation relates to more than a job role but indicates a sense that one’s actions are purposeful and have meaning to others. Occupation and activity are essential for all human beings and this need does not diminish due to age or cognitive decline. People living with dementia can be at risk in care settings if caregivers have a ‘can’t do’ attitude, which will often lead to the person becoming disengaged, as they are denied activities or offered activities without purpose.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 Inclusion is about being part of something bigger than oneself. The risk of social isolation for people living with dementia is considerable. If the person is made to feel excluded, they are less likely to attempt this inclusion themselves and risk isolation, which may lead to depression and further cognitive decline. Recognising the need for people living with dementia to be part of the social world is crucial in meeting the need for inclusion.</a:t>
            </a:r>
          </a:p>
          <a:p>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AEAC1D8-B53D-4A2E-8432-D88678DEE8B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328690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AEAC1D8-B53D-4A2E-8432-D88678DEE8B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0249647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Assessment</a:t>
            </a:r>
            <a:r>
              <a:rPr lang="en-GB" baseline="0" dirty="0"/>
              <a:t> checklist/TT Decision Tree</a:t>
            </a:r>
          </a:p>
          <a:p>
            <a:r>
              <a:rPr lang="en-GB" dirty="0"/>
              <a:t>Inclusion criteria – Early stage of dementia (ability to engage in group therapy)/symptoms of depression/willing to engage in the therapeutic process/low risk/comfortable in group setting/commitment to attend weekly.</a:t>
            </a:r>
          </a:p>
          <a:p>
            <a:r>
              <a:rPr lang="en-GB" dirty="0"/>
              <a:t>Exclusion criteria – case-ness/risk – in alignment with SOP/advanced dementia/unable to commit without carer present.</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AEAC1D8-B53D-4A2E-8432-D88678DEE8B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755989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42CD72-5243-47C8-B8A4-C23A8C96ADC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307250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baseline="0" dirty="0">
                <a:solidFill>
                  <a:srgbClr val="000000"/>
                </a:solidFill>
                <a:latin typeface="Trade Gothic LT Std"/>
              </a:rPr>
              <a:t> </a:t>
            </a:r>
            <a:r>
              <a:rPr lang="en-GB" sz="1200" b="0" i="0" u="none" strike="noStrike" kern="1200" baseline="0" dirty="0">
                <a:solidFill>
                  <a:schemeClr val="tx1"/>
                </a:solidFill>
                <a:latin typeface="+mn-lt"/>
                <a:ea typeface="+mn-ea"/>
                <a:cs typeface="+mn-cs"/>
              </a:rPr>
              <a:t>Job planning is important in helping services to effectively deliver high quality outcomes for service users and allowing individual staff to be clear about the activities required to deliver those outcomes. </a:t>
            </a:r>
            <a:r>
              <a:rPr lang="en-GB" sz="1200" b="0" i="0" u="none" strike="noStrike" baseline="0" dirty="0">
                <a:solidFill>
                  <a:srgbClr val="000000"/>
                </a:solidFill>
                <a:latin typeface="Trade Gothic LT Std"/>
              </a:rPr>
              <a:t>Job planning processes are now widely used and recommended in the NHS and sets out the individuals targets and objectives for the coming year.</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9E3EDE-80E5-4B74-90ED-162F3453606E}"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9784839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BPS sets out different categories of work divided into Direct Clinical work and Supportive Professional Activities which would include things like CPD, special interest groups/Champion role related work etc.</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9E3EDE-80E5-4B74-90ED-162F3453606E}"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76837054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a:extLst>
              <a:ext uri="{FF2B5EF4-FFF2-40B4-BE49-F238E27FC236}">
                <a16:creationId xmlns:a16="http://schemas.microsoft.com/office/drawing/2014/main" id="{F1C4137A-C4D1-7378-00D5-E373ED618FC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6866" name="Notes Placeholder 2">
            <a:extLst>
              <a:ext uri="{FF2B5EF4-FFF2-40B4-BE49-F238E27FC236}">
                <a16:creationId xmlns:a16="http://schemas.microsoft.com/office/drawing/2014/main" id="{16C5B65A-1A82-BBF2-A28C-850E46DBF2D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en-US" dirty="0"/>
              <a:t>Talk to scope of project</a:t>
            </a:r>
          </a:p>
        </p:txBody>
      </p:sp>
      <p:sp>
        <p:nvSpPr>
          <p:cNvPr id="36867" name="Slide Number Placeholder 3">
            <a:extLst>
              <a:ext uri="{FF2B5EF4-FFF2-40B4-BE49-F238E27FC236}">
                <a16:creationId xmlns:a16="http://schemas.microsoft.com/office/drawing/2014/main" id="{0DA7C9AF-73AB-745F-9886-94868FBECAE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69546471-7A30-40C3-89C3-46C0B5D32A7D}" type="slidenum">
              <a:rPr kumimoji="0" lang="en-GB" altLang="en-US" sz="1200" b="0" i="0" u="none" strike="noStrike" kern="1200" cap="none" spc="0" normalizeH="0" baseline="0" noProof="0">
                <a:ln>
                  <a:noFill/>
                </a:ln>
                <a:solidFill>
                  <a:prstClr val="black"/>
                </a:solidFill>
                <a:effectLst/>
                <a:uLnTx/>
                <a:uFillTx/>
                <a:latin typeface="Aptos" panose="020B0004020202020204" pitchFamily="34" charset="0"/>
                <a:ea typeface="+mn-ea"/>
                <a:cs typeface="+mn-cs"/>
              </a:rPr>
              <a:pPr marL="0" marR="0" lvl="0" indent="0" algn="r" defTabSz="457200" rtl="0" eaLnBrk="1" fontAlgn="base" latinLnBrk="0" hangingPunct="1">
                <a:lnSpc>
                  <a:spcPct val="100000"/>
                </a:lnSpc>
                <a:spcBef>
                  <a:spcPct val="0"/>
                </a:spcBef>
                <a:spcAft>
                  <a:spcPct val="0"/>
                </a:spcAft>
                <a:buClrTx/>
                <a:buSzTx/>
                <a:buFontTx/>
                <a:buNone/>
                <a:tabLst/>
                <a:defRPr/>
              </a:pPr>
              <a:t>75</a:t>
            </a:fld>
            <a:endParaRPr kumimoji="0" lang="en-GB" altLang="en-US" sz="12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144965476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Process of project</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1E00E93-E5A1-4B94-B397-8B0405C5E27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922422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5952C65-7F43-40D8-B086-3075CCC033E5}" type="slidenum">
              <a:rPr lang="en-GB" smtClean="0"/>
              <a:t>5</a:t>
            </a:fld>
            <a:endParaRPr lang="en-GB" dirty="0"/>
          </a:p>
        </p:txBody>
      </p:sp>
    </p:spTree>
    <p:extLst>
      <p:ext uri="{BB962C8B-B14F-4D97-AF65-F5344CB8AC3E}">
        <p14:creationId xmlns:p14="http://schemas.microsoft.com/office/powerpoint/2010/main" val="23286349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1E00E93-E5A1-4B94-B397-8B0405C5E27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8894555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Two words stood out: SUPPORT and COLLABOURATION</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1E00E93-E5A1-4B94-B397-8B0405C5E27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26358793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32292-AD7A-9CD2-68EF-447B588BAD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BC2540-D418-08F1-BCA8-37B936033116}"/>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0A86B1B-6B63-307E-0F25-E3EA792487E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50141C2-90A4-6D50-3498-1736F2E0EACE}"/>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1E00E93-E5A1-4B94-B397-8B0405C5E27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77649504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Concept</a:t>
            </a:r>
          </a:p>
          <a:p>
            <a:endParaRPr lang="en-GB" dirty="0"/>
          </a:p>
          <a:p>
            <a:r>
              <a:rPr lang="en-GB" dirty="0"/>
              <a:t>Flexibility  - service/team needs – respond to these</a:t>
            </a:r>
          </a:p>
          <a:p>
            <a:endParaRPr lang="en-GB" dirty="0"/>
          </a:p>
          <a:p>
            <a:r>
              <a:rPr lang="en-GB" dirty="0"/>
              <a:t>Accountability – </a:t>
            </a:r>
            <a:r>
              <a:rPr lang="en-GB" b="1" dirty="0"/>
              <a:t>your responsibility </a:t>
            </a:r>
            <a:r>
              <a:rPr lang="en-GB" dirty="0"/>
              <a:t>to execute – oversight – consequence i.e. CMS – individuals not following attendance – you…  Recovery: Liverpool reach/not reach recovery – calls – way conducted, recovery focus through CMS all the way through…. Band 6 Nurse runs a Ward!</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1E00E93-E5A1-4B94-B397-8B0405C5E27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69543867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EXAMPLE:</a:t>
            </a:r>
          </a:p>
          <a:p>
            <a:r>
              <a:rPr lang="en-GB" dirty="0"/>
              <a:t>Core Components</a:t>
            </a:r>
          </a:p>
          <a:p>
            <a:r>
              <a:rPr lang="en-GB" dirty="0"/>
              <a:t>2x Nominated Core Tasks</a:t>
            </a:r>
          </a:p>
          <a:p>
            <a:r>
              <a:rPr lang="en-GB" dirty="0"/>
              <a:t>Other Team Specific Identified Tasks</a:t>
            </a:r>
          </a:p>
          <a:p>
            <a:r>
              <a:rPr lang="en-GB" dirty="0"/>
              <a:t>Ad Hoc Response</a:t>
            </a:r>
          </a:p>
          <a:p>
            <a:endParaRPr lang="en-GB" dirty="0"/>
          </a:p>
          <a:p>
            <a:r>
              <a:rPr lang="en-GB" dirty="0"/>
              <a:t>Team X vs Team Y – mix based on need</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1E00E93-E5A1-4B94-B397-8B0405C5E27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69914384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33A40C-51F3-002B-6F30-5A1B0459E96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521B7E-8A01-618E-6902-CAA21B4E99C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D06702-03AF-B304-FE84-C1C1896E4F0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5BD8E1ED-8F64-CEFD-A45D-9A2A7435D112}"/>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2FCEBF0-80E3-4B24-A97B-7C9B88E29CD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8456232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A33C52-AE82-7E61-0CF6-00E8253B86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B66372-ADAB-BB5B-11E4-3F73368F2B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D042AB-5EFC-7CC6-765F-32140F01F3E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007FE3B-4D64-8435-EBC4-D1714A340088}"/>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2FCEBF0-80E3-4B24-A97B-7C9B88E29CD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053649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D04D70-6F11-0641-91EE-053B0EE25BF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90736867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140763-67DE-502D-E944-5B5EED7969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5BCAF77-CBB6-9986-026B-9B64B6F25D0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4FE2C9-96DC-5585-149A-F9D35C94319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5B7D5097-4C62-7EB7-1B58-978433B196B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D04D70-6F11-0641-91EE-053B0EE25BF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4275695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D04D70-6F11-0641-91EE-053B0EE25BF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68206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in terms of TTad, but worth bearing in mind that Frankl’s three things which give a concrete meaning to personal existence: love, work (making a difference), and tolerating adversary/finding meaning in suffering. </a:t>
            </a:r>
          </a:p>
        </p:txBody>
      </p:sp>
      <p:sp>
        <p:nvSpPr>
          <p:cNvPr id="4" name="Slide Number Placeholder 3"/>
          <p:cNvSpPr>
            <a:spLocks noGrp="1"/>
          </p:cNvSpPr>
          <p:nvPr>
            <p:ph type="sldNum" sz="quarter" idx="5"/>
          </p:nvPr>
        </p:nvSpPr>
        <p:spPr/>
        <p:txBody>
          <a:bodyPr/>
          <a:lstStyle/>
          <a:p>
            <a:fld id="{DE6695ED-24F3-42B6-A568-58644C565799}" type="slidenum">
              <a:rPr lang="en-GB" smtClean="0"/>
              <a:t>6</a:t>
            </a:fld>
            <a:endParaRPr lang="en-GB"/>
          </a:p>
        </p:txBody>
      </p:sp>
    </p:spTree>
    <p:extLst>
      <p:ext uri="{BB962C8B-B14F-4D97-AF65-F5344CB8AC3E}">
        <p14:creationId xmlns:p14="http://schemas.microsoft.com/office/powerpoint/2010/main" val="383704331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96030F-7218-092E-AEA4-E59565CD97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0612F5-0AAF-F1C5-1B7D-E1906E3FA5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DEF056-8157-D10B-50F7-86B232CEECF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1E8FE67-3D36-3F09-F376-FF739FC5DAF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D04D70-6F11-0641-91EE-053B0EE25BF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8002854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FFBE19-8B30-10BF-064E-B184BCC2A5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CB6E1D-05E3-2273-F4DB-6D96A3469D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B8EF56-71BC-E5F1-922A-67F7706F13E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B9ED677-9F38-B0C6-3997-4A0557461EF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D04D70-6F11-0641-91EE-053B0EE25BF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6328434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BC4405-C398-70BA-8666-C2EA55A62E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DA58EA-6226-18D5-904C-D7D4E908E7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43D64C-2A65-144D-1BB0-7060D8B5338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F007FC0-47EC-D297-1A0F-39D2149C348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D04D70-6F11-0641-91EE-053B0EE25BF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73763228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C1D0ED-2E49-80D9-9F9B-AF808A2654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50A103-4F86-4D4A-E421-8FC3E802EF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5343F9-A791-9683-2A8F-67A546EB239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E306664-F761-F197-0DF4-426DFCB718C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D04D70-6F11-0641-91EE-053B0EE25BF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2293997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D04D70-6F11-0641-91EE-053B0EE25BF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9354665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E89EA2-A2AC-6BE1-42A1-507DBFC61E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1AE497-D9FC-674E-B7E4-A7DFAB81A4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625783-3296-2A03-4FA1-0F71621B066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551D61E-9CEB-3FD1-375C-E0FF7067F45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D04D70-6F11-0641-91EE-053B0EE25BF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78255996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4575F7-9050-E8D3-FA37-4E1690D4C9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F5B2FC-2BED-960F-D7AB-401DA942470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7DA6C6-E1AC-D96E-5943-C2B95C1A214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6A22D7D-C537-56ED-C1DB-39998EE4EB3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D04D70-6F11-0641-91EE-053B0EE25BF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78659643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D04D70-6F11-0641-91EE-053B0EE25BF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5917989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71E438-8C18-F84F-A681-26BE794ACB19}"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106</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61013139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project wasn't conducted in an ivory tower; it is a collaboration between clinicians who see these patients every day, academics specializing in long-term outcomes, and—most importantly—the patients themselves.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88BAA-1FF3-4CFE-A9CC-5F4158AC61A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333469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AC4504-958C-ABF0-7CA1-BEC55A61CE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7434D8-75C5-8F05-429E-747B54C0855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271303E-ADBB-D761-A337-B971746C387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CD745D9-471C-8224-1B6A-58E86A44D52F}"/>
              </a:ext>
            </a:extLst>
          </p:cNvPr>
          <p:cNvSpPr>
            <a:spLocks noGrp="1"/>
          </p:cNvSpPr>
          <p:nvPr>
            <p:ph type="sldNum" sz="quarter" idx="5"/>
          </p:nvPr>
        </p:nvSpPr>
        <p:spPr/>
        <p:txBody>
          <a:bodyPr/>
          <a:lstStyle/>
          <a:p>
            <a:fld id="{F5952C65-7F43-40D8-B086-3075CCC033E5}" type="slidenum">
              <a:rPr lang="en-GB" smtClean="0"/>
              <a:t>7</a:t>
            </a:fld>
            <a:endParaRPr lang="en-GB" dirty="0"/>
          </a:p>
        </p:txBody>
      </p:sp>
    </p:spTree>
    <p:extLst>
      <p:ext uri="{BB962C8B-B14F-4D97-AF65-F5344CB8AC3E}">
        <p14:creationId xmlns:p14="http://schemas.microsoft.com/office/powerpoint/2010/main" val="424261508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Following info on NHS Benchmark: Since 2008, NHS Talking Therapies has remained the world’s most ambitious realization of evidence-based psychological intervention at scale. This ambition is reflected in our latest data: as of March 2025, we are achieving a 50.6% recovery rate—a massive operational feat.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r>
              <a:rPr lang="en-GB" dirty="0"/>
              <a:t>However, the total scale of this prevalence means that 'short-term' success is only half the </a:t>
            </a:r>
            <a:r>
              <a:rPr lang="en-GB" dirty="0" err="1"/>
              <a:t>battle.T</a:t>
            </a:r>
            <a:r>
              <a:rPr lang="en-GB" dirty="0"/>
              <a:t> the very scale of our success brings a new strategic challenge into focus: the </a:t>
            </a:r>
            <a:r>
              <a:rPr lang="en-GB" b="1" dirty="0"/>
              <a:t>Sustainability Gap</a:t>
            </a:r>
            <a:r>
              <a:rPr lang="en-GB" dirty="0"/>
              <a: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7BDC6A1-D71A-4A75-93C5-B5B687007FA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64790516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The Data Paradox:</a:t>
            </a:r>
            <a:r>
              <a:rPr lang="en-GB" dirty="0"/>
              <a:t> While NHS Talking Therapies provides world-leading session-by-session data during treatment, we face a "data blind spot" post-discharge. Long-term follow-up is not currently a national mandate.</a:t>
            </a:r>
          </a:p>
          <a:p>
            <a:endParaRPr lang="en-GB" dirty="0"/>
          </a:p>
          <a:p>
            <a:r>
              <a:rPr lang="en-GB" b="1" dirty="0"/>
              <a:t>The Relapse Risk:</a:t>
            </a:r>
            <a:r>
              <a:rPr lang="en-GB" dirty="0"/>
              <a:t> International research and NHS-specific studies suggest that </a:t>
            </a:r>
            <a:r>
              <a:rPr lang="en-GB" b="1" dirty="0"/>
              <a:t>&gt;50% of patients</a:t>
            </a:r>
            <a:r>
              <a:rPr lang="en-GB" dirty="0"/>
              <a:t> may experience relapse within one year, with the highest risk period occurring in the </a:t>
            </a:r>
            <a:r>
              <a:rPr lang="en-GB" b="1" dirty="0"/>
              <a:t>first six months</a:t>
            </a:r>
            <a:r>
              <a:rPr lang="en-GB" dirty="0"/>
              <a:t> post-treatment. This is a known challenge in psychological therapies globally that we now have the opportunity to lead on solving locally.</a:t>
            </a:r>
          </a:p>
          <a:p>
            <a:endParaRPr lang="en-GB" dirty="0"/>
          </a:p>
          <a:p>
            <a:endParaRPr lang="en-GB" dirty="0"/>
          </a:p>
          <a:p>
            <a:r>
              <a:rPr lang="en-GB" dirty="0"/>
              <a:t>Okay, the gap is there—what are we doing about it? </a:t>
            </a:r>
            <a:r>
              <a:rPr lang="en-GB" dirty="0">
                <a:sym typeface="Wingdings" panose="05000000000000000000" pitchFamily="2" charset="2"/>
              </a:rPr>
              <a:t> Leading to introduce the project team</a:t>
            </a:r>
            <a:endParaRPr lang="en-GB" dirty="0"/>
          </a:p>
          <a:p>
            <a:endParaRPr lang="en-GB" dirty="0"/>
          </a:p>
          <a:p>
            <a:r>
              <a:rPr lang="en-GB" b="1" dirty="0"/>
              <a:t>Question for forum at some point? </a:t>
            </a:r>
            <a:r>
              <a:rPr lang="en-GB" dirty="0"/>
              <a:t>How can we move from measuring recovery during treatment to ensuring 'Wellness at Month 12'?"</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88BAA-1FF3-4CFE-A9CC-5F4158AC61A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7951001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6B50DD-1CAE-9A9D-8551-3D5298F45A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16FB88-22E7-0DB5-C0B6-1C4E1FDEC8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08A484B-09C2-323D-CD6C-1969DAE040C2}"/>
              </a:ext>
            </a:extLst>
          </p:cNvPr>
          <p:cNvSpPr>
            <a:spLocks noGrp="1"/>
          </p:cNvSpPr>
          <p:nvPr>
            <p:ph type="body" idx="1"/>
          </p:nvPr>
        </p:nvSpPr>
        <p:spPr/>
        <p:txBody>
          <a:bodyPr/>
          <a:lstStyle/>
          <a:p>
            <a:r>
              <a:rPr lang="en-GB" dirty="0"/>
              <a:t>We cannot treat our way out of this problem with a 27% revolving door. Every appointment we give to a returning patient is one less appointment for someone on the primary waiting list. By investing in long-term stability, we are quite literally 'buying back' over a quarter of our clinic time</a:t>
            </a:r>
          </a:p>
          <a:p>
            <a:endParaRPr lang="en-GB" dirty="0"/>
          </a:p>
          <a:p>
            <a:r>
              <a:rPr lang="en-GB" dirty="0"/>
              <a:t>Caviar: This will be an </a:t>
            </a:r>
            <a:r>
              <a:rPr lang="en-GB" dirty="0" err="1"/>
              <a:t>understamation</a:t>
            </a:r>
            <a:r>
              <a:rPr lang="en-GB" dirty="0"/>
              <a:t> of re-referrals as this relates to one service specifically, </a:t>
            </a:r>
            <a:r>
              <a:rPr lang="en-GB" dirty="0">
                <a:solidFill>
                  <a:srgbClr val="FF0000"/>
                </a:solidFill>
              </a:rPr>
              <a:t>check wording!!!</a:t>
            </a:r>
          </a:p>
        </p:txBody>
      </p:sp>
      <p:sp>
        <p:nvSpPr>
          <p:cNvPr id="4" name="Slide Number Placeholder 3">
            <a:extLst>
              <a:ext uri="{FF2B5EF4-FFF2-40B4-BE49-F238E27FC236}">
                <a16:creationId xmlns:a16="http://schemas.microsoft.com/office/drawing/2014/main" id="{ACA69BDF-80D6-4EB0-C5F1-0D4AFF913AF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88BAA-1FF3-4CFE-A9CC-5F4158AC61A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3075373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are the people behind bringing some light and understanding on this area. We are a group of clinical, academic, and service users working together, with the support of four NHS Trusts.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88BAA-1FF3-4CFE-A9CC-5F4158AC61A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3333894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aim is dual-purpose: we want patients to stay well, and we want the service to run more efficiently by reducing that 27% re-referral rate.</a:t>
            </a:r>
          </a:p>
          <a:p>
            <a:r>
              <a:rPr lang="en-GB" dirty="0"/>
              <a:t>By focusing on the 'long-term benefits,' we are moving toward the NHS Long Term Plan's goal of proactive, rather than reactive, care</a:t>
            </a:r>
          </a:p>
          <a:p>
            <a:endParaRPr lang="en-GB" dirty="0"/>
          </a:p>
          <a:p>
            <a:pPr>
              <a:lnSpc>
                <a:spcPct val="107000"/>
              </a:lnSpc>
              <a:spcAft>
                <a:spcPts val="800"/>
              </a:spcAft>
            </a:pPr>
            <a:r>
              <a:rPr lang="en-GB" sz="1200" kern="100" dirty="0">
                <a:effectLst/>
                <a:latin typeface="Calibri" panose="020F0502020204030204" pitchFamily="34" charset="0"/>
                <a:ea typeface="Calibri" panose="020F0502020204030204" pitchFamily="34" charset="0"/>
                <a:cs typeface="Times New Roman" panose="02020603050405020304" pitchFamily="18" charset="0"/>
              </a:rPr>
              <a:t>The CO-IMPROVE project if funded by the NIHR as part of the Research for Patient Benefit Mental Health Call. The Sponsor of the project is the University of Manchester and the NHS Host Tryst is Greater Manchester Mental Health. </a:t>
            </a:r>
          </a:p>
          <a:p>
            <a:pPr>
              <a:lnSpc>
                <a:spcPct val="107000"/>
              </a:lnSpc>
              <a:spcAft>
                <a:spcPts val="800"/>
              </a:spcAft>
            </a:pP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88BAA-1FF3-4CFE-A9CC-5F4158AC61A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831848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Phase 1: a scoping review to identify guided-self help intervention following guided self-help </a:t>
            </a:r>
            <a:r>
              <a:rPr lang="en-GB" sz="1800" kern="100" dirty="0" err="1">
                <a:effectLst/>
                <a:latin typeface="Calibri" panose="020F0502020204030204" pitchFamily="34" charset="0"/>
                <a:ea typeface="Calibri" panose="020F0502020204030204" pitchFamily="34" charset="0"/>
                <a:cs typeface="Times New Roman" panose="02020603050405020304" pitchFamily="18" charset="0"/>
              </a:rPr>
              <a:t>amd</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Interviews with </a:t>
            </a:r>
            <a:r>
              <a:rPr lang="en-GB" sz="1800" b="1" kern="100" dirty="0">
                <a:effectLst/>
                <a:latin typeface="Calibri" panose="020F0502020204030204" pitchFamily="34" charset="0"/>
                <a:ea typeface="Calibri" panose="020F0502020204030204" pitchFamily="34" charset="0"/>
                <a:cs typeface="Times New Roman" panose="02020603050405020304" pitchFamily="18" charset="0"/>
              </a:rPr>
              <a:t>patients (N=23),  professionals national leads (n=25) </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to develop an in-depth understanding of the barriers/facilitators that contribute to support wellbeing and reduce relapse </a:t>
            </a:r>
            <a:r>
              <a:rPr lang="en-GB" sz="1800" b="1" kern="100" dirty="0">
                <a:effectLst/>
                <a:latin typeface="Calibri" panose="020F0502020204030204" pitchFamily="34" charset="0"/>
                <a:ea typeface="Calibri" panose="020F0502020204030204" pitchFamily="34" charset="0"/>
                <a:cs typeface="Times New Roman" panose="02020603050405020304" pitchFamily="18" charset="0"/>
              </a:rPr>
              <a:t>following</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low-intensity treatment </a:t>
            </a:r>
            <a:r>
              <a:rPr lang="en-GB" sz="1200" b="0" i="0" kern="1200" dirty="0">
                <a:solidFill>
                  <a:schemeClr val="tx1"/>
                </a:solidFill>
                <a:effectLst/>
                <a:latin typeface="+mn-lt"/>
                <a:ea typeface="+mn-ea"/>
                <a:cs typeface="+mn-cs"/>
              </a:rPr>
              <a:t>on current practices routinely use to maintain recovery over time and identified opportunities to improve long-term treatment effectiveness in </a:t>
            </a:r>
            <a:r>
              <a:rPr lang="en-GB" sz="1200" b="0" i="0" kern="1200" dirty="0">
                <a:solidFill>
                  <a:schemeClr val="tx1"/>
                </a:solidFill>
                <a:effectLst/>
                <a:latin typeface="+mn-lt"/>
                <a:ea typeface="+mn-ea"/>
                <a:cs typeface="+mn-cs"/>
                <a:hlinkClick r:id="rId3"/>
              </a:rPr>
              <a:t>NHS</a:t>
            </a:r>
            <a:r>
              <a:rPr lang="en-GB" sz="1200" b="0" i="0" kern="1200" dirty="0">
                <a:solidFill>
                  <a:schemeClr val="tx1"/>
                </a:solidFill>
                <a:effectLst/>
                <a:latin typeface="+mn-lt"/>
                <a:ea typeface="+mn-ea"/>
                <a:cs typeface="+mn-cs"/>
              </a:rPr>
              <a:t> Talking Therapies services. </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Method: Qualitative Interviews and data analysed via the lenses of </a:t>
            </a:r>
            <a:r>
              <a:rPr lang="en-GB" sz="1200" b="0" i="0" kern="1200" dirty="0">
                <a:solidFill>
                  <a:schemeClr val="tx1"/>
                </a:solidFill>
                <a:effectLst/>
                <a:latin typeface="+mn-lt"/>
                <a:ea typeface="+mn-ea"/>
                <a:cs typeface="+mn-cs"/>
              </a:rPr>
              <a:t>Consolidated Framework for Implementation Research to guide the development and evaluation of complex interventions, allowing us deeper understanding of current practices including Intervention characteristics,  outer setting, (3) inner setting, (4) characteristics of individual providers and process awareness for identification of opportunities for future implementation of changes.  </a:t>
            </a:r>
          </a:p>
          <a:p>
            <a:pPr>
              <a:lnSpc>
                <a:spcPct val="107000"/>
              </a:lnSpc>
              <a:spcAft>
                <a:spcPts val="800"/>
              </a:spcAft>
            </a:pPr>
            <a:endParaRPr lang="en-GB" sz="1200" b="0" i="0" kern="1200" dirty="0">
              <a:solidFill>
                <a:schemeClr val="tx1"/>
              </a:solidFill>
              <a:effectLst/>
              <a:latin typeface="+mn-lt"/>
              <a:ea typeface="+mn-ea"/>
              <a:cs typeface="+mn-cs"/>
            </a:endParaRPr>
          </a:p>
          <a:p>
            <a:pPr>
              <a:lnSpc>
                <a:spcPct val="107000"/>
              </a:lnSpc>
              <a:spcAft>
                <a:spcPts val="800"/>
              </a:spcAft>
            </a:pPr>
            <a:endParaRPr lang="en-GB" sz="1200" b="0" i="0" kern="1200" dirty="0">
              <a:solidFill>
                <a:schemeClr val="tx1"/>
              </a:solidFill>
              <a:effectLst/>
              <a:latin typeface="+mn-lt"/>
              <a:ea typeface="+mn-ea"/>
              <a:cs typeface="+mn-cs"/>
            </a:endParaRPr>
          </a:p>
          <a:p>
            <a:r>
              <a:rPr lang="en-GB" sz="1800" kern="100" dirty="0">
                <a:effectLst/>
                <a:latin typeface="Calibri" panose="020F0502020204030204" pitchFamily="34" charset="0"/>
                <a:ea typeface="Calibri" panose="020F0502020204030204" pitchFamily="34" charset="0"/>
                <a:cs typeface="Times New Roman" panose="02020603050405020304" pitchFamily="18" charset="0"/>
              </a:rPr>
              <a:t>Phase 2: </a:t>
            </a:r>
            <a:r>
              <a:rPr lang="en-GB" sz="1200" b="0" i="0" kern="1200" dirty="0">
                <a:solidFill>
                  <a:schemeClr val="tx1"/>
                </a:solidFill>
                <a:effectLst/>
                <a:latin typeface="+mn-lt"/>
                <a:ea typeface="+mn-ea"/>
                <a:cs typeface="+mn-cs"/>
              </a:rPr>
              <a:t>Stakeholder Engagement via a Consensus‐Building Process. Four </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Co-development workshops with </a:t>
            </a:r>
            <a:r>
              <a:rPr lang="en-GB" sz="1800" b="1" kern="100" dirty="0">
                <a:effectLst/>
                <a:latin typeface="Calibri" panose="020F0502020204030204" pitchFamily="34" charset="0"/>
                <a:ea typeface="Calibri" panose="020F0502020204030204" pitchFamily="34" charset="0"/>
                <a:cs typeface="Times New Roman" panose="02020603050405020304" pitchFamily="18" charset="0"/>
              </a:rPr>
              <a:t>multiple stakeholder</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s to share findings from phase 1 and identify the priorities and core elements to maintain treatment gains and prevent relapse following low-intensity treatment for anxiety and depression in IAPT/Talking Therapy services. A m</a:t>
            </a:r>
            <a:r>
              <a:rPr lang="en-GB" sz="1200" b="0" i="0" kern="1200" dirty="0">
                <a:solidFill>
                  <a:schemeClr val="tx1"/>
                </a:solidFill>
                <a:effectLst/>
                <a:latin typeface="+mn-lt"/>
                <a:ea typeface="+mn-ea"/>
                <a:cs typeface="+mn-cs"/>
              </a:rPr>
              <a:t>ultiphase participatory design to synthesise evidence on relapse prevention and collaboratively develop evidence‐informed strategies for sustained mental health following low‐intensity treatment.</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Phase 3: Shared decision making -  A Workshop with multiple stakeholders to review how core recommendations AND PRIORITIES IDENTIFIED could be best translated into potential resources/materials and for whom and how to embed and  assist uptake and facilitation as part of a next grant to test their feasibility and acceptability</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PPIE: Involvement in development of research materials (e.g., advert), reviewing interview proposed questions and piloting interview. The group met throughout the project life. </a:t>
            </a:r>
            <a:r>
              <a:rPr lang="en-GB" sz="1200" b="0" i="0" kern="1200" dirty="0">
                <a:solidFill>
                  <a:schemeClr val="tx1"/>
                </a:solidFill>
                <a:effectLst/>
                <a:latin typeface="+mn-lt"/>
                <a:ea typeface="+mn-ea"/>
                <a:cs typeface="+mn-cs"/>
              </a:rPr>
              <a:t>A sustained patient and public involvement (PPI) group reviewed and refined findings, co‐designing content for phase 3</a:t>
            </a:r>
          </a:p>
          <a:p>
            <a:pPr>
              <a:lnSpc>
                <a:spcPct val="107000"/>
              </a:lnSpc>
              <a:spcAft>
                <a:spcPts val="800"/>
              </a:spcAft>
            </a:pPr>
            <a:endParaRPr lang="en-GB" sz="1200" b="0" i="0" kern="1200" dirty="0">
              <a:solidFill>
                <a:schemeClr val="tx1"/>
              </a:solidFill>
              <a:effectLst/>
              <a:latin typeface="+mn-lt"/>
              <a:ea typeface="+mn-ea"/>
              <a:cs typeface="+mn-cs"/>
            </a:endParaRPr>
          </a:p>
          <a:p>
            <a:pPr>
              <a:lnSpc>
                <a:spcPct val="107000"/>
              </a:lnSpc>
              <a:spcAft>
                <a:spcPts val="800"/>
              </a:spcAft>
            </a:pPr>
            <a:endParaRPr lang="en-GB" sz="1200" b="0" i="0" kern="1200" dirty="0">
              <a:solidFill>
                <a:schemeClr val="tx1"/>
              </a:solidFill>
              <a:effectLst/>
              <a:latin typeface="+mn-lt"/>
              <a:ea typeface="+mn-ea"/>
              <a:cs typeface="+mn-cs"/>
            </a:endParaRPr>
          </a:p>
          <a:p>
            <a:pPr>
              <a:lnSpc>
                <a:spcPct val="107000"/>
              </a:lnSpc>
              <a:spcAft>
                <a:spcPts val="800"/>
              </a:spcAft>
            </a:pPr>
            <a:r>
              <a:rPr lang="en-GB" sz="1800" dirty="0"/>
              <a:t>Phase 1: We used the </a:t>
            </a:r>
            <a:r>
              <a:rPr lang="en-GB" sz="1800" b="1" dirty="0"/>
              <a:t>CFIR framework</a:t>
            </a:r>
            <a:r>
              <a:rPr lang="en-GB" sz="1800" dirty="0"/>
              <a:t> because we know that clinical effectiveness isn't just about the therapy—it’s about the environment. By looking through these different lenses, we identified that the 'inner setting' of the service often dictates whether a patient stays well long-term.</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Phase 2: </a:t>
            </a:r>
            <a:r>
              <a:rPr lang="en-GB" sz="1800" dirty="0"/>
              <a:t>We used </a:t>
            </a:r>
            <a:r>
              <a:rPr lang="en-GB" sz="1800" b="1" dirty="0"/>
              <a:t>Experience-Based Co-Design</a:t>
            </a:r>
            <a:r>
              <a:rPr lang="en-GB" sz="1800" dirty="0"/>
              <a:t> to find where there was agreement, but also where there was disagreement. This tension is where the most honest insights live, ensuring our strategy works for the clinician as much as the patient. We truly listened to the nuances of where stakeholders might have different </a:t>
            </a:r>
            <a:r>
              <a:rPr lang="en-GB" sz="1800" dirty="0" err="1"/>
              <a:t>priorities.Disagreement</a:t>
            </a:r>
            <a:r>
              <a:rPr lang="en-GB" sz="1800" dirty="0"/>
              <a:t> provides insight: </a:t>
            </a:r>
            <a:r>
              <a:rPr lang="en-GB" sz="1800" b="1" dirty="0"/>
              <a:t>operational barriers</a:t>
            </a:r>
            <a:r>
              <a:rPr lang="en-GB" sz="1800" dirty="0"/>
              <a:t> (e.g., "Clinicians and patients want more sessions, and to do more follow-up, but Leads worry about capacity. </a:t>
            </a:r>
          </a:p>
          <a:p>
            <a:pPr>
              <a:lnSpc>
                <a:spcPct val="107000"/>
              </a:lnSpc>
              <a:spcAft>
                <a:spcPts val="800"/>
              </a:spcAft>
            </a:pPr>
            <a:endParaRPr lang="en-GB" sz="1800" dirty="0"/>
          </a:p>
          <a:p>
            <a:r>
              <a:rPr lang="en-GB" sz="1800" b="1" dirty="0"/>
              <a:t>The "Why" of CFIR:</a:t>
            </a:r>
            <a:r>
              <a:rPr lang="en-GB" sz="1800" dirty="0"/>
              <a:t> </a:t>
            </a:r>
            <a:r>
              <a:rPr lang="en-GB" sz="1800" i="1" dirty="0"/>
              <a:t>"We didn't just ask 'what' works; we used the </a:t>
            </a:r>
            <a:r>
              <a:rPr lang="en-GB" sz="1800" b="1" i="1" dirty="0"/>
              <a:t>CFIR framework</a:t>
            </a:r>
            <a:r>
              <a:rPr lang="en-GB" sz="1800" i="1" dirty="0"/>
              <a:t> to understand the 'where' and the 'how.' This allowed us to look at the service culture (Inner Setting) and national drivers (Outer Setting) to see why recovery sometimes fails to </a:t>
            </a:r>
            <a:r>
              <a:rPr lang="en-GB" sz="1800" i="1" dirty="0" err="1"/>
              <a:t>stick.“</a:t>
            </a:r>
            <a:r>
              <a:rPr lang="en-GB" sz="1800" dirty="0" err="1"/>
              <a:t>"The</a:t>
            </a:r>
            <a:r>
              <a:rPr lang="en-GB" sz="1800" dirty="0"/>
              <a:t> CFIR analysis ensured we didn't just listen to stories; we categorized them into actionable domains like 'Service Culture' and 'National Policy’.”</a:t>
            </a:r>
          </a:p>
          <a:p>
            <a:endParaRPr lang="en-GB" sz="1800" dirty="0"/>
          </a:p>
          <a:p>
            <a:r>
              <a:rPr lang="en-GB" sz="1800" b="1" dirty="0"/>
              <a:t>The "Why" of EBCD &amp; Disagreement:</a:t>
            </a:r>
            <a:r>
              <a:rPr lang="en-GB" sz="1800" dirty="0"/>
              <a:t> </a:t>
            </a:r>
            <a:r>
              <a:rPr lang="en-GB" sz="1800" i="1" dirty="0"/>
              <a:t>"In Phase 2, we moved into </a:t>
            </a:r>
            <a:r>
              <a:rPr lang="en-GB" sz="1800" b="1" i="1" dirty="0"/>
              <a:t>Experience-Based Co-Design</a:t>
            </a:r>
            <a:r>
              <a:rPr lang="en-GB" sz="1800" i="1" dirty="0"/>
              <a:t>. It was vital that we didn't just seek a 'polite consensus.' By identifying where stakeholders </a:t>
            </a:r>
            <a:r>
              <a:rPr lang="en-GB" sz="1800" b="1" i="1" dirty="0"/>
              <a:t>disagreed</a:t>
            </a:r>
            <a:r>
              <a:rPr lang="en-GB" sz="1800" i="1" dirty="0"/>
              <a:t>, we uncovered the real-world tensions—like the gap between clinical desire for follow-up and the operational reality of waiting </a:t>
            </a:r>
            <a:r>
              <a:rPr lang="en-GB" sz="1800" i="1" dirty="0" err="1"/>
              <a:t>lists.“</a:t>
            </a:r>
            <a:r>
              <a:rPr lang="en-GB" sz="1800" dirty="0" err="1"/>
              <a:t>We</a:t>
            </a:r>
            <a:r>
              <a:rPr lang="en-GB" sz="1800" dirty="0"/>
              <a:t> used Experience-Based Co-Design to capture the full spectrum of the service. We didn't just look for what everyone liked; we looked at where the staff and patients disagreed. This allowed us to build a Phase 3 strategy that is actually feasible in a high-pressure clinical environment.“</a:t>
            </a:r>
          </a:p>
          <a:p>
            <a:endParaRPr lang="en-GB" sz="1800" dirty="0"/>
          </a:p>
          <a:p>
            <a:r>
              <a:rPr lang="en-GB" sz="1800" b="1" dirty="0"/>
              <a:t>The "Why" of Phase 3:</a:t>
            </a:r>
            <a:r>
              <a:rPr lang="en-GB" sz="1800" dirty="0"/>
              <a:t> </a:t>
            </a:r>
            <a:r>
              <a:rPr lang="en-GB" sz="1800" i="1" dirty="0"/>
              <a:t>"Phase 3 was about </a:t>
            </a:r>
            <a:r>
              <a:rPr lang="en-GB" sz="1800" b="1" i="1" dirty="0"/>
              <a:t>translation</a:t>
            </a:r>
            <a:r>
              <a:rPr lang="en-GB" sz="1800" i="1" dirty="0"/>
              <a:t>. We took those tensions and turned them into practical tools that can be embedded into the pathway, ensuring this research leads to actual service improvement."</a:t>
            </a:r>
            <a:endParaRPr lang="en-GB" sz="1800" dirty="0"/>
          </a:p>
          <a:p>
            <a:pPr>
              <a:lnSpc>
                <a:spcPct val="107000"/>
              </a:lnSpc>
              <a:spcAft>
                <a:spcPts val="800"/>
              </a:spcAft>
            </a:pPr>
            <a:endParaRPr lang="en-GB" sz="1800" dirty="0"/>
          </a:p>
          <a:p>
            <a:pPr>
              <a:lnSpc>
                <a:spcPct val="107000"/>
              </a:lnSpc>
              <a:spcAft>
                <a:spcPts val="800"/>
              </a:spcAft>
            </a:pPr>
            <a:r>
              <a:rPr lang="en-GB" sz="1800" dirty="0"/>
              <a:t>As the initial project progressed, we identified a critical need to bridge the gap between our 'Core Priorities' and 'Practical Delivery.' Because of the strength of our co-production work, we successfully secured </a:t>
            </a:r>
            <a:r>
              <a:rPr lang="en-GB" sz="1800" b="1" dirty="0"/>
              <a:t>additional funding via University of Liverpool Participatory Research.</a:t>
            </a:r>
            <a:r>
              <a:rPr lang="en-GB" sz="1800" dirty="0"/>
              <a:t> This is currently allowing us to map existing tools and, where necessary, develop bespoke resources that are fit-for-purpose for our staff and patients."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t>As you'll see on the next slide, this robust methodology led to three peer-reviewed publications, confirming that our 'real-world' approach meets high academic standards.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PPIE: Peter to speak about the PPI:</a:t>
            </a:r>
          </a:p>
          <a:p>
            <a:r>
              <a:rPr lang="en-GB" sz="1800" dirty="0"/>
              <a:t>PPI members reviewed research documents, ensuring they were accessible and reflective of patient’s experiences. </a:t>
            </a:r>
          </a:p>
          <a:p>
            <a:r>
              <a:rPr lang="en-GB" sz="1800" dirty="0"/>
              <a:t>For example, they revised interview schedules to simplify language and participated in pilot</a:t>
            </a:r>
          </a:p>
          <a:p>
            <a:r>
              <a:rPr lang="en-GB" sz="1800" dirty="0"/>
              <a:t>Held interviews to refine research questions, enhancing researchers’ interviewing skills and ensure they approached questions sensitively. </a:t>
            </a:r>
          </a:p>
          <a:p>
            <a:endParaRPr lang="en-GB" sz="1800" dirty="0"/>
          </a:p>
          <a:p>
            <a:pPr marL="0" indent="0">
              <a:buNone/>
            </a:pPr>
            <a:r>
              <a:rPr lang="en-GB" sz="1800" b="1" dirty="0"/>
              <a:t>Phase 1 Findings Review:</a:t>
            </a:r>
          </a:p>
          <a:p>
            <a:r>
              <a:rPr lang="en-GB" sz="1800" dirty="0"/>
              <a:t>The PPI group reviewed and endorsed Phase 1 findings, sharing valuable resources (e.g., Therapy Blueprint, Psychology Tools) relevant to relapse prevention. Discussions focused on the findings’ implications for developing a transdiagnostic toolkit.</a:t>
            </a:r>
          </a:p>
          <a:p>
            <a:pPr marL="0" indent="0">
              <a:buNone/>
            </a:pPr>
            <a:endParaRPr lang="en-GB" sz="1800" b="1" dirty="0"/>
          </a:p>
          <a:p>
            <a:pPr marL="0" indent="0">
              <a:buNone/>
            </a:pPr>
            <a:r>
              <a:rPr lang="en-GB" sz="1800" b="1" dirty="0"/>
              <a:t>Preparation for Phase 2 Materials:</a:t>
            </a:r>
          </a:p>
          <a:p>
            <a:r>
              <a:rPr lang="en-GB" sz="1800" dirty="0"/>
              <a:t>PPI members provided input on using platforms like </a:t>
            </a:r>
            <a:r>
              <a:rPr lang="en-GB" sz="1800" dirty="0" err="1"/>
              <a:t>FigJam</a:t>
            </a:r>
            <a:r>
              <a:rPr lang="en-GB" sz="1800" dirty="0"/>
              <a:t> and </a:t>
            </a:r>
            <a:r>
              <a:rPr lang="en-GB" sz="1800" dirty="0" err="1"/>
              <a:t>Mentimeter</a:t>
            </a:r>
            <a:r>
              <a:rPr lang="en-GB" sz="1800" dirty="0"/>
              <a:t> for online exercises (voting and ranking). Their insights influenced the adoption of these platforms, ensuring accessibility and anonymity for participants.</a:t>
            </a:r>
          </a:p>
          <a:p>
            <a:pPr marL="0" indent="0">
              <a:buNone/>
            </a:pPr>
            <a:endParaRPr lang="en-GB" sz="1800" b="1" dirty="0"/>
          </a:p>
          <a:p>
            <a:pPr marL="0" indent="0">
              <a:buNone/>
            </a:pPr>
            <a:r>
              <a:rPr lang="en-GB" sz="1800" b="1" dirty="0"/>
              <a:t>Phase 2 Co-Production Workshops:</a:t>
            </a:r>
          </a:p>
          <a:p>
            <a:r>
              <a:rPr lang="en-GB" sz="1800" dirty="0"/>
              <a:t>PPI members collaborated with researchers to present study findings clearly and accessibly during coproduction workshops. </a:t>
            </a:r>
          </a:p>
          <a:p>
            <a:r>
              <a:rPr lang="en-GB" sz="1800" dirty="0"/>
              <a:t>Follow-up meetings with a smaller co-design group refined the toolkit development process.</a:t>
            </a:r>
          </a:p>
          <a:p>
            <a:endParaRPr lang="en-GB" sz="1800" dirty="0"/>
          </a:p>
          <a:p>
            <a:r>
              <a:rPr lang="en-GB" b="1" dirty="0"/>
              <a:t>Dissemination of Materials:</a:t>
            </a:r>
          </a:p>
          <a:p>
            <a:r>
              <a:rPr lang="en-GB" dirty="0"/>
              <a:t>PPI members reviewed and improved dissemination materials, such as a newsletter article published in the British Psychological Society, a lay summary, and a poster presentation. </a:t>
            </a:r>
          </a:p>
          <a:p>
            <a:pPr lvl="1"/>
            <a:r>
              <a:rPr lang="en-GB" dirty="0"/>
              <a:t>Feedback led to less technical language and more effective design (e.g., one-page summaries, larger text). </a:t>
            </a:r>
          </a:p>
          <a:p>
            <a:pPr lvl="1"/>
            <a:r>
              <a:rPr lang="en-GB" dirty="0"/>
              <a:t>A social media post, developed by a PPI member, included their personal experience, and emphasized the importance of PPI-led research involvement.</a:t>
            </a:r>
          </a:p>
          <a:p>
            <a:pPr lvl="1"/>
            <a:r>
              <a:rPr lang="en-GB" dirty="0"/>
              <a:t>Additionally, three members participated in a co-design group to develop the Phase 3 findings presentation.</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7BDC6A1-D71A-4A75-93C5-B5B687007FA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0333303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t>Our empirical work has been peer-reviewed and published in the Journal of Affective disorders and Depression and Anxiety ensuring the insights we are sharing today are academically rigorous.</a:t>
            </a:r>
          </a:p>
          <a:p>
            <a:endParaRPr lang="en-GB" sz="1800" b="1" i="1"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t>The robustness of this three-phase approach is evidenced by our three peer-reviewed publications, validating our findings at every stage of the journey."</a:t>
            </a:r>
            <a:endParaRPr lang="en-GB" sz="1800" b="1" i="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5EA34D0-EA2E-4452-AC6A-7CC854DD484F}"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57431237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The fact that both groups agreed on 7 key areas gives us a 'Quick Win' roadmap. We know exactly what to prioritize first: materials and awareness."</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88BAA-1FF3-4CFE-A9CC-5F4158AC61A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2059769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This slide explains the ‘Sustainability Gap' we discussed earlier. If our staff are focused on training but our patients are crying out for a safety net, the service doesn't feel 'complete' to the user."</a:t>
            </a:r>
            <a:endParaRPr lang="en-GB" dirty="0"/>
          </a:p>
          <a:p>
            <a:endParaRPr lang="en-GB"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Key message: </a:t>
            </a:r>
            <a:r>
              <a:rPr lang="en-GB" b="1" dirty="0"/>
              <a:t>Finding:</a:t>
            </a:r>
            <a:r>
              <a:rPr lang="en-GB" dirty="0"/>
              <a:t> Patients seek </a:t>
            </a:r>
            <a:r>
              <a:rPr lang="en-GB" b="1" dirty="0"/>
              <a:t>continuity of connection in care</a:t>
            </a:r>
            <a:r>
              <a:rPr lang="en-GB" dirty="0"/>
              <a:t>, while professionals seek </a:t>
            </a:r>
            <a:r>
              <a:rPr lang="en-GB" b="1" dirty="0"/>
              <a:t>enhanced training and structure.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PPI for Peter to comment - </a:t>
            </a:r>
            <a:r>
              <a:rPr lang="en-GB" dirty="0"/>
              <a:t>This slide represents the core 'human tension' of the project. Patients want immediate security; staff want long-term skill development. We didn't just interpret these results from an academic silo. Our PPIE advisors—individuals with lived experience of the </a:t>
            </a:r>
            <a:r>
              <a:rPr lang="en-GB" dirty="0" err="1"/>
              <a:t>TTad</a:t>
            </a:r>
            <a:r>
              <a:rPr lang="en-GB" dirty="0"/>
              <a:t> pathway—were embedded on those discussions. They helped us make sense of this gap, grounding the analysis and ensuring we aren't suggesting solutions that patients don't actually want</a:t>
            </a:r>
            <a:endParaRPr lang="en-GB" b="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88BAA-1FF3-4CFE-A9CC-5F4158AC61A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2335195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3296F9-C744-3FC0-B727-985D7E4A21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BE5712-981C-8816-3FF3-DE966DD2119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2EDEB6-757D-8875-982D-18FCCD4793C3}"/>
              </a:ext>
            </a:extLst>
          </p:cNvPr>
          <p:cNvSpPr>
            <a:spLocks noGrp="1"/>
          </p:cNvSpPr>
          <p:nvPr>
            <p:ph type="body" idx="1"/>
          </p:nvPr>
        </p:nvSpPr>
        <p:spPr/>
        <p:txBody>
          <a:bodyPr/>
          <a:lstStyle/>
          <a:p>
            <a:pPr rtl="0"/>
            <a:r>
              <a:rPr lang="en-GB" dirty="0">
                <a:effectLst/>
              </a:rPr>
              <a:t>This is about </a:t>
            </a:r>
            <a:r>
              <a:rPr lang="en-GB" b="1" dirty="0">
                <a:effectLst/>
              </a:rPr>
              <a:t>Interconnectedness</a:t>
            </a:r>
            <a:r>
              <a:rPr lang="en-GB" dirty="0">
                <a:effectLst/>
              </a:rPr>
              <a:t>:</a:t>
            </a:r>
          </a:p>
          <a:p>
            <a:pPr rtl="0"/>
            <a:r>
              <a:rPr lang="en-GB" b="1" dirty="0">
                <a:effectLst/>
              </a:rPr>
              <a:t>The Whole System:</a:t>
            </a:r>
            <a:r>
              <a:rPr lang="en-GB" dirty="0">
                <a:effectLst/>
              </a:rPr>
              <a:t> </a:t>
            </a:r>
            <a:r>
              <a:rPr lang="en-GB" i="1" dirty="0">
                <a:effectLst/>
              </a:rPr>
              <a:t>"This ecosystem diagram represents our core finding: preventing relapse isn't a single person's job. It is a shared responsibility across five crucial levels. If any one of these circles is broken, the entire system leaks, and we see that 27% capacity drain."</a:t>
            </a:r>
            <a:endParaRPr lang="en-GB" dirty="0">
              <a:effectLst/>
            </a:endParaRPr>
          </a:p>
          <a:p>
            <a:pPr rtl="0"/>
            <a:r>
              <a:rPr lang="en-GB" b="1" dirty="0">
                <a:effectLst/>
              </a:rPr>
              <a:t>The Clinical-Social Bridge:</a:t>
            </a:r>
            <a:r>
              <a:rPr lang="en-GB" dirty="0">
                <a:effectLst/>
              </a:rPr>
              <a:t> </a:t>
            </a:r>
            <a:r>
              <a:rPr lang="en-GB" i="1" dirty="0">
                <a:effectLst/>
              </a:rPr>
              <a:t>"Notice how 'Practitioners' are connected to 'Patients' and 'Services.' Our model moves beyond clinical therapy. We are arguing that clinicians must actively bridge patients to local community and social support networks. If we don't fix the social triggers, the clinical gains are lost."</a:t>
            </a:r>
            <a:endParaRPr lang="en-GB" dirty="0">
              <a:effectLst/>
            </a:endParaRPr>
          </a:p>
          <a:p>
            <a:pPr rtl="0"/>
            <a:r>
              <a:rPr lang="en-GB" b="1" dirty="0">
                <a:effectLst/>
              </a:rPr>
              <a:t>The argument:</a:t>
            </a:r>
            <a:r>
              <a:rPr lang="en-GB" dirty="0">
                <a:effectLst/>
              </a:rPr>
              <a:t> </a:t>
            </a:r>
            <a:r>
              <a:rPr lang="en-GB" i="1" dirty="0">
                <a:effectLst/>
              </a:rPr>
              <a:t>"Finally, look at that outer ring. Policy and funding must provide the 'air' that allows the entire ecosystem to work. We are building the business case that a sustainable funding model for recovery is cheaper and more effective than a revolving door of crisis and re-referral."</a:t>
            </a:r>
            <a:endParaRPr lang="en-GB" dirty="0">
              <a:effectLst/>
            </a:endParaRPr>
          </a:p>
          <a:p>
            <a:endParaRPr lang="en-GB" dirty="0"/>
          </a:p>
          <a:p>
            <a:r>
              <a:rPr lang="en-GB" b="1" dirty="0"/>
              <a:t>Turning Weakness into Strength</a:t>
            </a:r>
          </a:p>
          <a:p>
            <a:r>
              <a:rPr lang="en-GB" b="1" dirty="0"/>
              <a:t>The "So What?":</a:t>
            </a:r>
            <a:r>
              <a:rPr lang="en-GB" dirty="0"/>
              <a:t> </a:t>
            </a:r>
            <a:r>
              <a:rPr lang="en-GB" i="1" dirty="0"/>
              <a:t>"I want to be realistic with this forum. We know that identifying what needs to change is only half the battle. The biggest risk in any NHS research is the 'Implementation Gap'—where good ideas go to die in a PDF report."</a:t>
            </a:r>
            <a:endParaRPr lang="en-GB" dirty="0"/>
          </a:p>
          <a:p>
            <a:r>
              <a:rPr lang="en-GB" b="1" dirty="0"/>
              <a:t>The Proactive Stance:</a:t>
            </a:r>
            <a:r>
              <a:rPr lang="en-GB" dirty="0"/>
              <a:t> </a:t>
            </a:r>
            <a:r>
              <a:rPr lang="en-GB" i="1" dirty="0"/>
              <a:t>"As you can see from our mitigations, we aren't waiting for others to solve these problems. Our current University of Liverpool work and our NIHR bid are direct responses to these limitations. We are moving from 'Knowing' to 'Doing'."</a:t>
            </a:r>
            <a:endParaRPr lang="en-GB" dirty="0"/>
          </a:p>
          <a:p>
            <a:r>
              <a:rPr lang="en-GB" b="1" dirty="0"/>
              <a:t>The Capacity Argument:</a:t>
            </a:r>
            <a:r>
              <a:rPr lang="en-GB" dirty="0"/>
              <a:t> </a:t>
            </a:r>
            <a:r>
              <a:rPr lang="en-GB" i="1" dirty="0"/>
              <a:t>"When we talk about 'Workforce Capacity,' we aren't asking for more hours in the day. We are arguing that a small investment in these 7 consensus areas now will pay dividends by reducing that 27% re-referral rate that currently clogs the system.</a:t>
            </a:r>
            <a:endParaRPr lang="en-GB" dirty="0"/>
          </a:p>
          <a:p>
            <a:endParaRPr lang="en-GB" dirty="0"/>
          </a:p>
        </p:txBody>
      </p:sp>
      <p:sp>
        <p:nvSpPr>
          <p:cNvPr id="4" name="Slide Number Placeholder 3">
            <a:extLst>
              <a:ext uri="{FF2B5EF4-FFF2-40B4-BE49-F238E27FC236}">
                <a16:creationId xmlns:a16="http://schemas.microsoft.com/office/drawing/2014/main" id="{B108EFFD-8DF6-E9E7-36C2-46D8FB28504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7BDC6A1-D71A-4A75-93C5-B5B687007FA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65557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8F0051-74F7-2559-0B33-B2D867478B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1DFB13-4CB5-DF24-121E-84D67FDB9B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B78C1D-666D-0FF1-0E1A-6383544633E5}"/>
              </a:ext>
            </a:extLst>
          </p:cNvPr>
          <p:cNvSpPr>
            <a:spLocks noGrp="1"/>
          </p:cNvSpPr>
          <p:nvPr>
            <p:ph type="body" idx="1"/>
          </p:nvPr>
        </p:nvSpPr>
        <p:spPr/>
        <p:txBody>
          <a:bodyPr/>
          <a:lstStyle/>
          <a:p>
            <a:r>
              <a:rPr lang="en-GB" dirty="0"/>
              <a:t>20 years on. </a:t>
            </a:r>
          </a:p>
        </p:txBody>
      </p:sp>
      <p:sp>
        <p:nvSpPr>
          <p:cNvPr id="4" name="Slide Number Placeholder 3">
            <a:extLst>
              <a:ext uri="{FF2B5EF4-FFF2-40B4-BE49-F238E27FC236}">
                <a16:creationId xmlns:a16="http://schemas.microsoft.com/office/drawing/2014/main" id="{9747199C-14B3-25C7-6ACE-D9EFB847B9D6}"/>
              </a:ext>
            </a:extLst>
          </p:cNvPr>
          <p:cNvSpPr>
            <a:spLocks noGrp="1"/>
          </p:cNvSpPr>
          <p:nvPr>
            <p:ph type="sldNum" sz="quarter" idx="5"/>
          </p:nvPr>
        </p:nvSpPr>
        <p:spPr/>
        <p:txBody>
          <a:bodyPr/>
          <a:lstStyle/>
          <a:p>
            <a:fld id="{F5952C65-7F43-40D8-B086-3075CCC033E5}" type="slidenum">
              <a:rPr lang="en-GB" smtClean="0"/>
              <a:t>8</a:t>
            </a:fld>
            <a:endParaRPr lang="en-GB" dirty="0"/>
          </a:p>
        </p:txBody>
      </p:sp>
    </p:spTree>
    <p:extLst>
      <p:ext uri="{BB962C8B-B14F-4D97-AF65-F5344CB8AC3E}">
        <p14:creationId xmlns:p14="http://schemas.microsoft.com/office/powerpoint/2010/main" val="20892816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1A7403-0184-2B59-1BF8-25829E8932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BFF1D3-1BC4-DB55-C76B-D51EE6E59E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69520A2-282B-5A55-D0F1-3808C61F041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0582ABF-65FA-D94F-05AF-4A42536CCF7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88BAA-1FF3-4CFE-A9CC-5F4158AC61A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8266528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88BAA-1FF3-4CFE-A9CC-5F4158AC61A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8370176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12CE26-2199-4636-1483-BBEE685489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E2557A-2563-A3FA-4BFE-D8A43DABC0E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23A302-C6A0-4516-51CF-912583D8F3C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E3DC62F-B107-6645-BD2B-A58666B09B1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71E438-8C18-F84F-A681-26BE794ACB19}"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121</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39416124"/>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8FD1F3-86B1-D518-9861-656C88A7AD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32E787-791C-BAD0-E4C4-436806964B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346291-DDED-AD09-14EB-40F41041AF9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E0B257A-D2F5-6601-1231-2EAA54482B9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88BAA-1FF3-4CFE-A9CC-5F4158AC61A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360986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2FCEBF0-80E3-4B24-A97B-7C9B88E29CD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973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CFA6D0-6926-C54B-E39C-C130EA52A7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F19252-5703-6BEC-FB2C-BAFE03ACC2F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20AB7E1-4BFE-0B9D-A563-416BE1C1E96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E5A6C84-2DB2-74F3-426D-93895CA24963}"/>
              </a:ext>
            </a:extLst>
          </p:cNvPr>
          <p:cNvSpPr>
            <a:spLocks noGrp="1"/>
          </p:cNvSpPr>
          <p:nvPr>
            <p:ph type="sldNum" sz="quarter" idx="5"/>
          </p:nvPr>
        </p:nvSpPr>
        <p:spPr/>
        <p:txBody>
          <a:bodyPr/>
          <a:lstStyle/>
          <a:p>
            <a:fld id="{F5952C65-7F43-40D8-B086-3075CCC033E5}" type="slidenum">
              <a:rPr lang="en-GB" smtClean="0"/>
              <a:t>9</a:t>
            </a:fld>
            <a:endParaRPr lang="en-GB" dirty="0"/>
          </a:p>
        </p:txBody>
      </p:sp>
    </p:spTree>
    <p:extLst>
      <p:ext uri="{BB962C8B-B14F-4D97-AF65-F5344CB8AC3E}">
        <p14:creationId xmlns:p14="http://schemas.microsoft.com/office/powerpoint/2010/main" val="1401475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951CD-5A97-4453-7734-20112162731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048F31A1-E750-1A5F-1411-9281898C97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30F9729E-AEAE-2254-AB70-B8454CCC76DF}"/>
              </a:ext>
            </a:extLst>
          </p:cNvPr>
          <p:cNvSpPr>
            <a:spLocks noGrp="1"/>
          </p:cNvSpPr>
          <p:nvPr>
            <p:ph type="dt" sz="half" idx="10"/>
          </p:nvPr>
        </p:nvSpPr>
        <p:spPr/>
        <p:txBody>
          <a:bodyPr/>
          <a:lstStyle/>
          <a:p>
            <a:fld id="{598A3AA4-8C5D-41A8-ABC5-21CF576DCA93}" type="datetimeFigureOut">
              <a:rPr lang="en-GB" smtClean="0"/>
              <a:t>23/04/2026</a:t>
            </a:fld>
            <a:endParaRPr lang="en-GB"/>
          </a:p>
        </p:txBody>
      </p:sp>
      <p:sp>
        <p:nvSpPr>
          <p:cNvPr id="5" name="Footer Placeholder 4">
            <a:extLst>
              <a:ext uri="{FF2B5EF4-FFF2-40B4-BE49-F238E27FC236}">
                <a16:creationId xmlns:a16="http://schemas.microsoft.com/office/drawing/2014/main" id="{90D9BFD7-1C6D-BA31-D767-1582F379DD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33A637-3BA0-C9FA-F3B8-AB7978227FF7}"/>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563226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EFAEA-9E43-4566-181C-3D58ACD68AE6}"/>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DC39DF89-7DC2-5DA7-686C-D3FCA733DE7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AC2FB75C-5E20-2AE0-1963-25426909FD23}"/>
              </a:ext>
            </a:extLst>
          </p:cNvPr>
          <p:cNvSpPr>
            <a:spLocks noGrp="1"/>
          </p:cNvSpPr>
          <p:nvPr>
            <p:ph type="dt" sz="half" idx="10"/>
          </p:nvPr>
        </p:nvSpPr>
        <p:spPr/>
        <p:txBody>
          <a:bodyPr/>
          <a:lstStyle/>
          <a:p>
            <a:fld id="{598A3AA4-8C5D-41A8-ABC5-21CF576DCA93}" type="datetimeFigureOut">
              <a:rPr lang="en-GB" smtClean="0"/>
              <a:t>23/04/2026</a:t>
            </a:fld>
            <a:endParaRPr lang="en-GB"/>
          </a:p>
        </p:txBody>
      </p:sp>
      <p:sp>
        <p:nvSpPr>
          <p:cNvPr id="5" name="Footer Placeholder 4">
            <a:extLst>
              <a:ext uri="{FF2B5EF4-FFF2-40B4-BE49-F238E27FC236}">
                <a16:creationId xmlns:a16="http://schemas.microsoft.com/office/drawing/2014/main" id="{433C58A8-31A8-7E53-7BF1-95789D5D03C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29C9F1-047B-D3AA-0A9B-021ECF584995}"/>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2309240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A49905-B0E1-238E-B07D-BC9A65DC0C89}"/>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E1A20E43-CE69-D2AA-3E91-A74686EA9CA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F02DE9F-4C65-2198-DC0F-FB92B7E3CB1B}"/>
              </a:ext>
            </a:extLst>
          </p:cNvPr>
          <p:cNvSpPr>
            <a:spLocks noGrp="1"/>
          </p:cNvSpPr>
          <p:nvPr>
            <p:ph type="dt" sz="half" idx="10"/>
          </p:nvPr>
        </p:nvSpPr>
        <p:spPr/>
        <p:txBody>
          <a:bodyPr/>
          <a:lstStyle/>
          <a:p>
            <a:fld id="{598A3AA4-8C5D-41A8-ABC5-21CF576DCA93}" type="datetimeFigureOut">
              <a:rPr lang="en-GB" smtClean="0"/>
              <a:t>23/04/2026</a:t>
            </a:fld>
            <a:endParaRPr lang="en-GB"/>
          </a:p>
        </p:txBody>
      </p:sp>
      <p:sp>
        <p:nvSpPr>
          <p:cNvPr id="5" name="Footer Placeholder 4">
            <a:extLst>
              <a:ext uri="{FF2B5EF4-FFF2-40B4-BE49-F238E27FC236}">
                <a16:creationId xmlns:a16="http://schemas.microsoft.com/office/drawing/2014/main" id="{5D066F6B-842C-95B4-6D38-EEEE7AB0614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9AD560-1FB0-5E92-9159-C687B73B07A8}"/>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7436029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NON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67367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ody copy blue">
    <p:spTree>
      <p:nvGrpSpPr>
        <p:cNvPr id="1" name=""/>
        <p:cNvGrpSpPr/>
        <p:nvPr/>
      </p:nvGrpSpPr>
      <p:grpSpPr>
        <a:xfrm>
          <a:off x="0" y="0"/>
          <a:ext cx="0" cy="0"/>
          <a:chOff x="0" y="0"/>
          <a:chExt cx="0" cy="0"/>
        </a:xfrm>
      </p:grpSpPr>
      <p:grpSp>
        <p:nvGrpSpPr>
          <p:cNvPr id="5" name="Group 4"/>
          <p:cNvGrpSpPr/>
          <p:nvPr userDrawn="1"/>
        </p:nvGrpSpPr>
        <p:grpSpPr>
          <a:xfrm>
            <a:off x="-145774" y="5592799"/>
            <a:ext cx="11942929" cy="666420"/>
            <a:chOff x="-109331" y="4194599"/>
            <a:chExt cx="8957197" cy="499815"/>
          </a:xfrm>
        </p:grpSpPr>
        <p:pic>
          <p:nvPicPr>
            <p:cNvPr id="6" name="Picture 5" descr="GMMH-Strapline-blue.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627533" y="4515690"/>
              <a:ext cx="1220333" cy="178724"/>
            </a:xfrm>
            <a:prstGeom prst="rect">
              <a:avLst/>
            </a:prstGeom>
          </p:spPr>
        </p:pic>
        <p:pic>
          <p:nvPicPr>
            <p:cNvPr id="10" name="Picture 9" descr="GMMH-Graphic-device-blue.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9331" y="4194599"/>
              <a:ext cx="1236300" cy="477212"/>
            </a:xfrm>
            <a:prstGeom prst="rect">
              <a:avLst/>
            </a:prstGeom>
          </p:spPr>
        </p:pic>
      </p:grpSp>
      <p:sp>
        <p:nvSpPr>
          <p:cNvPr id="12" name="Text Placeholder 16"/>
          <p:cNvSpPr>
            <a:spLocks noGrp="1"/>
          </p:cNvSpPr>
          <p:nvPr>
            <p:ph type="body" sz="quarter" idx="11" hasCustomPrompt="1"/>
          </p:nvPr>
        </p:nvSpPr>
        <p:spPr>
          <a:xfrm>
            <a:off x="2765339" y="780036"/>
            <a:ext cx="9031816" cy="4708312"/>
          </a:xfrm>
          <a:prstGeom prst="rect">
            <a:avLst/>
          </a:prstGeom>
        </p:spPr>
        <p:txBody>
          <a:bodyPr vert="horz" lIns="0" tIns="0" rIns="0" bIns="0" numCol="2" spcCol="360000"/>
          <a:lstStyle>
            <a:lvl1pPr marL="0" indent="0">
              <a:lnSpc>
                <a:spcPct val="100000"/>
              </a:lnSpc>
              <a:spcBef>
                <a:spcPts val="0"/>
              </a:spcBef>
              <a:spcAft>
                <a:spcPts val="0"/>
              </a:spcAft>
              <a:buFontTx/>
              <a:buNone/>
              <a:defRPr sz="1867" baseline="0"/>
            </a:lvl1pPr>
            <a:lvl2pPr marL="0" marR="0" indent="0" algn="l" defTabSz="609585" rtl="0" eaLnBrk="1" fontAlgn="auto" latinLnBrk="0" hangingPunct="1">
              <a:lnSpc>
                <a:spcPct val="100000"/>
              </a:lnSpc>
              <a:spcBef>
                <a:spcPts val="0"/>
              </a:spcBef>
              <a:spcAft>
                <a:spcPts val="0"/>
              </a:spcAft>
              <a:buClrTx/>
              <a:buSzTx/>
              <a:buFont typeface="Arial"/>
              <a:buNone/>
              <a:tabLst/>
              <a:defRPr sz="1867" baseline="0"/>
            </a:lvl2pPr>
            <a:lvl3pPr>
              <a:defRPr sz="2133"/>
            </a:lvl3pPr>
            <a:lvl4pPr>
              <a:defRPr sz="2133"/>
            </a:lvl4pPr>
            <a:lvl5pPr>
              <a:defRPr sz="2133"/>
            </a:lvl5pPr>
          </a:lstStyle>
          <a:p>
            <a:pPr lvl="0"/>
            <a:r>
              <a:rPr lang="en-GB" dirty="0"/>
              <a:t>This is GMMH body copy style. </a:t>
            </a:r>
            <a:br>
              <a:rPr lang="en-GB" dirty="0"/>
            </a:b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consectetur</a:t>
            </a:r>
            <a:r>
              <a:rPr lang="en-GB" dirty="0"/>
              <a:t> </a:t>
            </a:r>
            <a:r>
              <a:rPr lang="en-GB" dirty="0" err="1"/>
              <a:t>adipiscing</a:t>
            </a:r>
            <a:r>
              <a:rPr lang="en-GB" dirty="0"/>
              <a:t> </a:t>
            </a:r>
            <a:r>
              <a:rPr lang="en-GB" dirty="0" err="1"/>
              <a:t>elit</a:t>
            </a:r>
            <a:r>
              <a:rPr lang="en-GB" dirty="0"/>
              <a:t>. </a:t>
            </a:r>
            <a:r>
              <a:rPr lang="en-GB" dirty="0" err="1"/>
              <a:t>Nunc</a:t>
            </a:r>
            <a:r>
              <a:rPr lang="en-GB" dirty="0"/>
              <a:t> in </a:t>
            </a:r>
            <a:r>
              <a:rPr lang="en-GB" dirty="0" err="1"/>
              <a:t>purus</a:t>
            </a:r>
            <a:r>
              <a:rPr lang="en-GB" dirty="0"/>
              <a:t> </a:t>
            </a:r>
            <a:r>
              <a:rPr lang="en-GB" dirty="0" err="1"/>
              <a:t>sed</a:t>
            </a:r>
            <a:r>
              <a:rPr lang="en-GB" dirty="0"/>
              <a:t> </a:t>
            </a:r>
            <a:r>
              <a:rPr lang="en-GB" dirty="0" err="1"/>
              <a:t>libero</a:t>
            </a:r>
            <a:r>
              <a:rPr lang="en-GB" dirty="0"/>
              <a:t> </a:t>
            </a:r>
            <a:r>
              <a:rPr lang="en-GB" dirty="0" err="1"/>
              <a:t>interdum</a:t>
            </a:r>
            <a:r>
              <a:rPr lang="en-GB" dirty="0"/>
              <a:t> </a:t>
            </a:r>
            <a:r>
              <a:rPr lang="en-GB" dirty="0" err="1"/>
              <a:t>porta</a:t>
            </a:r>
            <a:r>
              <a:rPr lang="en-GB" dirty="0"/>
              <a:t> non et </a:t>
            </a:r>
            <a:r>
              <a:rPr lang="en-GB" dirty="0" err="1"/>
              <a:t>neque</a:t>
            </a:r>
            <a:r>
              <a:rPr lang="en-GB" dirty="0"/>
              <a:t>. </a:t>
            </a:r>
            <a:r>
              <a:rPr lang="en-GB" dirty="0" err="1"/>
              <a:t>Curabitur</a:t>
            </a:r>
            <a:r>
              <a:rPr lang="en-GB" dirty="0"/>
              <a:t> </a:t>
            </a:r>
            <a:r>
              <a:rPr lang="en-GB" dirty="0" err="1"/>
              <a:t>tristique</a:t>
            </a:r>
            <a:r>
              <a:rPr lang="en-GB" dirty="0"/>
              <a:t> </a:t>
            </a:r>
            <a:r>
              <a:rPr lang="en-GB" dirty="0" err="1"/>
              <a:t>risus</a:t>
            </a:r>
            <a:r>
              <a:rPr lang="en-GB" dirty="0"/>
              <a:t> </a:t>
            </a:r>
            <a:r>
              <a:rPr lang="en-GB" dirty="0" err="1"/>
              <a:t>vel</a:t>
            </a:r>
            <a:r>
              <a:rPr lang="en-GB" dirty="0"/>
              <a:t> </a:t>
            </a:r>
            <a:r>
              <a:rPr lang="en-GB" dirty="0" err="1"/>
              <a:t>sollicitudin</a:t>
            </a:r>
            <a:r>
              <a:rPr lang="en-GB" dirty="0"/>
              <a:t> </a:t>
            </a:r>
            <a:r>
              <a:rPr lang="en-GB" dirty="0" err="1"/>
              <a:t>bibendum</a:t>
            </a:r>
            <a:r>
              <a:rPr lang="en-GB" dirty="0"/>
              <a:t>. </a:t>
            </a:r>
            <a:br>
              <a:rPr lang="en-GB" dirty="0"/>
            </a:br>
            <a:r>
              <a:rPr lang="en-GB" dirty="0" err="1"/>
              <a:t>Sed</a:t>
            </a:r>
            <a:r>
              <a:rPr lang="en-GB" dirty="0"/>
              <a:t> </a:t>
            </a:r>
            <a:r>
              <a:rPr lang="en-GB" dirty="0" err="1"/>
              <a:t>leo</a:t>
            </a:r>
            <a:r>
              <a:rPr lang="en-GB" dirty="0"/>
              <a:t> </a:t>
            </a:r>
            <a:r>
              <a:rPr lang="en-GB" dirty="0" err="1"/>
              <a:t>velit</a:t>
            </a:r>
            <a:r>
              <a:rPr lang="en-GB" dirty="0"/>
              <a:t>, </a:t>
            </a:r>
            <a:r>
              <a:rPr lang="en-GB" dirty="0" err="1"/>
              <a:t>gravida</a:t>
            </a:r>
            <a:r>
              <a:rPr lang="en-GB" dirty="0"/>
              <a:t> </a:t>
            </a:r>
            <a:r>
              <a:rPr lang="en-GB" dirty="0" err="1"/>
              <a:t>sed</a:t>
            </a:r>
            <a:r>
              <a:rPr lang="en-GB" dirty="0"/>
              <a:t> magna ac, </a:t>
            </a:r>
            <a:r>
              <a:rPr lang="en-GB" dirty="0" err="1"/>
              <a:t>utrum</a:t>
            </a:r>
            <a:r>
              <a:rPr lang="en-GB" dirty="0"/>
              <a:t> </a:t>
            </a:r>
            <a:r>
              <a:rPr lang="en-GB" dirty="0" err="1"/>
              <a:t>pulvinar</a:t>
            </a:r>
            <a:r>
              <a:rPr lang="en-GB" dirty="0"/>
              <a:t> </a:t>
            </a:r>
            <a:r>
              <a:rPr lang="en-GB" dirty="0" err="1"/>
              <a:t>tortor</a:t>
            </a:r>
            <a:r>
              <a:rPr lang="en-GB" dirty="0"/>
              <a:t>. </a:t>
            </a:r>
            <a:r>
              <a:rPr lang="en-GB" dirty="0" err="1"/>
              <a:t>Duis</a:t>
            </a:r>
            <a:r>
              <a:rPr lang="en-GB" dirty="0"/>
              <a:t> ac </a:t>
            </a:r>
            <a:r>
              <a:rPr lang="en-GB" dirty="0" err="1"/>
              <a:t>eleifend</a:t>
            </a:r>
            <a:r>
              <a:rPr lang="en-GB" dirty="0"/>
              <a:t> </a:t>
            </a:r>
            <a:r>
              <a:rPr lang="en-GB" dirty="0" err="1"/>
              <a:t>enim</a:t>
            </a:r>
            <a:r>
              <a:rPr lang="en-GB" dirty="0"/>
              <a:t>. </a:t>
            </a:r>
            <a:r>
              <a:rPr lang="en-GB" dirty="0" err="1"/>
              <a:t>Donec</a:t>
            </a:r>
            <a:r>
              <a:rPr lang="en-GB" dirty="0"/>
              <a:t> </a:t>
            </a:r>
            <a:r>
              <a:rPr lang="en-GB" dirty="0" err="1"/>
              <a:t>posuere</a:t>
            </a:r>
            <a:r>
              <a:rPr lang="en-GB" dirty="0"/>
              <a:t> nisi at </a:t>
            </a:r>
            <a:r>
              <a:rPr lang="en-GB" dirty="0" err="1"/>
              <a:t>nulla</a:t>
            </a:r>
            <a:r>
              <a:rPr lang="en-GB" dirty="0"/>
              <a:t> </a:t>
            </a:r>
            <a:r>
              <a:rPr lang="en-GB" dirty="0" err="1"/>
              <a:t>endrerit</a:t>
            </a:r>
            <a:r>
              <a:rPr lang="en-GB" dirty="0"/>
              <a:t> </a:t>
            </a:r>
            <a:r>
              <a:rPr lang="en-GB" dirty="0" err="1"/>
              <a:t>auctor</a:t>
            </a:r>
            <a:r>
              <a:rPr lang="en-GB" dirty="0"/>
              <a:t>.</a:t>
            </a:r>
          </a:p>
          <a:p>
            <a:pPr lvl="0"/>
            <a:endParaRPr lang="en-GB" dirty="0"/>
          </a:p>
          <a:p>
            <a:pPr lvl="0"/>
            <a:r>
              <a:rPr lang="en-GB" dirty="0"/>
              <a:t>This is GMMH body copy style. </a:t>
            </a:r>
            <a:br>
              <a:rPr lang="en-GB" dirty="0"/>
            </a:b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consectetur</a:t>
            </a:r>
            <a:r>
              <a:rPr lang="en-GB" dirty="0"/>
              <a:t> </a:t>
            </a:r>
            <a:r>
              <a:rPr lang="en-GB" dirty="0" err="1"/>
              <a:t>adipiscing</a:t>
            </a:r>
            <a:r>
              <a:rPr lang="en-GB" dirty="0"/>
              <a:t> </a:t>
            </a:r>
            <a:r>
              <a:rPr lang="en-GB" dirty="0" err="1"/>
              <a:t>elit</a:t>
            </a:r>
            <a:r>
              <a:rPr lang="en-GB" dirty="0"/>
              <a:t>. </a:t>
            </a:r>
            <a:r>
              <a:rPr lang="en-GB" dirty="0" err="1"/>
              <a:t>Nunc</a:t>
            </a:r>
            <a:r>
              <a:rPr lang="en-GB" dirty="0"/>
              <a:t> in </a:t>
            </a:r>
            <a:r>
              <a:rPr lang="en-GB" dirty="0" err="1"/>
              <a:t>purus</a:t>
            </a:r>
            <a:r>
              <a:rPr lang="en-GB" dirty="0"/>
              <a:t> </a:t>
            </a:r>
            <a:r>
              <a:rPr lang="en-GB" dirty="0" err="1"/>
              <a:t>sed</a:t>
            </a:r>
            <a:r>
              <a:rPr lang="en-GB" dirty="0"/>
              <a:t> </a:t>
            </a:r>
            <a:r>
              <a:rPr lang="en-GB" dirty="0" err="1"/>
              <a:t>libero</a:t>
            </a:r>
            <a:r>
              <a:rPr lang="en-GB" dirty="0"/>
              <a:t> </a:t>
            </a:r>
            <a:r>
              <a:rPr lang="en-GB" dirty="0" err="1"/>
              <a:t>interdum</a:t>
            </a:r>
            <a:r>
              <a:rPr lang="en-GB" dirty="0"/>
              <a:t> </a:t>
            </a:r>
            <a:r>
              <a:rPr lang="en-GB" dirty="0" err="1"/>
              <a:t>porta</a:t>
            </a:r>
            <a:r>
              <a:rPr lang="en-GB" dirty="0"/>
              <a:t> non et </a:t>
            </a:r>
            <a:r>
              <a:rPr lang="en-GB" dirty="0" err="1"/>
              <a:t>neque</a:t>
            </a:r>
            <a:r>
              <a:rPr lang="en-GB" dirty="0"/>
              <a:t>. </a:t>
            </a:r>
            <a:r>
              <a:rPr lang="en-GB" dirty="0" err="1"/>
              <a:t>Curabitur</a:t>
            </a:r>
            <a:r>
              <a:rPr lang="en-GB" dirty="0"/>
              <a:t> </a:t>
            </a:r>
            <a:r>
              <a:rPr lang="en-GB" dirty="0" err="1"/>
              <a:t>tristique</a:t>
            </a:r>
            <a:r>
              <a:rPr lang="en-GB" dirty="0"/>
              <a:t> </a:t>
            </a:r>
            <a:r>
              <a:rPr lang="en-GB" dirty="0" err="1"/>
              <a:t>risus</a:t>
            </a:r>
            <a:r>
              <a:rPr lang="en-GB" dirty="0"/>
              <a:t> </a:t>
            </a:r>
            <a:r>
              <a:rPr lang="en-GB" dirty="0" err="1"/>
              <a:t>vel</a:t>
            </a:r>
            <a:r>
              <a:rPr lang="en-GB" dirty="0"/>
              <a:t> </a:t>
            </a:r>
            <a:r>
              <a:rPr lang="en-GB" dirty="0" err="1"/>
              <a:t>sollicitudin</a:t>
            </a:r>
            <a:r>
              <a:rPr lang="en-GB" dirty="0"/>
              <a:t> </a:t>
            </a:r>
            <a:r>
              <a:rPr lang="en-GB" dirty="0" err="1"/>
              <a:t>bibendum</a:t>
            </a:r>
            <a:r>
              <a:rPr lang="en-GB" dirty="0"/>
              <a:t>. </a:t>
            </a:r>
            <a:br>
              <a:rPr lang="en-GB" dirty="0"/>
            </a:br>
            <a:r>
              <a:rPr lang="en-GB" dirty="0" err="1"/>
              <a:t>Sed</a:t>
            </a:r>
            <a:r>
              <a:rPr lang="en-GB" dirty="0"/>
              <a:t> </a:t>
            </a:r>
            <a:r>
              <a:rPr lang="en-GB" dirty="0" err="1"/>
              <a:t>leo</a:t>
            </a:r>
            <a:r>
              <a:rPr lang="en-GB" dirty="0"/>
              <a:t> </a:t>
            </a:r>
            <a:r>
              <a:rPr lang="en-GB" dirty="0" err="1"/>
              <a:t>velit</a:t>
            </a:r>
            <a:r>
              <a:rPr lang="en-GB" dirty="0"/>
              <a:t>, </a:t>
            </a:r>
            <a:r>
              <a:rPr lang="en-GB" dirty="0" err="1"/>
              <a:t>gravida</a:t>
            </a:r>
            <a:r>
              <a:rPr lang="en-GB" dirty="0"/>
              <a:t> </a:t>
            </a:r>
            <a:r>
              <a:rPr lang="en-GB" dirty="0" err="1"/>
              <a:t>sed</a:t>
            </a:r>
            <a:r>
              <a:rPr lang="en-GB" dirty="0"/>
              <a:t> magna ac, </a:t>
            </a:r>
            <a:r>
              <a:rPr lang="en-GB" dirty="0" err="1"/>
              <a:t>utrum</a:t>
            </a:r>
            <a:r>
              <a:rPr lang="en-GB" dirty="0"/>
              <a:t> </a:t>
            </a:r>
            <a:r>
              <a:rPr lang="en-GB" dirty="0" err="1"/>
              <a:t>pulvinar</a:t>
            </a:r>
            <a:r>
              <a:rPr lang="en-GB" dirty="0"/>
              <a:t> </a:t>
            </a:r>
            <a:r>
              <a:rPr lang="en-GB" dirty="0" err="1"/>
              <a:t>tortor</a:t>
            </a:r>
            <a:r>
              <a:rPr lang="en-GB" dirty="0"/>
              <a:t>. </a:t>
            </a:r>
            <a:r>
              <a:rPr lang="en-GB" dirty="0" err="1"/>
              <a:t>Duis</a:t>
            </a:r>
            <a:r>
              <a:rPr lang="en-GB" dirty="0"/>
              <a:t> ac </a:t>
            </a:r>
            <a:r>
              <a:rPr lang="en-GB" dirty="0" err="1"/>
              <a:t>eleifend</a:t>
            </a:r>
            <a:r>
              <a:rPr lang="en-GB" dirty="0"/>
              <a:t> </a:t>
            </a:r>
            <a:r>
              <a:rPr lang="en-GB" dirty="0" err="1"/>
              <a:t>enim</a:t>
            </a:r>
            <a:r>
              <a:rPr lang="en-GB" dirty="0"/>
              <a:t>. </a:t>
            </a:r>
            <a:r>
              <a:rPr lang="en-GB" dirty="0" err="1"/>
              <a:t>Donec</a:t>
            </a:r>
            <a:r>
              <a:rPr lang="en-GB" dirty="0"/>
              <a:t> </a:t>
            </a:r>
            <a:r>
              <a:rPr lang="en-GB" dirty="0" err="1"/>
              <a:t>posuere</a:t>
            </a:r>
            <a:r>
              <a:rPr lang="en-GB" dirty="0"/>
              <a:t> nisi at </a:t>
            </a:r>
            <a:r>
              <a:rPr lang="en-GB" dirty="0" err="1"/>
              <a:t>nulla</a:t>
            </a:r>
            <a:r>
              <a:rPr lang="en-GB" dirty="0"/>
              <a:t> </a:t>
            </a:r>
            <a:r>
              <a:rPr lang="en-GB" dirty="0" err="1"/>
              <a:t>endrerit</a:t>
            </a:r>
            <a:r>
              <a:rPr lang="en-GB" dirty="0"/>
              <a:t> </a:t>
            </a:r>
            <a:r>
              <a:rPr lang="en-GB" dirty="0" err="1"/>
              <a:t>auctor</a:t>
            </a:r>
            <a:r>
              <a:rPr lang="en-GB" dirty="0"/>
              <a:t>.</a:t>
            </a:r>
          </a:p>
          <a:p>
            <a:pPr lvl="0"/>
            <a:endParaRPr lang="en-GB" dirty="0"/>
          </a:p>
          <a:p>
            <a:pPr lvl="0"/>
            <a:r>
              <a:rPr lang="en-GB" dirty="0"/>
              <a:t>This is GMMH body copy style. </a:t>
            </a:r>
            <a:br>
              <a:rPr lang="en-GB" dirty="0"/>
            </a:b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consectetur</a:t>
            </a:r>
            <a:r>
              <a:rPr lang="en-GB" dirty="0"/>
              <a:t> </a:t>
            </a:r>
            <a:r>
              <a:rPr lang="en-GB" dirty="0" err="1"/>
              <a:t>adipiscing</a:t>
            </a:r>
            <a:r>
              <a:rPr lang="en-GB" dirty="0"/>
              <a:t> </a:t>
            </a:r>
            <a:r>
              <a:rPr lang="en-GB" dirty="0" err="1"/>
              <a:t>elit</a:t>
            </a:r>
            <a:r>
              <a:rPr lang="en-GB" dirty="0"/>
              <a:t>. </a:t>
            </a:r>
            <a:r>
              <a:rPr lang="en-GB" dirty="0" err="1"/>
              <a:t>Nunc</a:t>
            </a:r>
            <a:r>
              <a:rPr lang="en-GB" dirty="0"/>
              <a:t> in </a:t>
            </a:r>
            <a:r>
              <a:rPr lang="en-GB" dirty="0" err="1"/>
              <a:t>purus</a:t>
            </a:r>
            <a:r>
              <a:rPr lang="en-GB" dirty="0"/>
              <a:t> </a:t>
            </a:r>
            <a:r>
              <a:rPr lang="en-GB" dirty="0" err="1"/>
              <a:t>sed</a:t>
            </a:r>
            <a:r>
              <a:rPr lang="en-GB" dirty="0"/>
              <a:t> </a:t>
            </a:r>
            <a:r>
              <a:rPr lang="en-GB" dirty="0" err="1"/>
              <a:t>libero</a:t>
            </a:r>
            <a:r>
              <a:rPr lang="en-GB" dirty="0"/>
              <a:t> </a:t>
            </a:r>
            <a:r>
              <a:rPr lang="en-GB" dirty="0" err="1"/>
              <a:t>interdum</a:t>
            </a:r>
            <a:r>
              <a:rPr lang="en-GB" dirty="0"/>
              <a:t> </a:t>
            </a:r>
            <a:r>
              <a:rPr lang="en-GB" dirty="0" err="1"/>
              <a:t>porta</a:t>
            </a:r>
            <a:r>
              <a:rPr lang="en-GB" dirty="0"/>
              <a:t> non et </a:t>
            </a:r>
            <a:r>
              <a:rPr lang="en-GB" dirty="0" err="1"/>
              <a:t>neque</a:t>
            </a:r>
            <a:r>
              <a:rPr lang="en-GB" dirty="0"/>
              <a:t>. </a:t>
            </a:r>
            <a:r>
              <a:rPr lang="en-GB" dirty="0" err="1"/>
              <a:t>Curabitur</a:t>
            </a:r>
            <a:r>
              <a:rPr lang="en-GB" dirty="0"/>
              <a:t> </a:t>
            </a:r>
            <a:r>
              <a:rPr lang="en-GB" dirty="0" err="1"/>
              <a:t>tristique</a:t>
            </a:r>
            <a:r>
              <a:rPr lang="en-GB" dirty="0"/>
              <a:t> </a:t>
            </a:r>
            <a:r>
              <a:rPr lang="en-GB" dirty="0" err="1"/>
              <a:t>risus</a:t>
            </a:r>
            <a:r>
              <a:rPr lang="en-GB" dirty="0"/>
              <a:t> </a:t>
            </a:r>
            <a:r>
              <a:rPr lang="en-GB" dirty="0" err="1"/>
              <a:t>vel</a:t>
            </a:r>
            <a:r>
              <a:rPr lang="en-GB" dirty="0"/>
              <a:t> </a:t>
            </a:r>
            <a:r>
              <a:rPr lang="en-GB" dirty="0" err="1"/>
              <a:t>sollicitudin</a:t>
            </a:r>
            <a:r>
              <a:rPr lang="en-GB" dirty="0"/>
              <a:t> </a:t>
            </a:r>
            <a:r>
              <a:rPr lang="en-GB" dirty="0" err="1"/>
              <a:t>bibendum</a:t>
            </a:r>
            <a:r>
              <a:rPr lang="en-GB" dirty="0"/>
              <a:t>. </a:t>
            </a:r>
            <a:br>
              <a:rPr lang="en-GB" dirty="0"/>
            </a:br>
            <a:r>
              <a:rPr lang="en-GB" dirty="0" err="1"/>
              <a:t>Sed</a:t>
            </a:r>
            <a:r>
              <a:rPr lang="en-GB" dirty="0"/>
              <a:t> </a:t>
            </a:r>
            <a:r>
              <a:rPr lang="en-GB" dirty="0" err="1"/>
              <a:t>leo</a:t>
            </a:r>
            <a:r>
              <a:rPr lang="en-GB" dirty="0"/>
              <a:t> </a:t>
            </a:r>
            <a:r>
              <a:rPr lang="en-GB" dirty="0" err="1"/>
              <a:t>velit</a:t>
            </a:r>
            <a:r>
              <a:rPr lang="en-GB" dirty="0"/>
              <a:t>, </a:t>
            </a:r>
            <a:r>
              <a:rPr lang="en-GB" dirty="0" err="1"/>
              <a:t>gravida</a:t>
            </a:r>
            <a:r>
              <a:rPr lang="en-GB" dirty="0"/>
              <a:t> </a:t>
            </a:r>
            <a:r>
              <a:rPr lang="en-GB" dirty="0" err="1"/>
              <a:t>sed</a:t>
            </a:r>
            <a:r>
              <a:rPr lang="en-GB" dirty="0"/>
              <a:t> magna ac, </a:t>
            </a:r>
            <a:r>
              <a:rPr lang="en-GB" dirty="0" err="1"/>
              <a:t>utrum</a:t>
            </a:r>
            <a:r>
              <a:rPr lang="en-GB" dirty="0"/>
              <a:t> </a:t>
            </a:r>
            <a:r>
              <a:rPr lang="en-GB" dirty="0" err="1"/>
              <a:t>pulvinar</a:t>
            </a:r>
            <a:r>
              <a:rPr lang="en-GB" dirty="0"/>
              <a:t> </a:t>
            </a:r>
            <a:r>
              <a:rPr lang="en-GB" dirty="0" err="1"/>
              <a:t>tortor</a:t>
            </a:r>
            <a:r>
              <a:rPr lang="en-GB" dirty="0"/>
              <a:t>. </a:t>
            </a:r>
            <a:r>
              <a:rPr lang="en-GB" dirty="0" err="1"/>
              <a:t>Duis</a:t>
            </a:r>
            <a:r>
              <a:rPr lang="en-GB" dirty="0"/>
              <a:t> ac </a:t>
            </a:r>
            <a:r>
              <a:rPr lang="en-GB" dirty="0" err="1"/>
              <a:t>eleifend</a:t>
            </a:r>
            <a:r>
              <a:rPr lang="en-GB" dirty="0"/>
              <a:t> </a:t>
            </a:r>
            <a:r>
              <a:rPr lang="en-GB" dirty="0" err="1"/>
              <a:t>enim</a:t>
            </a:r>
            <a:r>
              <a:rPr lang="en-GB" dirty="0"/>
              <a:t>. </a:t>
            </a:r>
            <a:r>
              <a:rPr lang="en-GB" dirty="0" err="1"/>
              <a:t>Donec</a:t>
            </a:r>
            <a:r>
              <a:rPr lang="en-GB" dirty="0"/>
              <a:t> </a:t>
            </a:r>
            <a:r>
              <a:rPr lang="en-GB" dirty="0" err="1"/>
              <a:t>posuere</a:t>
            </a:r>
            <a:r>
              <a:rPr lang="en-GB" dirty="0"/>
              <a:t> nisi at </a:t>
            </a:r>
            <a:r>
              <a:rPr lang="en-GB" dirty="0" err="1"/>
              <a:t>nulla</a:t>
            </a:r>
            <a:r>
              <a:rPr lang="en-GB" dirty="0"/>
              <a:t> </a:t>
            </a:r>
            <a:r>
              <a:rPr lang="en-GB" dirty="0" err="1"/>
              <a:t>endrerit</a:t>
            </a:r>
            <a:r>
              <a:rPr lang="en-GB" dirty="0"/>
              <a:t> </a:t>
            </a:r>
            <a:r>
              <a:rPr lang="en-GB" dirty="0" err="1"/>
              <a:t>auctor</a:t>
            </a:r>
            <a:endParaRPr lang="en-GB" dirty="0"/>
          </a:p>
          <a:p>
            <a:pPr marL="0" marR="0" lvl="1" indent="-239994" algn="l" defTabSz="609585" rtl="0" eaLnBrk="1" fontAlgn="auto" latinLnBrk="0" hangingPunct="1">
              <a:lnSpc>
                <a:spcPct val="100000"/>
              </a:lnSpc>
              <a:spcBef>
                <a:spcPts val="533"/>
              </a:spcBef>
              <a:spcAft>
                <a:spcPts val="0"/>
              </a:spcAft>
              <a:buClrTx/>
              <a:buSzTx/>
              <a:buFont typeface="Arial"/>
              <a:buChar char="–"/>
              <a:tabLst/>
              <a:defRPr/>
            </a:pPr>
            <a:endParaRPr lang="en-GB" dirty="0"/>
          </a:p>
          <a:p>
            <a:pPr lvl="1"/>
            <a:endParaRPr lang="en-GB" dirty="0"/>
          </a:p>
        </p:txBody>
      </p:sp>
      <p:sp>
        <p:nvSpPr>
          <p:cNvPr id="13" name="Title 3"/>
          <p:cNvSpPr>
            <a:spLocks noGrp="1"/>
          </p:cNvSpPr>
          <p:nvPr>
            <p:ph type="title" hasCustomPrompt="1"/>
          </p:nvPr>
        </p:nvSpPr>
        <p:spPr>
          <a:xfrm>
            <a:off x="609601" y="780036"/>
            <a:ext cx="1852644" cy="1143000"/>
          </a:xfrm>
          <a:prstGeom prst="rect">
            <a:avLst/>
          </a:prstGeom>
        </p:spPr>
        <p:txBody>
          <a:bodyPr vert="horz" lIns="0" tIns="0" rIns="0" bIns="0"/>
          <a:lstStyle>
            <a:lvl1pPr algn="l">
              <a:defRPr sz="1867" b="1" i="0" baseline="0"/>
            </a:lvl1pPr>
          </a:lstStyle>
          <a:p>
            <a:r>
              <a:rPr lang="en-GB" dirty="0"/>
              <a:t>Page title to be written here</a:t>
            </a:r>
            <a:endParaRPr lang="en-US" dirty="0"/>
          </a:p>
        </p:txBody>
      </p:sp>
    </p:spTree>
    <p:extLst>
      <p:ext uri="{BB962C8B-B14F-4D97-AF65-F5344CB8AC3E}">
        <p14:creationId xmlns:p14="http://schemas.microsoft.com/office/powerpoint/2010/main" val="27399821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GB"/>
              <a:t>Click to edit Master title style</a:t>
            </a:r>
            <a:endParaRPr lang="en-US"/>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solidFill>
                  <a:srgbClr val="FFFFFF"/>
                </a:solidFill>
              </a:defRPr>
            </a:lvl1pPr>
          </a:lstStyle>
          <a:p>
            <a:fld id="{FE6C380C-52D2-4662-9E1E-8C1B6644E2A5}" type="datetimeFigureOut">
              <a:rPr lang="en-GB" smtClean="0"/>
              <a:t>23/04/2026</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GB"/>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9203511-A307-40C0-9905-1101287D9D6C}" type="slidenum">
              <a:rPr lang="en-GB" smtClean="0"/>
              <a:t>‹#›</a:t>
            </a:fld>
            <a:endParaRPr lang="en-GB"/>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73885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E6C380C-52D2-4662-9E1E-8C1B6644E2A5}" type="datetimeFigureOut">
              <a:rPr lang="en-GB" smtClean="0"/>
              <a:t>23/04/2026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9203511-A307-40C0-9905-1101287D9D6C}" type="slidenum">
              <a:rPr lang="en-GB" smtClean="0"/>
              <a:t>‹#›</a:t>
            </a:fld>
            <a:endParaRPr lang="en-GB"/>
          </a:p>
        </p:txBody>
      </p:sp>
    </p:spTree>
    <p:extLst>
      <p:ext uri="{BB962C8B-B14F-4D97-AF65-F5344CB8AC3E}">
        <p14:creationId xmlns:p14="http://schemas.microsoft.com/office/powerpoint/2010/main" val="29716197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GB"/>
              <a:t>Click to edit Master title style</a:t>
            </a:r>
            <a:endParaRPr lang="en-US"/>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E6C380C-52D2-4662-9E1E-8C1B6644E2A5}" type="datetimeFigureOut">
              <a:rPr lang="en-GB" smtClean="0"/>
              <a:t>23/04/2026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9203511-A307-40C0-9905-1101287D9D6C}" type="slidenum">
              <a:rPr lang="en-GB" smtClean="0"/>
              <a:t>‹#›</a:t>
            </a:fld>
            <a:endParaRPr lang="en-GB"/>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02223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FE6C380C-52D2-4662-9E1E-8C1B6644E2A5}" type="datetimeFigureOut">
              <a:rPr lang="en-GB" smtClean="0"/>
              <a:t>23/04/2026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9203511-A307-40C0-9905-1101287D9D6C}" type="slidenum">
              <a:rPr lang="en-GB" smtClean="0"/>
              <a:t>‹#›</a:t>
            </a:fld>
            <a:endParaRPr lang="en-GB"/>
          </a:p>
        </p:txBody>
      </p:sp>
    </p:spTree>
    <p:extLst>
      <p:ext uri="{BB962C8B-B14F-4D97-AF65-F5344CB8AC3E}">
        <p14:creationId xmlns:p14="http://schemas.microsoft.com/office/powerpoint/2010/main" val="17482400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a:t>Click to edit Master title style</a:t>
            </a:r>
            <a:endParaRPr lang="en-US"/>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FE6C380C-52D2-4662-9E1E-8C1B6644E2A5}" type="datetimeFigureOut">
              <a:rPr lang="en-GB" smtClean="0"/>
              <a:t>23/04/2026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9203511-A307-40C0-9905-1101287D9D6C}" type="slidenum">
              <a:rPr lang="en-GB" smtClean="0"/>
              <a:t>‹#›</a:t>
            </a:fld>
            <a:endParaRPr lang="en-GB"/>
          </a:p>
        </p:txBody>
      </p:sp>
    </p:spTree>
    <p:extLst>
      <p:ext uri="{BB962C8B-B14F-4D97-AF65-F5344CB8AC3E}">
        <p14:creationId xmlns:p14="http://schemas.microsoft.com/office/powerpoint/2010/main" val="21729725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FE6C380C-52D2-4662-9E1E-8C1B6644E2A5}" type="datetimeFigureOut">
              <a:rPr lang="en-GB" smtClean="0"/>
              <a:t>23/04/2026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9203511-A307-40C0-9905-1101287D9D6C}" type="slidenum">
              <a:rPr lang="en-GB" smtClean="0"/>
              <a:t>‹#›</a:t>
            </a:fld>
            <a:endParaRPr lang="en-GB"/>
          </a:p>
        </p:txBody>
      </p:sp>
    </p:spTree>
    <p:extLst>
      <p:ext uri="{BB962C8B-B14F-4D97-AF65-F5344CB8AC3E}">
        <p14:creationId xmlns:p14="http://schemas.microsoft.com/office/powerpoint/2010/main" val="1213814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5D8CC-AE14-AA01-4172-7444873E944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EE25B8F-DB3A-A657-5324-6EDDBF6FF24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3230C31-AE48-B54E-5C5B-72B727528E14}"/>
              </a:ext>
            </a:extLst>
          </p:cNvPr>
          <p:cNvSpPr>
            <a:spLocks noGrp="1"/>
          </p:cNvSpPr>
          <p:nvPr>
            <p:ph type="dt" sz="half" idx="10"/>
          </p:nvPr>
        </p:nvSpPr>
        <p:spPr/>
        <p:txBody>
          <a:bodyPr/>
          <a:lstStyle/>
          <a:p>
            <a:fld id="{598A3AA4-8C5D-41A8-ABC5-21CF576DCA93}" type="datetimeFigureOut">
              <a:rPr lang="en-GB" smtClean="0"/>
              <a:t>23/04/2026</a:t>
            </a:fld>
            <a:endParaRPr lang="en-GB"/>
          </a:p>
        </p:txBody>
      </p:sp>
      <p:sp>
        <p:nvSpPr>
          <p:cNvPr id="5" name="Footer Placeholder 4">
            <a:extLst>
              <a:ext uri="{FF2B5EF4-FFF2-40B4-BE49-F238E27FC236}">
                <a16:creationId xmlns:a16="http://schemas.microsoft.com/office/drawing/2014/main" id="{DD784003-87CA-A3CD-E8B6-700804A7DD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E469CC1-D440-4CFA-B184-DF5536BC75A8}"/>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3823181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6C380C-52D2-4662-9E1E-8C1B6644E2A5}" type="datetimeFigureOut">
              <a:rPr lang="en-GB" smtClean="0"/>
              <a:t>23/04/2026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9203511-A307-40C0-9905-1101287D9D6C}" type="slidenum">
              <a:rPr lang="en-GB" smtClean="0"/>
              <a:t>‹#›</a:t>
            </a:fld>
            <a:endParaRPr lang="en-GB"/>
          </a:p>
        </p:txBody>
      </p:sp>
    </p:spTree>
    <p:extLst>
      <p:ext uri="{BB962C8B-B14F-4D97-AF65-F5344CB8AC3E}">
        <p14:creationId xmlns:p14="http://schemas.microsoft.com/office/powerpoint/2010/main" val="19698385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GB"/>
              <a:t>Click to edit Master title style</a:t>
            </a:r>
            <a:endParaRPr lang="en-US"/>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FE6C380C-52D2-4662-9E1E-8C1B6644E2A5}" type="datetimeFigureOut">
              <a:rPr lang="en-GB" smtClean="0"/>
              <a:t>23/04/2026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9203511-A307-40C0-9905-1101287D9D6C}" type="slidenum">
              <a:rPr lang="en-GB" smtClean="0"/>
              <a:t>‹#›</a:t>
            </a:fld>
            <a:endParaRPr lang="en-GB"/>
          </a:p>
        </p:txBody>
      </p:sp>
    </p:spTree>
    <p:extLst>
      <p:ext uri="{BB962C8B-B14F-4D97-AF65-F5344CB8AC3E}">
        <p14:creationId xmlns:p14="http://schemas.microsoft.com/office/powerpoint/2010/main" val="30626174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GB"/>
              <a:t>Click to edit Master title style</a:t>
            </a:r>
            <a:endParaRPr lang="en-US"/>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FE6C380C-52D2-4662-9E1E-8C1B6644E2A5}" type="datetimeFigureOut">
              <a:rPr lang="en-GB" smtClean="0"/>
              <a:t>23/04/2026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9203511-A307-40C0-9905-1101287D9D6C}" type="slidenum">
              <a:rPr lang="en-GB" smtClean="0"/>
              <a:t>‹#›</a:t>
            </a:fld>
            <a:endParaRPr lang="en-GB"/>
          </a:p>
        </p:txBody>
      </p:sp>
    </p:spTree>
    <p:extLst>
      <p:ext uri="{BB962C8B-B14F-4D97-AF65-F5344CB8AC3E}">
        <p14:creationId xmlns:p14="http://schemas.microsoft.com/office/powerpoint/2010/main" val="9679821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E6C380C-52D2-4662-9E1E-8C1B6644E2A5}" type="datetimeFigureOut">
              <a:rPr lang="en-GB" smtClean="0"/>
              <a:t>23/04/2026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9203511-A307-40C0-9905-1101287D9D6C}" type="slidenum">
              <a:rPr lang="en-GB" smtClean="0"/>
              <a:t>‹#›</a:t>
            </a:fld>
            <a:endParaRPr lang="en-GB"/>
          </a:p>
        </p:txBody>
      </p:sp>
    </p:spTree>
    <p:extLst>
      <p:ext uri="{BB962C8B-B14F-4D97-AF65-F5344CB8AC3E}">
        <p14:creationId xmlns:p14="http://schemas.microsoft.com/office/powerpoint/2010/main" val="1313338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E6C380C-52D2-4662-9E1E-8C1B6644E2A5}" type="datetimeFigureOut">
              <a:rPr lang="en-GB" smtClean="0"/>
              <a:t>23/04/2026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9203511-A307-40C0-9905-1101287D9D6C}" type="slidenum">
              <a:rPr lang="en-GB" smtClean="0"/>
              <a:t>‹#›</a:t>
            </a:fld>
            <a:endParaRPr lang="en-GB"/>
          </a:p>
        </p:txBody>
      </p:sp>
    </p:spTree>
    <p:extLst>
      <p:ext uri="{BB962C8B-B14F-4D97-AF65-F5344CB8AC3E}">
        <p14:creationId xmlns:p14="http://schemas.microsoft.com/office/powerpoint/2010/main" val="27147879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252CAC09-321B-4AD2-AA5E-0F2D3068443B}" type="datetimeFigureOut">
              <a:rPr lang="en-GB" smtClean="0"/>
              <a:t>23/04/2026</a:t>
            </a:fld>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E6A48D89-3A95-48A1-A2CC-7A98A08C951C}" type="slidenum">
              <a:rPr lang="en-GB" smtClean="0"/>
              <a:t>‹#›</a:t>
            </a:fld>
            <a:endParaRPr lang="en-GB" dirty="0"/>
          </a:p>
        </p:txBody>
      </p:sp>
    </p:spTree>
    <p:extLst>
      <p:ext uri="{BB962C8B-B14F-4D97-AF65-F5344CB8AC3E}">
        <p14:creationId xmlns:p14="http://schemas.microsoft.com/office/powerpoint/2010/main" val="40113526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252CAC09-321B-4AD2-AA5E-0F2D3068443B}" type="datetimeFigureOut">
              <a:rPr lang="en-GB" smtClean="0"/>
              <a:t>23/04/2026</a:t>
            </a:fld>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E6A48D89-3A95-48A1-A2CC-7A98A08C951C}" type="slidenum">
              <a:rPr lang="en-GB" smtClean="0"/>
              <a:t>‹#›</a:t>
            </a:fld>
            <a:endParaRPr lang="en-GB" dirty="0"/>
          </a:p>
        </p:txBody>
      </p:sp>
    </p:spTree>
    <p:extLst>
      <p:ext uri="{BB962C8B-B14F-4D97-AF65-F5344CB8AC3E}">
        <p14:creationId xmlns:p14="http://schemas.microsoft.com/office/powerpoint/2010/main" val="14625350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252CAC09-321B-4AD2-AA5E-0F2D3068443B}" type="datetimeFigureOut">
              <a:rPr lang="en-GB" smtClean="0"/>
              <a:t>23/04/2026</a:t>
            </a:fld>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E6A48D89-3A95-48A1-A2CC-7A98A08C951C}" type="slidenum">
              <a:rPr lang="en-GB" smtClean="0"/>
              <a:t>‹#›</a:t>
            </a:fld>
            <a:endParaRPr lang="en-GB" dirty="0"/>
          </a:p>
        </p:txBody>
      </p:sp>
    </p:spTree>
    <p:extLst>
      <p:ext uri="{BB962C8B-B14F-4D97-AF65-F5344CB8AC3E}">
        <p14:creationId xmlns:p14="http://schemas.microsoft.com/office/powerpoint/2010/main" val="38535410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252CAC09-321B-4AD2-AA5E-0F2D3068443B}" type="datetimeFigureOut">
              <a:rPr lang="en-GB" smtClean="0"/>
              <a:t>23/04/2026</a:t>
            </a:fld>
            <a:endParaRPr lang="en-GB" dirty="0"/>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E6A48D89-3A95-48A1-A2CC-7A98A08C951C}" type="slidenum">
              <a:rPr lang="en-GB" smtClean="0"/>
              <a:t>‹#›</a:t>
            </a:fld>
            <a:endParaRPr lang="en-GB" dirty="0"/>
          </a:p>
        </p:txBody>
      </p:sp>
    </p:spTree>
    <p:extLst>
      <p:ext uri="{BB962C8B-B14F-4D97-AF65-F5344CB8AC3E}">
        <p14:creationId xmlns:p14="http://schemas.microsoft.com/office/powerpoint/2010/main" val="27988547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252CAC09-321B-4AD2-AA5E-0F2D3068443B}" type="datetimeFigureOut">
              <a:rPr lang="en-GB" smtClean="0"/>
              <a:t>23/04/2026</a:t>
            </a:fld>
            <a:endParaRPr lang="en-GB" dirty="0"/>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E6A48D89-3A95-48A1-A2CC-7A98A08C951C}" type="slidenum">
              <a:rPr lang="en-GB" smtClean="0"/>
              <a:t>‹#›</a:t>
            </a:fld>
            <a:endParaRPr lang="en-GB" dirty="0"/>
          </a:p>
        </p:txBody>
      </p:sp>
    </p:spTree>
    <p:extLst>
      <p:ext uri="{BB962C8B-B14F-4D97-AF65-F5344CB8AC3E}">
        <p14:creationId xmlns:p14="http://schemas.microsoft.com/office/powerpoint/2010/main" val="3851357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509C1-FFB5-8524-7263-DC63D7A2A41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78F0D4C8-756B-AD3C-D2DE-5960BF713CA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0DB87B6-5318-900D-740E-55895BF28B2A}"/>
              </a:ext>
            </a:extLst>
          </p:cNvPr>
          <p:cNvSpPr>
            <a:spLocks noGrp="1"/>
          </p:cNvSpPr>
          <p:nvPr>
            <p:ph type="dt" sz="half" idx="10"/>
          </p:nvPr>
        </p:nvSpPr>
        <p:spPr/>
        <p:txBody>
          <a:bodyPr/>
          <a:lstStyle/>
          <a:p>
            <a:fld id="{598A3AA4-8C5D-41A8-ABC5-21CF576DCA93}" type="datetimeFigureOut">
              <a:rPr lang="en-GB" smtClean="0"/>
              <a:t>23/04/2026</a:t>
            </a:fld>
            <a:endParaRPr lang="en-GB"/>
          </a:p>
        </p:txBody>
      </p:sp>
      <p:sp>
        <p:nvSpPr>
          <p:cNvPr id="5" name="Footer Placeholder 4">
            <a:extLst>
              <a:ext uri="{FF2B5EF4-FFF2-40B4-BE49-F238E27FC236}">
                <a16:creationId xmlns:a16="http://schemas.microsoft.com/office/drawing/2014/main" id="{3FA201B3-1500-BD89-3B87-E5230275A7B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83EAFA-F80D-50E2-4AF6-7444389B94B9}"/>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9045597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Date Placeholder 2"/>
          <p:cNvSpPr>
            <a:spLocks noGrp="1"/>
          </p:cNvSpPr>
          <p:nvPr>
            <p:ph type="dt" sz="half" idx="10"/>
          </p:nvPr>
        </p:nvSpPr>
        <p:spPr>
          <a:xfrm>
            <a:off x="838200" y="6356350"/>
            <a:ext cx="2743200" cy="365125"/>
          </a:xfrm>
          <a:prstGeom prst="rect">
            <a:avLst/>
          </a:prstGeom>
        </p:spPr>
        <p:txBody>
          <a:bodyPr/>
          <a:lstStyle/>
          <a:p>
            <a:fld id="{252CAC09-321B-4AD2-AA5E-0F2D3068443B}" type="datetimeFigureOut">
              <a:rPr lang="en-GB" smtClean="0"/>
              <a:t>23/04/2026</a:t>
            </a:fld>
            <a:endParaRPr lang="en-GB" dirty="0"/>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6A48D89-3A95-48A1-A2CC-7A98A08C951C}" type="slidenum">
              <a:rPr lang="en-GB" smtClean="0"/>
              <a:t>‹#›</a:t>
            </a:fld>
            <a:endParaRPr lang="en-GB" dirty="0"/>
          </a:p>
        </p:txBody>
      </p:sp>
    </p:spTree>
    <p:extLst>
      <p:ext uri="{BB962C8B-B14F-4D97-AF65-F5344CB8AC3E}">
        <p14:creationId xmlns:p14="http://schemas.microsoft.com/office/powerpoint/2010/main" val="27176983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252CAC09-321B-4AD2-AA5E-0F2D3068443B}" type="datetimeFigureOut">
              <a:rPr lang="en-GB" smtClean="0"/>
              <a:t>23/04/2026</a:t>
            </a:fld>
            <a:endParaRPr lang="en-GB" dirty="0"/>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E6A48D89-3A95-48A1-A2CC-7A98A08C951C}" type="slidenum">
              <a:rPr lang="en-GB" smtClean="0"/>
              <a:t>‹#›</a:t>
            </a:fld>
            <a:endParaRPr lang="en-GB" dirty="0"/>
          </a:p>
        </p:txBody>
      </p:sp>
    </p:spTree>
    <p:extLst>
      <p:ext uri="{BB962C8B-B14F-4D97-AF65-F5344CB8AC3E}">
        <p14:creationId xmlns:p14="http://schemas.microsoft.com/office/powerpoint/2010/main" val="19623347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252CAC09-321B-4AD2-AA5E-0F2D3068443B}" type="datetimeFigureOut">
              <a:rPr lang="en-GB" smtClean="0"/>
              <a:t>23/04/2026</a:t>
            </a:fld>
            <a:endParaRPr lang="en-GB" dirty="0"/>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E6A48D89-3A95-48A1-A2CC-7A98A08C951C}" type="slidenum">
              <a:rPr lang="en-GB" smtClean="0"/>
              <a:t>‹#›</a:t>
            </a:fld>
            <a:endParaRPr lang="en-GB" dirty="0"/>
          </a:p>
        </p:txBody>
      </p:sp>
    </p:spTree>
    <p:extLst>
      <p:ext uri="{BB962C8B-B14F-4D97-AF65-F5344CB8AC3E}">
        <p14:creationId xmlns:p14="http://schemas.microsoft.com/office/powerpoint/2010/main" val="37664365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252CAC09-321B-4AD2-AA5E-0F2D3068443B}" type="datetimeFigureOut">
              <a:rPr lang="en-GB" smtClean="0"/>
              <a:t>23/04/2026</a:t>
            </a:fld>
            <a:endParaRPr lang="en-GB" dirty="0"/>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E6A48D89-3A95-48A1-A2CC-7A98A08C951C}" type="slidenum">
              <a:rPr lang="en-GB" smtClean="0"/>
              <a:t>‹#›</a:t>
            </a:fld>
            <a:endParaRPr lang="en-GB" dirty="0"/>
          </a:p>
        </p:txBody>
      </p:sp>
    </p:spTree>
    <p:extLst>
      <p:ext uri="{BB962C8B-B14F-4D97-AF65-F5344CB8AC3E}">
        <p14:creationId xmlns:p14="http://schemas.microsoft.com/office/powerpoint/2010/main" val="35798993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252CAC09-321B-4AD2-AA5E-0F2D3068443B}" type="datetimeFigureOut">
              <a:rPr lang="en-GB" smtClean="0"/>
              <a:t>23/04/2026</a:t>
            </a:fld>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E6A48D89-3A95-48A1-A2CC-7A98A08C951C}" type="slidenum">
              <a:rPr lang="en-GB" smtClean="0"/>
              <a:t>‹#›</a:t>
            </a:fld>
            <a:endParaRPr lang="en-GB" dirty="0"/>
          </a:p>
        </p:txBody>
      </p:sp>
    </p:spTree>
    <p:extLst>
      <p:ext uri="{BB962C8B-B14F-4D97-AF65-F5344CB8AC3E}">
        <p14:creationId xmlns:p14="http://schemas.microsoft.com/office/powerpoint/2010/main" val="34920298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252CAC09-321B-4AD2-AA5E-0F2D3068443B}" type="datetimeFigureOut">
              <a:rPr lang="en-GB" smtClean="0"/>
              <a:t>23/04/2026</a:t>
            </a:fld>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E6A48D89-3A95-48A1-A2CC-7A98A08C951C}" type="slidenum">
              <a:rPr lang="en-GB" smtClean="0"/>
              <a:t>‹#›</a:t>
            </a:fld>
            <a:endParaRPr lang="en-GB" dirty="0"/>
          </a:p>
        </p:txBody>
      </p:sp>
    </p:spTree>
    <p:extLst>
      <p:ext uri="{BB962C8B-B14F-4D97-AF65-F5344CB8AC3E}">
        <p14:creationId xmlns:p14="http://schemas.microsoft.com/office/powerpoint/2010/main" val="15512855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58400" y="5198505"/>
            <a:ext cx="1910967" cy="1326044"/>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965716" y="182652"/>
            <a:ext cx="2065644" cy="1433377"/>
          </a:xfrm>
          <a:prstGeom prst="rect">
            <a:avLst/>
          </a:prstGeom>
        </p:spPr>
      </p:pic>
    </p:spTree>
    <p:extLst>
      <p:ext uri="{BB962C8B-B14F-4D97-AF65-F5344CB8AC3E}">
        <p14:creationId xmlns:p14="http://schemas.microsoft.com/office/powerpoint/2010/main" val="155519944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1D416-B62C-DE06-F951-4B8CBCBB7F7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8A26EAE-B75D-C7D6-8CB1-ED9D92A63C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822F576-EB85-7388-25D6-0538835C5252}"/>
              </a:ext>
            </a:extLst>
          </p:cNvPr>
          <p:cNvSpPr>
            <a:spLocks noGrp="1"/>
          </p:cNvSpPr>
          <p:nvPr>
            <p:ph type="dt" sz="half" idx="10"/>
          </p:nvPr>
        </p:nvSpPr>
        <p:spPr/>
        <p:txBody>
          <a:bodyPr/>
          <a:lstStyle/>
          <a:p>
            <a:fld id="{F48FAB95-0D2D-48A9-9F41-7F45788C59DB}" type="datetimeFigureOut">
              <a:rPr lang="en-GB" smtClean="0"/>
              <a:t>23/04/2026</a:t>
            </a:fld>
            <a:endParaRPr lang="en-GB"/>
          </a:p>
        </p:txBody>
      </p:sp>
      <p:sp>
        <p:nvSpPr>
          <p:cNvPr id="5" name="Footer Placeholder 4">
            <a:extLst>
              <a:ext uri="{FF2B5EF4-FFF2-40B4-BE49-F238E27FC236}">
                <a16:creationId xmlns:a16="http://schemas.microsoft.com/office/drawing/2014/main" id="{6931E1CB-BC71-0E1E-3E53-9116367C4D7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022E03F-EBF1-5D77-F001-B935875E8F34}"/>
              </a:ext>
            </a:extLst>
          </p:cNvPr>
          <p:cNvSpPr>
            <a:spLocks noGrp="1"/>
          </p:cNvSpPr>
          <p:nvPr>
            <p:ph type="sldNum" sz="quarter" idx="12"/>
          </p:nvPr>
        </p:nvSpPr>
        <p:spPr/>
        <p:txBody>
          <a:bodyPr/>
          <a:lstStyle/>
          <a:p>
            <a:fld id="{D59C4AE6-D5F3-41AF-BDA1-23439C183604}" type="slidenum">
              <a:rPr lang="en-GB" smtClean="0"/>
              <a:t>‹#›</a:t>
            </a:fld>
            <a:endParaRPr lang="en-GB"/>
          </a:p>
        </p:txBody>
      </p:sp>
    </p:spTree>
    <p:extLst>
      <p:ext uri="{BB962C8B-B14F-4D97-AF65-F5344CB8AC3E}">
        <p14:creationId xmlns:p14="http://schemas.microsoft.com/office/powerpoint/2010/main" val="27085656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4DC8A-0003-0499-D5D8-1649A3FE154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071A46A-EEE3-1CAD-A554-382E4D97CAA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F3F0A8F-B291-3760-C19E-32C085DFB5C4}"/>
              </a:ext>
            </a:extLst>
          </p:cNvPr>
          <p:cNvSpPr>
            <a:spLocks noGrp="1"/>
          </p:cNvSpPr>
          <p:nvPr>
            <p:ph type="dt" sz="half" idx="10"/>
          </p:nvPr>
        </p:nvSpPr>
        <p:spPr/>
        <p:txBody>
          <a:bodyPr/>
          <a:lstStyle/>
          <a:p>
            <a:fld id="{F48FAB95-0D2D-48A9-9F41-7F45788C59DB}" type="datetimeFigureOut">
              <a:rPr lang="en-GB" smtClean="0"/>
              <a:t>23/04/2026</a:t>
            </a:fld>
            <a:endParaRPr lang="en-GB"/>
          </a:p>
        </p:txBody>
      </p:sp>
      <p:sp>
        <p:nvSpPr>
          <p:cNvPr id="5" name="Footer Placeholder 4">
            <a:extLst>
              <a:ext uri="{FF2B5EF4-FFF2-40B4-BE49-F238E27FC236}">
                <a16:creationId xmlns:a16="http://schemas.microsoft.com/office/drawing/2014/main" id="{B1F46D8A-EF3C-93B8-178B-EFAFB5B71F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579B715-BDBE-0A94-23FA-F924C8A5C912}"/>
              </a:ext>
            </a:extLst>
          </p:cNvPr>
          <p:cNvSpPr>
            <a:spLocks noGrp="1"/>
          </p:cNvSpPr>
          <p:nvPr>
            <p:ph type="sldNum" sz="quarter" idx="12"/>
          </p:nvPr>
        </p:nvSpPr>
        <p:spPr/>
        <p:txBody>
          <a:bodyPr/>
          <a:lstStyle/>
          <a:p>
            <a:fld id="{D59C4AE6-D5F3-41AF-BDA1-23439C183604}" type="slidenum">
              <a:rPr lang="en-GB" smtClean="0"/>
              <a:t>‹#›</a:t>
            </a:fld>
            <a:endParaRPr lang="en-GB"/>
          </a:p>
        </p:txBody>
      </p:sp>
    </p:spTree>
    <p:extLst>
      <p:ext uri="{BB962C8B-B14F-4D97-AF65-F5344CB8AC3E}">
        <p14:creationId xmlns:p14="http://schemas.microsoft.com/office/powerpoint/2010/main" val="412520549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7A712-89E3-6C5B-9663-EC3CB7894A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8BFE9CA-EA17-4870-73E6-ADE15D74CD9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B9C56C8-B2C8-0CDE-6F89-543F332001A7}"/>
              </a:ext>
            </a:extLst>
          </p:cNvPr>
          <p:cNvSpPr>
            <a:spLocks noGrp="1"/>
          </p:cNvSpPr>
          <p:nvPr>
            <p:ph type="dt" sz="half" idx="10"/>
          </p:nvPr>
        </p:nvSpPr>
        <p:spPr/>
        <p:txBody>
          <a:bodyPr/>
          <a:lstStyle/>
          <a:p>
            <a:fld id="{F48FAB95-0D2D-48A9-9F41-7F45788C59DB}" type="datetimeFigureOut">
              <a:rPr lang="en-GB" smtClean="0"/>
              <a:t>23/04/2026</a:t>
            </a:fld>
            <a:endParaRPr lang="en-GB"/>
          </a:p>
        </p:txBody>
      </p:sp>
      <p:sp>
        <p:nvSpPr>
          <p:cNvPr id="5" name="Footer Placeholder 4">
            <a:extLst>
              <a:ext uri="{FF2B5EF4-FFF2-40B4-BE49-F238E27FC236}">
                <a16:creationId xmlns:a16="http://schemas.microsoft.com/office/drawing/2014/main" id="{B4A176CB-6B87-03FF-D7FE-A352A428E7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9FF936D-4848-99D9-E89F-5DEA86DDB7F6}"/>
              </a:ext>
            </a:extLst>
          </p:cNvPr>
          <p:cNvSpPr>
            <a:spLocks noGrp="1"/>
          </p:cNvSpPr>
          <p:nvPr>
            <p:ph type="sldNum" sz="quarter" idx="12"/>
          </p:nvPr>
        </p:nvSpPr>
        <p:spPr/>
        <p:txBody>
          <a:bodyPr/>
          <a:lstStyle/>
          <a:p>
            <a:fld id="{D59C4AE6-D5F3-41AF-BDA1-23439C183604}" type="slidenum">
              <a:rPr lang="en-GB" smtClean="0"/>
              <a:t>‹#›</a:t>
            </a:fld>
            <a:endParaRPr lang="en-GB"/>
          </a:p>
        </p:txBody>
      </p:sp>
    </p:spTree>
    <p:extLst>
      <p:ext uri="{BB962C8B-B14F-4D97-AF65-F5344CB8AC3E}">
        <p14:creationId xmlns:p14="http://schemas.microsoft.com/office/powerpoint/2010/main" val="2282016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649869-E9BF-7806-AC13-4E772921E561}"/>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E27F137-D2E9-99EE-ABA2-D50DCB7F2F7D}"/>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1252D9E5-E76D-CCE4-DC6D-70D07CCE3C0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3312010D-BAEA-E6D2-44DE-9C00F61AA5E6}"/>
              </a:ext>
            </a:extLst>
          </p:cNvPr>
          <p:cNvSpPr>
            <a:spLocks noGrp="1"/>
          </p:cNvSpPr>
          <p:nvPr>
            <p:ph type="dt" sz="half" idx="10"/>
          </p:nvPr>
        </p:nvSpPr>
        <p:spPr/>
        <p:txBody>
          <a:bodyPr/>
          <a:lstStyle/>
          <a:p>
            <a:fld id="{598A3AA4-8C5D-41A8-ABC5-21CF576DCA93}" type="datetimeFigureOut">
              <a:rPr lang="en-GB" smtClean="0"/>
              <a:t>23/04/2026</a:t>
            </a:fld>
            <a:endParaRPr lang="en-GB"/>
          </a:p>
        </p:txBody>
      </p:sp>
      <p:sp>
        <p:nvSpPr>
          <p:cNvPr id="6" name="Footer Placeholder 5">
            <a:extLst>
              <a:ext uri="{FF2B5EF4-FFF2-40B4-BE49-F238E27FC236}">
                <a16:creationId xmlns:a16="http://schemas.microsoft.com/office/drawing/2014/main" id="{333C2B29-4BE1-B6FE-D70C-4A1F987D562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BFAFAC7-8214-F981-28DD-0AFB9F334085}"/>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20916344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787E6-FC78-8041-827F-818311E4D8C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3822460-30C9-C210-C738-F5F59E94505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6F259A6-5F4F-8099-1058-8BDB498D44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F115AF1-0FE1-0F99-CB42-4DA7EF4D5918}"/>
              </a:ext>
            </a:extLst>
          </p:cNvPr>
          <p:cNvSpPr>
            <a:spLocks noGrp="1"/>
          </p:cNvSpPr>
          <p:nvPr>
            <p:ph type="dt" sz="half" idx="10"/>
          </p:nvPr>
        </p:nvSpPr>
        <p:spPr/>
        <p:txBody>
          <a:bodyPr/>
          <a:lstStyle/>
          <a:p>
            <a:fld id="{F48FAB95-0D2D-48A9-9F41-7F45788C59DB}" type="datetimeFigureOut">
              <a:rPr lang="en-GB" smtClean="0"/>
              <a:t>23/04/2026</a:t>
            </a:fld>
            <a:endParaRPr lang="en-GB"/>
          </a:p>
        </p:txBody>
      </p:sp>
      <p:sp>
        <p:nvSpPr>
          <p:cNvPr id="6" name="Footer Placeholder 5">
            <a:extLst>
              <a:ext uri="{FF2B5EF4-FFF2-40B4-BE49-F238E27FC236}">
                <a16:creationId xmlns:a16="http://schemas.microsoft.com/office/drawing/2014/main" id="{E127999D-CA71-3277-8F2C-DCFA04BFCE2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2C4B093-1BD3-261E-D096-E4116EC1A539}"/>
              </a:ext>
            </a:extLst>
          </p:cNvPr>
          <p:cNvSpPr>
            <a:spLocks noGrp="1"/>
          </p:cNvSpPr>
          <p:nvPr>
            <p:ph type="sldNum" sz="quarter" idx="12"/>
          </p:nvPr>
        </p:nvSpPr>
        <p:spPr/>
        <p:txBody>
          <a:bodyPr/>
          <a:lstStyle/>
          <a:p>
            <a:fld id="{D59C4AE6-D5F3-41AF-BDA1-23439C183604}" type="slidenum">
              <a:rPr lang="en-GB" smtClean="0"/>
              <a:t>‹#›</a:t>
            </a:fld>
            <a:endParaRPr lang="en-GB"/>
          </a:p>
        </p:txBody>
      </p:sp>
    </p:spTree>
    <p:extLst>
      <p:ext uri="{BB962C8B-B14F-4D97-AF65-F5344CB8AC3E}">
        <p14:creationId xmlns:p14="http://schemas.microsoft.com/office/powerpoint/2010/main" val="17888939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62664-A598-DC3F-662D-421D35E8A04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BB0722E-0E81-593C-01A3-25BFA26239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8A68C77-35B9-0C0F-BA43-87BE86E62BA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DBB9FAB-5822-1881-6C8B-9EC1F510AD4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59ECD72-7224-1CDC-ECEF-8DDF1D9309F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DDF00DA-F8BE-ED06-2BDA-C82F4BB3BADB}"/>
              </a:ext>
            </a:extLst>
          </p:cNvPr>
          <p:cNvSpPr>
            <a:spLocks noGrp="1"/>
          </p:cNvSpPr>
          <p:nvPr>
            <p:ph type="dt" sz="half" idx="10"/>
          </p:nvPr>
        </p:nvSpPr>
        <p:spPr/>
        <p:txBody>
          <a:bodyPr/>
          <a:lstStyle/>
          <a:p>
            <a:fld id="{F48FAB95-0D2D-48A9-9F41-7F45788C59DB}" type="datetimeFigureOut">
              <a:rPr lang="en-GB" smtClean="0"/>
              <a:t>23/04/2026</a:t>
            </a:fld>
            <a:endParaRPr lang="en-GB"/>
          </a:p>
        </p:txBody>
      </p:sp>
      <p:sp>
        <p:nvSpPr>
          <p:cNvPr id="8" name="Footer Placeholder 7">
            <a:extLst>
              <a:ext uri="{FF2B5EF4-FFF2-40B4-BE49-F238E27FC236}">
                <a16:creationId xmlns:a16="http://schemas.microsoft.com/office/drawing/2014/main" id="{66D182C3-FB20-6FF8-708F-B991F8A2F04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4686011-49A4-EC1C-7CE0-22F6A7108ED8}"/>
              </a:ext>
            </a:extLst>
          </p:cNvPr>
          <p:cNvSpPr>
            <a:spLocks noGrp="1"/>
          </p:cNvSpPr>
          <p:nvPr>
            <p:ph type="sldNum" sz="quarter" idx="12"/>
          </p:nvPr>
        </p:nvSpPr>
        <p:spPr/>
        <p:txBody>
          <a:bodyPr/>
          <a:lstStyle/>
          <a:p>
            <a:fld id="{D59C4AE6-D5F3-41AF-BDA1-23439C183604}" type="slidenum">
              <a:rPr lang="en-GB" smtClean="0"/>
              <a:t>‹#›</a:t>
            </a:fld>
            <a:endParaRPr lang="en-GB"/>
          </a:p>
        </p:txBody>
      </p:sp>
    </p:spTree>
    <p:extLst>
      <p:ext uri="{BB962C8B-B14F-4D97-AF65-F5344CB8AC3E}">
        <p14:creationId xmlns:p14="http://schemas.microsoft.com/office/powerpoint/2010/main" val="93482555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5A7DE-478A-DD8C-7778-B7D72CA3F72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4D2EB82-F52E-4FE8-39F2-402B02949B9B}"/>
              </a:ext>
            </a:extLst>
          </p:cNvPr>
          <p:cNvSpPr>
            <a:spLocks noGrp="1"/>
          </p:cNvSpPr>
          <p:nvPr>
            <p:ph type="dt" sz="half" idx="10"/>
          </p:nvPr>
        </p:nvSpPr>
        <p:spPr/>
        <p:txBody>
          <a:bodyPr/>
          <a:lstStyle/>
          <a:p>
            <a:fld id="{F48FAB95-0D2D-48A9-9F41-7F45788C59DB}" type="datetimeFigureOut">
              <a:rPr lang="en-GB" smtClean="0"/>
              <a:t>23/04/2026</a:t>
            </a:fld>
            <a:endParaRPr lang="en-GB"/>
          </a:p>
        </p:txBody>
      </p:sp>
      <p:sp>
        <p:nvSpPr>
          <p:cNvPr id="4" name="Footer Placeholder 3">
            <a:extLst>
              <a:ext uri="{FF2B5EF4-FFF2-40B4-BE49-F238E27FC236}">
                <a16:creationId xmlns:a16="http://schemas.microsoft.com/office/drawing/2014/main" id="{F49A42EB-DA49-DA90-5371-C8316C92252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F43A01D-DB62-42D6-C834-E80EFACBC55A}"/>
              </a:ext>
            </a:extLst>
          </p:cNvPr>
          <p:cNvSpPr>
            <a:spLocks noGrp="1"/>
          </p:cNvSpPr>
          <p:nvPr>
            <p:ph type="sldNum" sz="quarter" idx="12"/>
          </p:nvPr>
        </p:nvSpPr>
        <p:spPr/>
        <p:txBody>
          <a:bodyPr/>
          <a:lstStyle/>
          <a:p>
            <a:fld id="{D59C4AE6-D5F3-41AF-BDA1-23439C183604}" type="slidenum">
              <a:rPr lang="en-GB" smtClean="0"/>
              <a:t>‹#›</a:t>
            </a:fld>
            <a:endParaRPr lang="en-GB"/>
          </a:p>
        </p:txBody>
      </p:sp>
    </p:spTree>
    <p:extLst>
      <p:ext uri="{BB962C8B-B14F-4D97-AF65-F5344CB8AC3E}">
        <p14:creationId xmlns:p14="http://schemas.microsoft.com/office/powerpoint/2010/main" val="63190056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6FEC8A9-B323-7606-DC72-6161F5E10EF3}"/>
              </a:ext>
            </a:extLst>
          </p:cNvPr>
          <p:cNvSpPr>
            <a:spLocks noGrp="1"/>
          </p:cNvSpPr>
          <p:nvPr>
            <p:ph type="dt" sz="half" idx="10"/>
          </p:nvPr>
        </p:nvSpPr>
        <p:spPr/>
        <p:txBody>
          <a:bodyPr/>
          <a:lstStyle/>
          <a:p>
            <a:fld id="{F48FAB95-0D2D-48A9-9F41-7F45788C59DB}" type="datetimeFigureOut">
              <a:rPr lang="en-GB" smtClean="0"/>
              <a:t>23/04/2026</a:t>
            </a:fld>
            <a:endParaRPr lang="en-GB"/>
          </a:p>
        </p:txBody>
      </p:sp>
      <p:sp>
        <p:nvSpPr>
          <p:cNvPr id="3" name="Footer Placeholder 2">
            <a:extLst>
              <a:ext uri="{FF2B5EF4-FFF2-40B4-BE49-F238E27FC236}">
                <a16:creationId xmlns:a16="http://schemas.microsoft.com/office/drawing/2014/main" id="{0796FBAD-1FD3-8D83-66F8-B07B0D75EBC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40AFCDB-B489-456E-F4B1-D096364BE26D}"/>
              </a:ext>
            </a:extLst>
          </p:cNvPr>
          <p:cNvSpPr>
            <a:spLocks noGrp="1"/>
          </p:cNvSpPr>
          <p:nvPr>
            <p:ph type="sldNum" sz="quarter" idx="12"/>
          </p:nvPr>
        </p:nvSpPr>
        <p:spPr/>
        <p:txBody>
          <a:bodyPr/>
          <a:lstStyle/>
          <a:p>
            <a:fld id="{D59C4AE6-D5F3-41AF-BDA1-23439C183604}" type="slidenum">
              <a:rPr lang="en-GB" smtClean="0"/>
              <a:t>‹#›</a:t>
            </a:fld>
            <a:endParaRPr lang="en-GB"/>
          </a:p>
        </p:txBody>
      </p:sp>
    </p:spTree>
    <p:extLst>
      <p:ext uri="{BB962C8B-B14F-4D97-AF65-F5344CB8AC3E}">
        <p14:creationId xmlns:p14="http://schemas.microsoft.com/office/powerpoint/2010/main" val="24769086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81311-90CB-EFEF-3F25-FE8413FC35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700EC1A-0D2E-0BF2-61A2-F1E27F69BAB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312028D-EB95-09CA-E5C4-CF83B2D9C4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C7086E-3029-4917-8F9A-D420337F0DD8}"/>
              </a:ext>
            </a:extLst>
          </p:cNvPr>
          <p:cNvSpPr>
            <a:spLocks noGrp="1"/>
          </p:cNvSpPr>
          <p:nvPr>
            <p:ph type="dt" sz="half" idx="10"/>
          </p:nvPr>
        </p:nvSpPr>
        <p:spPr/>
        <p:txBody>
          <a:bodyPr/>
          <a:lstStyle/>
          <a:p>
            <a:fld id="{F48FAB95-0D2D-48A9-9F41-7F45788C59DB}" type="datetimeFigureOut">
              <a:rPr lang="en-GB" smtClean="0"/>
              <a:t>23/04/2026</a:t>
            </a:fld>
            <a:endParaRPr lang="en-GB"/>
          </a:p>
        </p:txBody>
      </p:sp>
      <p:sp>
        <p:nvSpPr>
          <p:cNvPr id="6" name="Footer Placeholder 5">
            <a:extLst>
              <a:ext uri="{FF2B5EF4-FFF2-40B4-BE49-F238E27FC236}">
                <a16:creationId xmlns:a16="http://schemas.microsoft.com/office/drawing/2014/main" id="{6BBF07FF-90B1-F6B6-AC78-8F302C22DBE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37DE3AA-E74F-A515-15C8-F2D39E002D77}"/>
              </a:ext>
            </a:extLst>
          </p:cNvPr>
          <p:cNvSpPr>
            <a:spLocks noGrp="1"/>
          </p:cNvSpPr>
          <p:nvPr>
            <p:ph type="sldNum" sz="quarter" idx="12"/>
          </p:nvPr>
        </p:nvSpPr>
        <p:spPr/>
        <p:txBody>
          <a:bodyPr/>
          <a:lstStyle/>
          <a:p>
            <a:fld id="{D59C4AE6-D5F3-41AF-BDA1-23439C183604}" type="slidenum">
              <a:rPr lang="en-GB" smtClean="0"/>
              <a:t>‹#›</a:t>
            </a:fld>
            <a:endParaRPr lang="en-GB"/>
          </a:p>
        </p:txBody>
      </p:sp>
    </p:spTree>
    <p:extLst>
      <p:ext uri="{BB962C8B-B14F-4D97-AF65-F5344CB8AC3E}">
        <p14:creationId xmlns:p14="http://schemas.microsoft.com/office/powerpoint/2010/main" val="281089286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0BE6C-139C-0244-CBD6-60C2AAF856A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014D0EB-976E-6B6E-2032-792CC2C1A1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7555340-1D4E-B484-DCFF-4EE7D1AD02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2FBCE5-42C8-A6B1-A66C-370769316495}"/>
              </a:ext>
            </a:extLst>
          </p:cNvPr>
          <p:cNvSpPr>
            <a:spLocks noGrp="1"/>
          </p:cNvSpPr>
          <p:nvPr>
            <p:ph type="dt" sz="half" idx="10"/>
          </p:nvPr>
        </p:nvSpPr>
        <p:spPr/>
        <p:txBody>
          <a:bodyPr/>
          <a:lstStyle/>
          <a:p>
            <a:fld id="{F48FAB95-0D2D-48A9-9F41-7F45788C59DB}" type="datetimeFigureOut">
              <a:rPr lang="en-GB" smtClean="0"/>
              <a:t>23/04/2026</a:t>
            </a:fld>
            <a:endParaRPr lang="en-GB"/>
          </a:p>
        </p:txBody>
      </p:sp>
      <p:sp>
        <p:nvSpPr>
          <p:cNvPr id="6" name="Footer Placeholder 5">
            <a:extLst>
              <a:ext uri="{FF2B5EF4-FFF2-40B4-BE49-F238E27FC236}">
                <a16:creationId xmlns:a16="http://schemas.microsoft.com/office/drawing/2014/main" id="{D070FA71-18C0-38C0-2C18-938DA7272F5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369593C-A6B7-C1A2-9391-3453AA5EDC22}"/>
              </a:ext>
            </a:extLst>
          </p:cNvPr>
          <p:cNvSpPr>
            <a:spLocks noGrp="1"/>
          </p:cNvSpPr>
          <p:nvPr>
            <p:ph type="sldNum" sz="quarter" idx="12"/>
          </p:nvPr>
        </p:nvSpPr>
        <p:spPr/>
        <p:txBody>
          <a:bodyPr/>
          <a:lstStyle/>
          <a:p>
            <a:fld id="{D59C4AE6-D5F3-41AF-BDA1-23439C183604}" type="slidenum">
              <a:rPr lang="en-GB" smtClean="0"/>
              <a:t>‹#›</a:t>
            </a:fld>
            <a:endParaRPr lang="en-GB"/>
          </a:p>
        </p:txBody>
      </p:sp>
    </p:spTree>
    <p:extLst>
      <p:ext uri="{BB962C8B-B14F-4D97-AF65-F5344CB8AC3E}">
        <p14:creationId xmlns:p14="http://schemas.microsoft.com/office/powerpoint/2010/main" val="30646280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19868-4410-3AD5-12F5-5F24A83481A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E339DBA-16E3-F8B8-6164-279208C065A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88962C-1C85-7985-36EA-C9FECA4E3047}"/>
              </a:ext>
            </a:extLst>
          </p:cNvPr>
          <p:cNvSpPr>
            <a:spLocks noGrp="1"/>
          </p:cNvSpPr>
          <p:nvPr>
            <p:ph type="dt" sz="half" idx="10"/>
          </p:nvPr>
        </p:nvSpPr>
        <p:spPr/>
        <p:txBody>
          <a:bodyPr/>
          <a:lstStyle/>
          <a:p>
            <a:fld id="{F48FAB95-0D2D-48A9-9F41-7F45788C59DB}" type="datetimeFigureOut">
              <a:rPr lang="en-GB" smtClean="0"/>
              <a:t>23/04/2026</a:t>
            </a:fld>
            <a:endParaRPr lang="en-GB"/>
          </a:p>
        </p:txBody>
      </p:sp>
      <p:sp>
        <p:nvSpPr>
          <p:cNvPr id="5" name="Footer Placeholder 4">
            <a:extLst>
              <a:ext uri="{FF2B5EF4-FFF2-40B4-BE49-F238E27FC236}">
                <a16:creationId xmlns:a16="http://schemas.microsoft.com/office/drawing/2014/main" id="{C51CBDCD-9FB9-FD1E-F407-6EEF815EF60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44D182A-1D8F-5818-9E32-275542D056EF}"/>
              </a:ext>
            </a:extLst>
          </p:cNvPr>
          <p:cNvSpPr>
            <a:spLocks noGrp="1"/>
          </p:cNvSpPr>
          <p:nvPr>
            <p:ph type="sldNum" sz="quarter" idx="12"/>
          </p:nvPr>
        </p:nvSpPr>
        <p:spPr/>
        <p:txBody>
          <a:bodyPr/>
          <a:lstStyle/>
          <a:p>
            <a:fld id="{D59C4AE6-D5F3-41AF-BDA1-23439C183604}" type="slidenum">
              <a:rPr lang="en-GB" smtClean="0"/>
              <a:t>‹#›</a:t>
            </a:fld>
            <a:endParaRPr lang="en-GB"/>
          </a:p>
        </p:txBody>
      </p:sp>
    </p:spTree>
    <p:extLst>
      <p:ext uri="{BB962C8B-B14F-4D97-AF65-F5344CB8AC3E}">
        <p14:creationId xmlns:p14="http://schemas.microsoft.com/office/powerpoint/2010/main" val="282931183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54C55EA-5D42-1894-959D-F29FB95E710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3F26A79-65FF-6F28-FF1E-D2AFD01DC1C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471585C-0613-8E93-BB4B-92AE08AE110F}"/>
              </a:ext>
            </a:extLst>
          </p:cNvPr>
          <p:cNvSpPr>
            <a:spLocks noGrp="1"/>
          </p:cNvSpPr>
          <p:nvPr>
            <p:ph type="dt" sz="half" idx="10"/>
          </p:nvPr>
        </p:nvSpPr>
        <p:spPr/>
        <p:txBody>
          <a:bodyPr/>
          <a:lstStyle/>
          <a:p>
            <a:fld id="{F48FAB95-0D2D-48A9-9F41-7F45788C59DB}" type="datetimeFigureOut">
              <a:rPr lang="en-GB" smtClean="0"/>
              <a:t>23/04/2026</a:t>
            </a:fld>
            <a:endParaRPr lang="en-GB"/>
          </a:p>
        </p:txBody>
      </p:sp>
      <p:sp>
        <p:nvSpPr>
          <p:cNvPr id="5" name="Footer Placeholder 4">
            <a:extLst>
              <a:ext uri="{FF2B5EF4-FFF2-40B4-BE49-F238E27FC236}">
                <a16:creationId xmlns:a16="http://schemas.microsoft.com/office/drawing/2014/main" id="{C94AD0DC-16D7-4B5A-7CCB-57275436A58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ADFA28-0BF1-45C1-EDA9-3105D4BD12B3}"/>
              </a:ext>
            </a:extLst>
          </p:cNvPr>
          <p:cNvSpPr>
            <a:spLocks noGrp="1"/>
          </p:cNvSpPr>
          <p:nvPr>
            <p:ph type="sldNum" sz="quarter" idx="12"/>
          </p:nvPr>
        </p:nvSpPr>
        <p:spPr/>
        <p:txBody>
          <a:bodyPr/>
          <a:lstStyle/>
          <a:p>
            <a:fld id="{D59C4AE6-D5F3-41AF-BDA1-23439C183604}" type="slidenum">
              <a:rPr lang="en-GB" smtClean="0"/>
              <a:t>‹#›</a:t>
            </a:fld>
            <a:endParaRPr lang="en-GB"/>
          </a:p>
        </p:txBody>
      </p:sp>
    </p:spTree>
    <p:extLst>
      <p:ext uri="{BB962C8B-B14F-4D97-AF65-F5344CB8AC3E}">
        <p14:creationId xmlns:p14="http://schemas.microsoft.com/office/powerpoint/2010/main" val="228511455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B8237505-7EBC-D1B5-6D26-42DBCFE8EEC1}"/>
              </a:ext>
            </a:extLst>
          </p:cNvPr>
          <p:cNvSpPr>
            <a:spLocks noGrp="1"/>
          </p:cNvSpPr>
          <p:nvPr>
            <p:ph type="dt" sz="half" idx="10"/>
          </p:nvPr>
        </p:nvSpPr>
        <p:spPr/>
        <p:txBody>
          <a:bodyP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C246D8EA-5C46-42BA-9AFA-C8DB1B1C70D1}" type="datetimeFigureOut">
              <a:rPr kumimoji="0" lang="en-US" sz="1477"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4/23/2026</a:t>
            </a:fld>
            <a:endParaRPr kumimoji="0" lang="en-US" sz="1477"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a:extLst>
              <a:ext uri="{FF2B5EF4-FFF2-40B4-BE49-F238E27FC236}">
                <a16:creationId xmlns:a16="http://schemas.microsoft.com/office/drawing/2014/main" id="{2A8710C0-0069-4905-EBFD-36D0719376B1}"/>
              </a:ext>
            </a:extLst>
          </p:cNvPr>
          <p:cNvSpPr>
            <a:spLocks noGrp="1"/>
          </p:cNvSpPr>
          <p:nvPr>
            <p:ph type="ftr" sz="quarter" idx="11"/>
          </p:nvPr>
        </p:nvSpPr>
        <p:spPr/>
        <p:txBody>
          <a:bodyP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477"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a:extLst>
              <a:ext uri="{FF2B5EF4-FFF2-40B4-BE49-F238E27FC236}">
                <a16:creationId xmlns:a16="http://schemas.microsoft.com/office/drawing/2014/main" id="{4FF5422C-A3CA-597D-CE60-9F55EA045F8E}"/>
              </a:ext>
            </a:extLst>
          </p:cNvPr>
          <p:cNvSpPr>
            <a:spLocks noGrp="1"/>
          </p:cNvSpPr>
          <p:nvPr>
            <p:ph type="sldNum" sz="quarter" idx="12"/>
          </p:nvPr>
        </p:nvSpPr>
        <p:spPr/>
        <p:txBody>
          <a:bodyPr/>
          <a:lstStyle>
            <a:lvl1pPr>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8C0F784D-D6B7-43B7-BC67-FB9710881FD6}" type="slidenum">
              <a:rPr kumimoji="0" lang="en-US" sz="1477"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477"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18870445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4CBEED-D5C1-0FD3-BB43-A6FC99734327}"/>
              </a:ext>
            </a:extLst>
          </p:cNvPr>
          <p:cNvSpPr>
            <a:spLocks noGrp="1"/>
          </p:cNvSpPr>
          <p:nvPr>
            <p:ph type="dt" sz="half" idx="10"/>
          </p:nvPr>
        </p:nvSpPr>
        <p:spPr/>
        <p:txBody>
          <a:bodyP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186E3609-353C-4361-9EFD-AB8695D27B65}" type="datetimeFigureOut">
              <a:rPr kumimoji="0" lang="en-US" sz="1477"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4/23/2026</a:t>
            </a:fld>
            <a:endParaRPr kumimoji="0" lang="en-US" sz="1477"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a:extLst>
              <a:ext uri="{FF2B5EF4-FFF2-40B4-BE49-F238E27FC236}">
                <a16:creationId xmlns:a16="http://schemas.microsoft.com/office/drawing/2014/main" id="{DCC3A90A-389D-4349-6420-4A0446E24645}"/>
              </a:ext>
            </a:extLst>
          </p:cNvPr>
          <p:cNvSpPr>
            <a:spLocks noGrp="1"/>
          </p:cNvSpPr>
          <p:nvPr>
            <p:ph type="ftr" sz="quarter" idx="11"/>
          </p:nvPr>
        </p:nvSpPr>
        <p:spPr/>
        <p:txBody>
          <a:bodyP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477"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a:extLst>
              <a:ext uri="{FF2B5EF4-FFF2-40B4-BE49-F238E27FC236}">
                <a16:creationId xmlns:a16="http://schemas.microsoft.com/office/drawing/2014/main" id="{ABEA09BC-5B40-87A5-1E95-64AC4AB7E90A}"/>
              </a:ext>
            </a:extLst>
          </p:cNvPr>
          <p:cNvSpPr>
            <a:spLocks noGrp="1"/>
          </p:cNvSpPr>
          <p:nvPr>
            <p:ph type="sldNum" sz="quarter" idx="12"/>
          </p:nvPr>
        </p:nvSpPr>
        <p:spPr/>
        <p:txBody>
          <a:bodyPr/>
          <a:lstStyle>
            <a:lvl1pPr>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15E11CD0-0EF6-48B1-B1EF-92BFD1E64C6B}" type="slidenum">
              <a:rPr kumimoji="0" lang="en-US" sz="1477"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477"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274633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CE069-1117-8B2C-5D3D-9FDF3DDEB43D}"/>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25C006F1-B56C-ED5F-39E9-D810FB3588A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2F51C04-F578-5DDA-66F6-F715044FAEA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FF728D10-2F84-BC15-9ADC-F61A6D7141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A66FB5B-97D6-DE6E-E1B7-7EF1E014C81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E2571DDA-69FC-537F-8246-26B4C8E37DB6}"/>
              </a:ext>
            </a:extLst>
          </p:cNvPr>
          <p:cNvSpPr>
            <a:spLocks noGrp="1"/>
          </p:cNvSpPr>
          <p:nvPr>
            <p:ph type="dt" sz="half" idx="10"/>
          </p:nvPr>
        </p:nvSpPr>
        <p:spPr/>
        <p:txBody>
          <a:bodyPr/>
          <a:lstStyle/>
          <a:p>
            <a:fld id="{598A3AA4-8C5D-41A8-ABC5-21CF576DCA93}" type="datetimeFigureOut">
              <a:rPr lang="en-GB" smtClean="0"/>
              <a:t>23/04/2026</a:t>
            </a:fld>
            <a:endParaRPr lang="en-GB"/>
          </a:p>
        </p:txBody>
      </p:sp>
      <p:sp>
        <p:nvSpPr>
          <p:cNvPr id="8" name="Footer Placeholder 7">
            <a:extLst>
              <a:ext uri="{FF2B5EF4-FFF2-40B4-BE49-F238E27FC236}">
                <a16:creationId xmlns:a16="http://schemas.microsoft.com/office/drawing/2014/main" id="{35644E80-DC0E-257D-656F-D7398F46D7F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5ACB08A-FE34-BBEC-0AB2-DCB2ABC6BC14}"/>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68738281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EA67E988-5919-57BB-C7DE-D3EAD38A3045}"/>
              </a:ext>
              <a:ext uri="{C183D7F6-B498-43B3-948B-1728B52AA6E4}">
                <adec:decorative xmlns:adec="http://schemas.microsoft.com/office/drawing/2017/decorative" val="1"/>
              </a:ext>
            </a:extLst>
          </p:cNvPr>
          <p:cNvSpPr/>
          <p:nvPr/>
        </p:nvSpPr>
        <p:spPr>
          <a:xfrm>
            <a:off x="517870" y="6209925"/>
            <a:ext cx="11155680" cy="45719"/>
          </a:xfrm>
          <a:custGeom>
            <a:avLst/>
            <a:gdLst>
              <a:gd name="connsiteX0" fmla="*/ 0 w 8715708"/>
              <a:gd name="connsiteY0" fmla="*/ 0 h 45719"/>
              <a:gd name="connsiteX1" fmla="*/ 3694525 w 8715708"/>
              <a:gd name="connsiteY1" fmla="*/ 0 h 45719"/>
              <a:gd name="connsiteX2" fmla="*/ 5021183 w 8715708"/>
              <a:gd name="connsiteY2" fmla="*/ 0 h 45719"/>
              <a:gd name="connsiteX3" fmla="*/ 8715708 w 8715708"/>
              <a:gd name="connsiteY3" fmla="*/ 0 h 45719"/>
              <a:gd name="connsiteX4" fmla="*/ 8715708 w 8715708"/>
              <a:gd name="connsiteY4" fmla="*/ 45719 h 45719"/>
              <a:gd name="connsiteX5" fmla="*/ 5021183 w 8715708"/>
              <a:gd name="connsiteY5" fmla="*/ 45719 h 45719"/>
              <a:gd name="connsiteX6" fmla="*/ 3694525 w 8715708"/>
              <a:gd name="connsiteY6" fmla="*/ 45719 h 45719"/>
              <a:gd name="connsiteX7" fmla="*/ 0 w 8715708"/>
              <a:gd name="connsiteY7" fmla="*/ 45719 h 45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5708" h="45719">
                <a:moveTo>
                  <a:pt x="0" y="0"/>
                </a:moveTo>
                <a:lnTo>
                  <a:pt x="3694525" y="0"/>
                </a:lnTo>
                <a:lnTo>
                  <a:pt x="5021183" y="0"/>
                </a:lnTo>
                <a:lnTo>
                  <a:pt x="8715708" y="0"/>
                </a:lnTo>
                <a:lnTo>
                  <a:pt x="8715708" y="45719"/>
                </a:lnTo>
                <a:lnTo>
                  <a:pt x="5021183" y="45719"/>
                </a:lnTo>
                <a:lnTo>
                  <a:pt x="3694525" y="45719"/>
                </a:lnTo>
                <a:lnTo>
                  <a:pt x="0" y="4571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B2327B2-BA4B-2C04-0751-5CB63D4AA425}"/>
              </a:ext>
            </a:extLst>
          </p:cNvPr>
          <p:cNvSpPr>
            <a:spLocks noGrp="1"/>
          </p:cNvSpPr>
          <p:nvPr>
            <p:ph type="ctrTitle"/>
          </p:nvPr>
        </p:nvSpPr>
        <p:spPr>
          <a:xfrm>
            <a:off x="521208" y="978408"/>
            <a:ext cx="11155680" cy="3429000"/>
          </a:xfrm>
        </p:spPr>
        <p:txBody>
          <a:bodyPr anchor="t">
            <a:normAutofit/>
          </a:bodyPr>
          <a:lstStyle>
            <a:lvl1pPr algn="l">
              <a:defRPr sz="7200"/>
            </a:lvl1pPr>
          </a:lstStyle>
          <a:p>
            <a:r>
              <a:rPr lang="en-US"/>
              <a:t>Click to edit Master title style</a:t>
            </a:r>
          </a:p>
        </p:txBody>
      </p:sp>
      <p:sp>
        <p:nvSpPr>
          <p:cNvPr id="3" name="Subtitle 2">
            <a:extLst>
              <a:ext uri="{FF2B5EF4-FFF2-40B4-BE49-F238E27FC236}">
                <a16:creationId xmlns:a16="http://schemas.microsoft.com/office/drawing/2014/main" id="{E7201176-DC7A-4C3D-3D8F-352526DA7B5D}"/>
              </a:ext>
            </a:extLst>
          </p:cNvPr>
          <p:cNvSpPr>
            <a:spLocks noGrp="1"/>
          </p:cNvSpPr>
          <p:nvPr>
            <p:ph type="subTitle" idx="1"/>
          </p:nvPr>
        </p:nvSpPr>
        <p:spPr>
          <a:xfrm>
            <a:off x="521208" y="4480560"/>
            <a:ext cx="7104888" cy="1399032"/>
          </a:xfrm>
        </p:spPr>
        <p:txBody>
          <a:bodyPr anchor="b">
            <a:normAutofit/>
          </a:bodyPr>
          <a:lstStyle>
            <a:lvl1pPr marL="0" indent="0" algn="l">
              <a:buNone/>
              <a:defRPr sz="22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67DC221-9A2E-7459-102F-C3CFB27CC389}"/>
              </a:ext>
            </a:extLst>
          </p:cNvPr>
          <p:cNvSpPr>
            <a:spLocks noGrp="1"/>
          </p:cNvSpPr>
          <p:nvPr>
            <p:ph type="dt" sz="half" idx="10"/>
          </p:nvPr>
        </p:nvSpPr>
        <p:spPr/>
        <p:txBody>
          <a:bodyPr/>
          <a:lstStyle/>
          <a:p>
            <a:fld id="{E80C50CD-E178-4744-9B35-B2F624D6C5E9}" type="datetimeFigureOut">
              <a:rPr lang="en-US" smtClean="0"/>
              <a:t>4/23/2026</a:t>
            </a:fld>
            <a:endParaRPr lang="en-US"/>
          </a:p>
        </p:txBody>
      </p:sp>
      <p:sp>
        <p:nvSpPr>
          <p:cNvPr id="5" name="Footer Placeholder 4">
            <a:extLst>
              <a:ext uri="{FF2B5EF4-FFF2-40B4-BE49-F238E27FC236}">
                <a16:creationId xmlns:a16="http://schemas.microsoft.com/office/drawing/2014/main" id="{A5020671-6F7D-3A03-EEC1-661A87F96F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453D3A-E0F9-8386-2A6C-96671FBB15A5}"/>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294269533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26D03-149A-DAB3-4B2A-E9B74F2E25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3C1E73D-41A7-9934-0990-9208B95232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BB2A3F-E719-673C-5D56-F663712D0E7F}"/>
              </a:ext>
            </a:extLst>
          </p:cNvPr>
          <p:cNvSpPr>
            <a:spLocks noGrp="1"/>
          </p:cNvSpPr>
          <p:nvPr>
            <p:ph type="dt" sz="half" idx="10"/>
          </p:nvPr>
        </p:nvSpPr>
        <p:spPr/>
        <p:txBody>
          <a:bodyPr/>
          <a:lstStyle/>
          <a:p>
            <a:fld id="{E80C50CD-E178-4744-9B35-B2F624D6C5E9}" type="datetimeFigureOut">
              <a:rPr lang="en-US" smtClean="0"/>
              <a:t>4/23/2026</a:t>
            </a:fld>
            <a:endParaRPr lang="en-US"/>
          </a:p>
        </p:txBody>
      </p:sp>
      <p:sp>
        <p:nvSpPr>
          <p:cNvPr id="5" name="Footer Placeholder 4">
            <a:extLst>
              <a:ext uri="{FF2B5EF4-FFF2-40B4-BE49-F238E27FC236}">
                <a16:creationId xmlns:a16="http://schemas.microsoft.com/office/drawing/2014/main" id="{04AE594A-52F5-D85E-343C-ADFEE3C72E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7D5C9C-B2E2-FC26-E459-9E880EF975BA}"/>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344831383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9D51F-B2D5-2804-4F7C-C99850FBD05B}"/>
              </a:ext>
            </a:extLst>
          </p:cNvPr>
          <p:cNvSpPr>
            <a:spLocks noGrp="1"/>
          </p:cNvSpPr>
          <p:nvPr>
            <p:ph type="title"/>
          </p:nvPr>
        </p:nvSpPr>
        <p:spPr>
          <a:xfrm>
            <a:off x="521208" y="978408"/>
            <a:ext cx="5020056" cy="4288536"/>
          </a:xfrm>
        </p:spPr>
        <p:txBody>
          <a:bodyPr anchor="t">
            <a:normAutofit/>
          </a:bodyPr>
          <a:lstStyle>
            <a:lvl1pPr>
              <a:defRPr sz="5400"/>
            </a:lvl1pPr>
          </a:lstStyle>
          <a:p>
            <a:r>
              <a:rPr lang="en-US"/>
              <a:t>Click to edit Master title style</a:t>
            </a:r>
          </a:p>
        </p:txBody>
      </p:sp>
      <p:sp>
        <p:nvSpPr>
          <p:cNvPr id="3" name="Text Placeholder 2">
            <a:extLst>
              <a:ext uri="{FF2B5EF4-FFF2-40B4-BE49-F238E27FC236}">
                <a16:creationId xmlns:a16="http://schemas.microsoft.com/office/drawing/2014/main" id="{15FE5516-03B6-C488-EB4A-68AE681EDFB8}"/>
              </a:ext>
            </a:extLst>
          </p:cNvPr>
          <p:cNvSpPr>
            <a:spLocks noGrp="1"/>
          </p:cNvSpPr>
          <p:nvPr>
            <p:ph type="body" idx="1"/>
          </p:nvPr>
        </p:nvSpPr>
        <p:spPr>
          <a:xfrm>
            <a:off x="521208" y="5266944"/>
            <a:ext cx="5020056" cy="1088136"/>
          </a:xfrm>
        </p:spPr>
        <p:txBody>
          <a:bodyPr anchor="b">
            <a:normAutofit/>
          </a:bodyPr>
          <a:lstStyle>
            <a:lvl1pPr marL="0" indent="0">
              <a:buNone/>
              <a:defRPr sz="2200" i="1">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ECB4D7-49A7-D050-70B9-11A1E2D445D8}"/>
              </a:ext>
            </a:extLst>
          </p:cNvPr>
          <p:cNvSpPr>
            <a:spLocks noGrp="1"/>
          </p:cNvSpPr>
          <p:nvPr>
            <p:ph type="dt" sz="half" idx="10"/>
          </p:nvPr>
        </p:nvSpPr>
        <p:spPr/>
        <p:txBody>
          <a:bodyPr/>
          <a:lstStyle/>
          <a:p>
            <a:fld id="{E80C50CD-E178-4744-9B35-B2F624D6C5E9}" type="datetimeFigureOut">
              <a:rPr lang="en-US" smtClean="0"/>
              <a:t>4/23/2026</a:t>
            </a:fld>
            <a:endParaRPr lang="en-US"/>
          </a:p>
        </p:txBody>
      </p:sp>
      <p:sp>
        <p:nvSpPr>
          <p:cNvPr id="5" name="Footer Placeholder 4">
            <a:extLst>
              <a:ext uri="{FF2B5EF4-FFF2-40B4-BE49-F238E27FC236}">
                <a16:creationId xmlns:a16="http://schemas.microsoft.com/office/drawing/2014/main" id="{8A9A913F-AD00-C1EE-B01A-8590671C01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4FC386-B2AF-6FAD-D053-E22D48CD7285}"/>
              </a:ext>
            </a:extLst>
          </p:cNvPr>
          <p:cNvSpPr>
            <a:spLocks noGrp="1"/>
          </p:cNvSpPr>
          <p:nvPr>
            <p:ph type="sldNum" sz="quarter" idx="12"/>
          </p:nvPr>
        </p:nvSpPr>
        <p:spPr/>
        <p:txBody>
          <a:bodyPr/>
          <a:lstStyle/>
          <a:p>
            <a:fld id="{148CC95F-0247-41B6-91CF-DC97C76A7088}" type="slidenum">
              <a:rPr lang="en-US" smtClean="0"/>
              <a:t>‹#›</a:t>
            </a:fld>
            <a:endParaRPr lang="en-US"/>
          </a:p>
        </p:txBody>
      </p:sp>
      <p:sp>
        <p:nvSpPr>
          <p:cNvPr id="7" name="Rectangle 6">
            <a:extLst>
              <a:ext uri="{FF2B5EF4-FFF2-40B4-BE49-F238E27FC236}">
                <a16:creationId xmlns:a16="http://schemas.microsoft.com/office/drawing/2014/main" id="{4E1E1B67-3BFF-F04B-52F4-7E724FB3B24D}"/>
              </a:ext>
            </a:extLst>
          </p:cNvPr>
          <p:cNvSpPr/>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964724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E3B21-CF4D-1B01-0F4E-D32C1B218B6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FB39FF2-6858-B514-B695-58442557D0C1}"/>
              </a:ext>
            </a:extLst>
          </p:cNvPr>
          <p:cNvSpPr>
            <a:spLocks noGrp="1"/>
          </p:cNvSpPr>
          <p:nvPr>
            <p:ph sz="half" idx="1"/>
          </p:nvPr>
        </p:nvSpPr>
        <p:spPr>
          <a:xfrm>
            <a:off x="521208" y="2578608"/>
            <a:ext cx="5166360" cy="37673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FA30130-974D-B91D-5B93-EC52AABDB5B0}"/>
              </a:ext>
            </a:extLst>
          </p:cNvPr>
          <p:cNvSpPr>
            <a:spLocks noGrp="1"/>
          </p:cNvSpPr>
          <p:nvPr>
            <p:ph sz="half" idx="2"/>
          </p:nvPr>
        </p:nvSpPr>
        <p:spPr>
          <a:xfrm>
            <a:off x="6519672" y="2578608"/>
            <a:ext cx="5166360" cy="37673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15BED99-6FD7-9C6B-1152-A6E42715BB79}"/>
              </a:ext>
            </a:extLst>
          </p:cNvPr>
          <p:cNvSpPr>
            <a:spLocks noGrp="1"/>
          </p:cNvSpPr>
          <p:nvPr>
            <p:ph type="dt" sz="half" idx="10"/>
          </p:nvPr>
        </p:nvSpPr>
        <p:spPr/>
        <p:txBody>
          <a:bodyPr/>
          <a:lstStyle/>
          <a:p>
            <a:fld id="{E80C50CD-E178-4744-9B35-B2F624D6C5E9}" type="datetimeFigureOut">
              <a:rPr lang="en-US" smtClean="0"/>
              <a:t>4/23/2026</a:t>
            </a:fld>
            <a:endParaRPr lang="en-US"/>
          </a:p>
        </p:txBody>
      </p:sp>
      <p:sp>
        <p:nvSpPr>
          <p:cNvPr id="6" name="Footer Placeholder 5">
            <a:extLst>
              <a:ext uri="{FF2B5EF4-FFF2-40B4-BE49-F238E27FC236}">
                <a16:creationId xmlns:a16="http://schemas.microsoft.com/office/drawing/2014/main" id="{BA253AAC-5967-2565-A715-82D3505ABF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B51313-69FB-E016-3CC1-62CA476ED214}"/>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260455828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3DF9D-B849-CE37-97E4-AD37F880677F}"/>
              </a:ext>
            </a:extLst>
          </p:cNvPr>
          <p:cNvSpPr>
            <a:spLocks noGrp="1"/>
          </p:cNvSpPr>
          <p:nvPr>
            <p:ph type="title"/>
          </p:nvPr>
        </p:nvSpPr>
        <p:spPr>
          <a:xfrm>
            <a:off x="521208" y="978408"/>
            <a:ext cx="11164824" cy="1216152"/>
          </a:xfrm>
        </p:spPr>
        <p:txBody>
          <a:bodyPr/>
          <a:lstStyle/>
          <a:p>
            <a:r>
              <a:rPr lang="en-US"/>
              <a:t>Click to edit Master title style</a:t>
            </a:r>
          </a:p>
        </p:txBody>
      </p:sp>
      <p:sp>
        <p:nvSpPr>
          <p:cNvPr id="3" name="Text Placeholder 2">
            <a:extLst>
              <a:ext uri="{FF2B5EF4-FFF2-40B4-BE49-F238E27FC236}">
                <a16:creationId xmlns:a16="http://schemas.microsoft.com/office/drawing/2014/main" id="{79D4C626-4008-960A-E601-6AA9F4BB8D8B}"/>
              </a:ext>
            </a:extLst>
          </p:cNvPr>
          <p:cNvSpPr>
            <a:spLocks noGrp="1"/>
          </p:cNvSpPr>
          <p:nvPr>
            <p:ph type="body" idx="1"/>
          </p:nvPr>
        </p:nvSpPr>
        <p:spPr>
          <a:xfrm>
            <a:off x="521208" y="2340864"/>
            <a:ext cx="5166360" cy="658368"/>
          </a:xfrm>
        </p:spPr>
        <p:txBody>
          <a:bodyPr anchor="b">
            <a:normAutofit/>
          </a:bodyPr>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06E8D6C-AC07-ED6B-2EA8-9C40A5AEA748}"/>
              </a:ext>
            </a:extLst>
          </p:cNvPr>
          <p:cNvSpPr>
            <a:spLocks noGrp="1"/>
          </p:cNvSpPr>
          <p:nvPr>
            <p:ph sz="half" idx="2"/>
          </p:nvPr>
        </p:nvSpPr>
        <p:spPr>
          <a:xfrm>
            <a:off x="521208" y="3035808"/>
            <a:ext cx="5166360" cy="33101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C52617E-C6D9-246B-E7B7-8159DF17C0A3}"/>
              </a:ext>
            </a:extLst>
          </p:cNvPr>
          <p:cNvSpPr>
            <a:spLocks noGrp="1"/>
          </p:cNvSpPr>
          <p:nvPr>
            <p:ph type="body" sz="quarter" idx="3"/>
          </p:nvPr>
        </p:nvSpPr>
        <p:spPr>
          <a:xfrm>
            <a:off x="6519672" y="2340864"/>
            <a:ext cx="5166360" cy="658368"/>
          </a:xfrm>
        </p:spPr>
        <p:txBody>
          <a:bodyPr anchor="b">
            <a:normAutofit/>
          </a:bodyPr>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DBC2094-7EBC-02C5-5AB5-233E63080A9C}"/>
              </a:ext>
            </a:extLst>
          </p:cNvPr>
          <p:cNvSpPr>
            <a:spLocks noGrp="1"/>
          </p:cNvSpPr>
          <p:nvPr>
            <p:ph sz="quarter" idx="4"/>
          </p:nvPr>
        </p:nvSpPr>
        <p:spPr>
          <a:xfrm>
            <a:off x="6519672" y="3035808"/>
            <a:ext cx="5166360" cy="33101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3010BD2-59B4-FD2E-3C5E-C83AE6003985}"/>
              </a:ext>
            </a:extLst>
          </p:cNvPr>
          <p:cNvSpPr>
            <a:spLocks noGrp="1"/>
          </p:cNvSpPr>
          <p:nvPr>
            <p:ph type="dt" sz="half" idx="10"/>
          </p:nvPr>
        </p:nvSpPr>
        <p:spPr/>
        <p:txBody>
          <a:bodyPr/>
          <a:lstStyle/>
          <a:p>
            <a:fld id="{E80C50CD-E178-4744-9B35-B2F624D6C5E9}" type="datetimeFigureOut">
              <a:rPr lang="en-US" smtClean="0"/>
              <a:t>4/23/2026</a:t>
            </a:fld>
            <a:endParaRPr lang="en-US"/>
          </a:p>
        </p:txBody>
      </p:sp>
      <p:sp>
        <p:nvSpPr>
          <p:cNvPr id="8" name="Footer Placeholder 7">
            <a:extLst>
              <a:ext uri="{FF2B5EF4-FFF2-40B4-BE49-F238E27FC236}">
                <a16:creationId xmlns:a16="http://schemas.microsoft.com/office/drawing/2014/main" id="{E72B35C4-A654-7759-BDA0-94D9D1A2166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55F4347-2EC0-CA6E-2637-8048456D7ECB}"/>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338091877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4716D-52F2-C7FB-83B1-2DA1AD375EA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6F4A371-AC27-6A28-32E6-74A28371BF55}"/>
              </a:ext>
            </a:extLst>
          </p:cNvPr>
          <p:cNvSpPr>
            <a:spLocks noGrp="1"/>
          </p:cNvSpPr>
          <p:nvPr>
            <p:ph type="dt" sz="half" idx="10"/>
          </p:nvPr>
        </p:nvSpPr>
        <p:spPr/>
        <p:txBody>
          <a:bodyPr/>
          <a:lstStyle/>
          <a:p>
            <a:fld id="{E80C50CD-E178-4744-9B35-B2F624D6C5E9}" type="datetimeFigureOut">
              <a:rPr lang="en-US" smtClean="0"/>
              <a:t>4/23/2026</a:t>
            </a:fld>
            <a:endParaRPr lang="en-US"/>
          </a:p>
        </p:txBody>
      </p:sp>
      <p:sp>
        <p:nvSpPr>
          <p:cNvPr id="4" name="Footer Placeholder 3">
            <a:extLst>
              <a:ext uri="{FF2B5EF4-FFF2-40B4-BE49-F238E27FC236}">
                <a16:creationId xmlns:a16="http://schemas.microsoft.com/office/drawing/2014/main" id="{D155941A-A24E-885D-E894-0326F4C400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9D5E5B4-971F-FF6A-1B07-A5C85370552D}"/>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357058350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9F431F-E6DC-4137-3092-A30A0A3628EC}"/>
              </a:ext>
            </a:extLst>
          </p:cNvPr>
          <p:cNvSpPr>
            <a:spLocks noGrp="1"/>
          </p:cNvSpPr>
          <p:nvPr>
            <p:ph type="dt" sz="half" idx="10"/>
          </p:nvPr>
        </p:nvSpPr>
        <p:spPr/>
        <p:txBody>
          <a:bodyPr/>
          <a:lstStyle/>
          <a:p>
            <a:fld id="{E80C50CD-E178-4744-9B35-B2F624D6C5E9}" type="datetimeFigureOut">
              <a:rPr lang="en-US" smtClean="0"/>
              <a:t>4/23/2026</a:t>
            </a:fld>
            <a:endParaRPr lang="en-US"/>
          </a:p>
        </p:txBody>
      </p:sp>
      <p:sp>
        <p:nvSpPr>
          <p:cNvPr id="3" name="Footer Placeholder 2">
            <a:extLst>
              <a:ext uri="{FF2B5EF4-FFF2-40B4-BE49-F238E27FC236}">
                <a16:creationId xmlns:a16="http://schemas.microsoft.com/office/drawing/2014/main" id="{06AC814B-67B4-C70F-FA51-6205D5E2CB8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EAA9C9-D895-DD20-1089-EA75EA428951}"/>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219644191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50562-884C-9053-70C1-3B72A0B45EA6}"/>
              </a:ext>
            </a:extLst>
          </p:cNvPr>
          <p:cNvSpPr>
            <a:spLocks noGrp="1"/>
          </p:cNvSpPr>
          <p:nvPr>
            <p:ph type="title"/>
          </p:nvPr>
        </p:nvSpPr>
        <p:spPr>
          <a:xfrm>
            <a:off x="521208" y="978408"/>
            <a:ext cx="5020056" cy="2459736"/>
          </a:xfrm>
        </p:spPr>
        <p:txBody>
          <a:bodyPr anchor="t">
            <a:noAutofit/>
          </a:bodyPr>
          <a:lstStyle>
            <a:lvl1pPr>
              <a:defRPr sz="4400"/>
            </a:lvl1pPr>
          </a:lstStyle>
          <a:p>
            <a:r>
              <a:rPr lang="en-US"/>
              <a:t>Click to edit Master title style</a:t>
            </a:r>
          </a:p>
        </p:txBody>
      </p:sp>
      <p:sp>
        <p:nvSpPr>
          <p:cNvPr id="3" name="Content Placeholder 2">
            <a:extLst>
              <a:ext uri="{FF2B5EF4-FFF2-40B4-BE49-F238E27FC236}">
                <a16:creationId xmlns:a16="http://schemas.microsoft.com/office/drawing/2014/main" id="{0318F509-68F0-39D5-1A8B-CE246715AE46}"/>
              </a:ext>
            </a:extLst>
          </p:cNvPr>
          <p:cNvSpPr>
            <a:spLocks noGrp="1"/>
          </p:cNvSpPr>
          <p:nvPr>
            <p:ph idx="1"/>
          </p:nvPr>
        </p:nvSpPr>
        <p:spPr>
          <a:xfrm>
            <a:off x="6519672" y="987424"/>
            <a:ext cx="5166360" cy="5358384"/>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158E37C-27CE-3A84-FC74-BDCCD8A9A3EC}"/>
              </a:ext>
            </a:extLst>
          </p:cNvPr>
          <p:cNvSpPr>
            <a:spLocks noGrp="1"/>
          </p:cNvSpPr>
          <p:nvPr>
            <p:ph type="body" sz="half" idx="2"/>
          </p:nvPr>
        </p:nvSpPr>
        <p:spPr>
          <a:xfrm>
            <a:off x="521208" y="3575304"/>
            <a:ext cx="5020056" cy="2770632"/>
          </a:xfrm>
        </p:spPr>
        <p:txBody>
          <a:bodyPr>
            <a:normAutofit/>
          </a:bodyPr>
          <a:lstStyle>
            <a:lvl1pPr marL="0" indent="0">
              <a:buNone/>
              <a:defRPr sz="220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A95F79-E23E-11D2-40BF-66ED340195DB}"/>
              </a:ext>
            </a:extLst>
          </p:cNvPr>
          <p:cNvSpPr>
            <a:spLocks noGrp="1"/>
          </p:cNvSpPr>
          <p:nvPr>
            <p:ph type="dt" sz="half" idx="10"/>
          </p:nvPr>
        </p:nvSpPr>
        <p:spPr/>
        <p:txBody>
          <a:bodyPr/>
          <a:lstStyle/>
          <a:p>
            <a:fld id="{E80C50CD-E178-4744-9B35-B2F624D6C5E9}" type="datetimeFigureOut">
              <a:rPr lang="en-US" smtClean="0"/>
              <a:t>4/23/2026</a:t>
            </a:fld>
            <a:endParaRPr lang="en-US"/>
          </a:p>
        </p:txBody>
      </p:sp>
      <p:sp>
        <p:nvSpPr>
          <p:cNvPr id="6" name="Footer Placeholder 5">
            <a:extLst>
              <a:ext uri="{FF2B5EF4-FFF2-40B4-BE49-F238E27FC236}">
                <a16:creationId xmlns:a16="http://schemas.microsoft.com/office/drawing/2014/main" id="{4457F7FC-06F3-3D89-5D1A-4EC4B1D735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54ACD5-6E0B-5713-DC9A-41E9D62AB12D}"/>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26680521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B2D45-7CDB-D38C-2AAE-273F797674E1}"/>
              </a:ext>
            </a:extLst>
          </p:cNvPr>
          <p:cNvSpPr>
            <a:spLocks noGrp="1"/>
          </p:cNvSpPr>
          <p:nvPr>
            <p:ph type="title"/>
          </p:nvPr>
        </p:nvSpPr>
        <p:spPr>
          <a:xfrm>
            <a:off x="521208" y="978408"/>
            <a:ext cx="5020056" cy="2459736"/>
          </a:xfrm>
        </p:spPr>
        <p:txBody>
          <a:bodyPr anchor="t">
            <a:noAutofit/>
          </a:bodyPr>
          <a:lstStyle>
            <a:lvl1pPr>
              <a:defRPr sz="4400"/>
            </a:lvl1pPr>
          </a:lstStyle>
          <a:p>
            <a:r>
              <a:rPr lang="en-US"/>
              <a:t>Click to edit Master title style</a:t>
            </a:r>
          </a:p>
        </p:txBody>
      </p:sp>
      <p:sp>
        <p:nvSpPr>
          <p:cNvPr id="3" name="Picture Placeholder 2">
            <a:extLst>
              <a:ext uri="{FF2B5EF4-FFF2-40B4-BE49-F238E27FC236}">
                <a16:creationId xmlns:a16="http://schemas.microsoft.com/office/drawing/2014/main" id="{CCBF0855-1744-56E4-B115-3A3C5EA7834B}"/>
              </a:ext>
            </a:extLst>
          </p:cNvPr>
          <p:cNvSpPr>
            <a:spLocks noGrp="1"/>
          </p:cNvSpPr>
          <p:nvPr>
            <p:ph type="pic" idx="1"/>
          </p:nvPr>
        </p:nvSpPr>
        <p:spPr>
          <a:xfrm>
            <a:off x="6519672" y="987424"/>
            <a:ext cx="5166360" cy="535838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85E8A1D-28AE-4A19-BD96-401D4822A53D}"/>
              </a:ext>
            </a:extLst>
          </p:cNvPr>
          <p:cNvSpPr>
            <a:spLocks noGrp="1"/>
          </p:cNvSpPr>
          <p:nvPr>
            <p:ph type="body" sz="half" idx="2"/>
          </p:nvPr>
        </p:nvSpPr>
        <p:spPr>
          <a:xfrm>
            <a:off x="521208" y="3575304"/>
            <a:ext cx="5020056" cy="2770632"/>
          </a:xfrm>
        </p:spPr>
        <p:txBody>
          <a:bodyPr>
            <a:normAutofit/>
          </a:bodyPr>
          <a:lstStyle>
            <a:lvl1pPr marL="0" indent="0">
              <a:buNone/>
              <a:defRPr sz="220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327DDB-CE95-4C89-DFC5-7DDBFC24E89C}"/>
              </a:ext>
            </a:extLst>
          </p:cNvPr>
          <p:cNvSpPr>
            <a:spLocks noGrp="1"/>
          </p:cNvSpPr>
          <p:nvPr>
            <p:ph type="dt" sz="half" idx="10"/>
          </p:nvPr>
        </p:nvSpPr>
        <p:spPr/>
        <p:txBody>
          <a:bodyPr/>
          <a:lstStyle/>
          <a:p>
            <a:fld id="{E80C50CD-E178-4744-9B35-B2F624D6C5E9}" type="datetimeFigureOut">
              <a:rPr lang="en-US" smtClean="0"/>
              <a:t>4/23/2026</a:t>
            </a:fld>
            <a:endParaRPr lang="en-US"/>
          </a:p>
        </p:txBody>
      </p:sp>
      <p:sp>
        <p:nvSpPr>
          <p:cNvPr id="6" name="Footer Placeholder 5">
            <a:extLst>
              <a:ext uri="{FF2B5EF4-FFF2-40B4-BE49-F238E27FC236}">
                <a16:creationId xmlns:a16="http://schemas.microsoft.com/office/drawing/2014/main" id="{0522C835-F3B5-943C-FFC4-D5BA9666AF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709891-6E3C-ADED-01DD-15FCED37AF4A}"/>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22511449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36771-E72D-FAD8-771E-3E196DD2E1C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B5BB827-257D-60D9-792F-E6959004297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E5D2E7-C856-F78A-E88C-375474982A5F}"/>
              </a:ext>
            </a:extLst>
          </p:cNvPr>
          <p:cNvSpPr>
            <a:spLocks noGrp="1"/>
          </p:cNvSpPr>
          <p:nvPr>
            <p:ph type="dt" sz="half" idx="10"/>
          </p:nvPr>
        </p:nvSpPr>
        <p:spPr/>
        <p:txBody>
          <a:bodyPr/>
          <a:lstStyle/>
          <a:p>
            <a:fld id="{E80C50CD-E178-4744-9B35-B2F624D6C5E9}" type="datetimeFigureOut">
              <a:rPr lang="en-US" smtClean="0"/>
              <a:t>4/23/2026</a:t>
            </a:fld>
            <a:endParaRPr lang="en-US"/>
          </a:p>
        </p:txBody>
      </p:sp>
      <p:sp>
        <p:nvSpPr>
          <p:cNvPr id="5" name="Footer Placeholder 4">
            <a:extLst>
              <a:ext uri="{FF2B5EF4-FFF2-40B4-BE49-F238E27FC236}">
                <a16:creationId xmlns:a16="http://schemas.microsoft.com/office/drawing/2014/main" id="{0FDAB289-9591-51C9-9E3C-B6F2ACC6A6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FE037C-790D-7442-8E43-D2740B3952B1}"/>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790448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83A6C-614E-9689-D2FC-9BE1E1DA5E3A}"/>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27E4EEE2-2BC9-963B-1FF8-0BAD6C01CDFD}"/>
              </a:ext>
            </a:extLst>
          </p:cNvPr>
          <p:cNvSpPr>
            <a:spLocks noGrp="1"/>
          </p:cNvSpPr>
          <p:nvPr>
            <p:ph type="dt" sz="half" idx="10"/>
          </p:nvPr>
        </p:nvSpPr>
        <p:spPr/>
        <p:txBody>
          <a:bodyPr/>
          <a:lstStyle/>
          <a:p>
            <a:fld id="{598A3AA4-8C5D-41A8-ABC5-21CF576DCA93}" type="datetimeFigureOut">
              <a:rPr lang="en-GB" smtClean="0"/>
              <a:t>23/04/2026</a:t>
            </a:fld>
            <a:endParaRPr lang="en-GB"/>
          </a:p>
        </p:txBody>
      </p:sp>
      <p:sp>
        <p:nvSpPr>
          <p:cNvPr id="4" name="Footer Placeholder 3">
            <a:extLst>
              <a:ext uri="{FF2B5EF4-FFF2-40B4-BE49-F238E27FC236}">
                <a16:creationId xmlns:a16="http://schemas.microsoft.com/office/drawing/2014/main" id="{F258DE9C-336E-184B-85B7-95557563B35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5C8B924-2F5D-BE72-532E-D083CF7415FF}"/>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13537499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635151-A38B-3766-6A32-FF1DF7687D9F}"/>
              </a:ext>
            </a:extLst>
          </p:cNvPr>
          <p:cNvSpPr>
            <a:spLocks noGrp="1"/>
          </p:cNvSpPr>
          <p:nvPr>
            <p:ph type="title" orient="vert"/>
          </p:nvPr>
        </p:nvSpPr>
        <p:spPr>
          <a:xfrm>
            <a:off x="8659368" y="978408"/>
            <a:ext cx="2551176" cy="536752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3D132D1-640C-FB9A-AD6F-D845738349F6}"/>
              </a:ext>
            </a:extLst>
          </p:cNvPr>
          <p:cNvSpPr>
            <a:spLocks noGrp="1"/>
          </p:cNvSpPr>
          <p:nvPr>
            <p:ph type="body" orient="vert" idx="1"/>
          </p:nvPr>
        </p:nvSpPr>
        <p:spPr>
          <a:xfrm>
            <a:off x="521208" y="978408"/>
            <a:ext cx="8010144" cy="536752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55F80A-4BA7-8ED8-9A62-B92194272620}"/>
              </a:ext>
            </a:extLst>
          </p:cNvPr>
          <p:cNvSpPr>
            <a:spLocks noGrp="1"/>
          </p:cNvSpPr>
          <p:nvPr>
            <p:ph type="dt" sz="half" idx="10"/>
          </p:nvPr>
        </p:nvSpPr>
        <p:spPr/>
        <p:txBody>
          <a:bodyPr/>
          <a:lstStyle/>
          <a:p>
            <a:fld id="{E80C50CD-E178-4744-9B35-B2F624D6C5E9}" type="datetimeFigureOut">
              <a:rPr lang="en-US" smtClean="0"/>
              <a:t>4/23/2026</a:t>
            </a:fld>
            <a:endParaRPr lang="en-US"/>
          </a:p>
        </p:txBody>
      </p:sp>
      <p:sp>
        <p:nvSpPr>
          <p:cNvPr id="5" name="Footer Placeholder 4">
            <a:extLst>
              <a:ext uri="{FF2B5EF4-FFF2-40B4-BE49-F238E27FC236}">
                <a16:creationId xmlns:a16="http://schemas.microsoft.com/office/drawing/2014/main" id="{85E38113-D55A-A1A0-D1FE-53C95860FB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919DDB-F89D-4B2D-21A2-82AF1D1023E4}"/>
              </a:ext>
            </a:extLst>
          </p:cNvPr>
          <p:cNvSpPr>
            <a:spLocks noGrp="1"/>
          </p:cNvSpPr>
          <p:nvPr>
            <p:ph type="sldNum" sz="quarter" idx="12"/>
          </p:nvPr>
        </p:nvSpPr>
        <p:spPr/>
        <p:txBody>
          <a:bodyPr/>
          <a:lstStyle/>
          <a:p>
            <a:fld id="{148CC95F-0247-41B6-91CF-DC97C76A7088}" type="slidenum">
              <a:rPr lang="en-US" smtClean="0"/>
              <a:t>‹#›</a:t>
            </a:fld>
            <a:endParaRPr lang="en-US"/>
          </a:p>
        </p:txBody>
      </p:sp>
      <p:sp>
        <p:nvSpPr>
          <p:cNvPr id="7" name="Rectangle 6">
            <a:extLst>
              <a:ext uri="{FF2B5EF4-FFF2-40B4-BE49-F238E27FC236}">
                <a16:creationId xmlns:a16="http://schemas.microsoft.com/office/drawing/2014/main" id="{262572D8-D485-1DB1-34B1-C35C61C89940}"/>
              </a:ext>
            </a:extLst>
          </p:cNvPr>
          <p:cNvSpPr/>
          <p:nvPr/>
        </p:nvSpPr>
        <p:spPr>
          <a:xfrm rot="5400000">
            <a:off x="8936623" y="3585018"/>
            <a:ext cx="5325734"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057326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66A20-975F-8C00-AE36-F5FC38926BC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C918FBE-D289-66FB-FEAB-02AA610CB1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6D50B5E8-5527-0265-B449-E1C0D861DA33}"/>
              </a:ext>
            </a:extLst>
          </p:cNvPr>
          <p:cNvSpPr>
            <a:spLocks noGrp="1"/>
          </p:cNvSpPr>
          <p:nvPr>
            <p:ph type="dt" sz="half" idx="10"/>
          </p:nvPr>
        </p:nvSpPr>
        <p:spPr/>
        <p:txBody>
          <a:bodyPr/>
          <a:lstStyle/>
          <a:p>
            <a:fld id="{8620D715-5E1B-024D-8A47-11209ABFE70E}" type="datetimeFigureOut">
              <a:rPr lang="en-US" smtClean="0"/>
              <a:t>4/23/2026</a:t>
            </a:fld>
            <a:endParaRPr lang="en-US"/>
          </a:p>
        </p:txBody>
      </p:sp>
      <p:sp>
        <p:nvSpPr>
          <p:cNvPr id="5" name="Footer Placeholder 4">
            <a:extLst>
              <a:ext uri="{FF2B5EF4-FFF2-40B4-BE49-F238E27FC236}">
                <a16:creationId xmlns:a16="http://schemas.microsoft.com/office/drawing/2014/main" id="{FBA00557-C915-7BC1-D8D1-45AE2FA360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8092DE-C483-711E-562C-8C2F671DBB92}"/>
              </a:ext>
            </a:extLst>
          </p:cNvPr>
          <p:cNvSpPr>
            <a:spLocks noGrp="1"/>
          </p:cNvSpPr>
          <p:nvPr>
            <p:ph type="sldNum" sz="quarter" idx="12"/>
          </p:nvPr>
        </p:nvSpPr>
        <p:spPr/>
        <p:txBody>
          <a:bodyPr/>
          <a:lstStyle/>
          <a:p>
            <a:fld id="{AD206097-3C26-E94E-B292-85D4CA7281D4}" type="slidenum">
              <a:rPr lang="en-US" smtClean="0"/>
              <a:t>‹#›</a:t>
            </a:fld>
            <a:endParaRPr lang="en-US"/>
          </a:p>
        </p:txBody>
      </p:sp>
    </p:spTree>
    <p:extLst>
      <p:ext uri="{BB962C8B-B14F-4D97-AF65-F5344CB8AC3E}">
        <p14:creationId xmlns:p14="http://schemas.microsoft.com/office/powerpoint/2010/main" val="23141898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4F99D-BD07-07E3-D8C0-FEED50C8EFD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7CF6AC8-FB53-C58B-44DD-0AC3D05404D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C40E331-8074-FA7E-E761-D32C9D16C503}"/>
              </a:ext>
            </a:extLst>
          </p:cNvPr>
          <p:cNvSpPr>
            <a:spLocks noGrp="1"/>
          </p:cNvSpPr>
          <p:nvPr>
            <p:ph type="dt" sz="half" idx="10"/>
          </p:nvPr>
        </p:nvSpPr>
        <p:spPr/>
        <p:txBody>
          <a:bodyPr/>
          <a:lstStyle/>
          <a:p>
            <a:fld id="{8620D715-5E1B-024D-8A47-11209ABFE70E}" type="datetimeFigureOut">
              <a:rPr lang="en-US" smtClean="0"/>
              <a:t>4/23/2026</a:t>
            </a:fld>
            <a:endParaRPr lang="en-US"/>
          </a:p>
        </p:txBody>
      </p:sp>
      <p:sp>
        <p:nvSpPr>
          <p:cNvPr id="5" name="Footer Placeholder 4">
            <a:extLst>
              <a:ext uri="{FF2B5EF4-FFF2-40B4-BE49-F238E27FC236}">
                <a16:creationId xmlns:a16="http://schemas.microsoft.com/office/drawing/2014/main" id="{9C7E8AAA-7FA8-1EB2-3E83-E46221758D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A7FD29-8861-3C95-F7DA-73EFF4340AA5}"/>
              </a:ext>
            </a:extLst>
          </p:cNvPr>
          <p:cNvSpPr>
            <a:spLocks noGrp="1"/>
          </p:cNvSpPr>
          <p:nvPr>
            <p:ph type="sldNum" sz="quarter" idx="12"/>
          </p:nvPr>
        </p:nvSpPr>
        <p:spPr/>
        <p:txBody>
          <a:bodyPr/>
          <a:lstStyle/>
          <a:p>
            <a:fld id="{AD206097-3C26-E94E-B292-85D4CA7281D4}" type="slidenum">
              <a:rPr lang="en-US" smtClean="0"/>
              <a:t>‹#›</a:t>
            </a:fld>
            <a:endParaRPr lang="en-US"/>
          </a:p>
        </p:txBody>
      </p:sp>
    </p:spTree>
    <p:extLst>
      <p:ext uri="{BB962C8B-B14F-4D97-AF65-F5344CB8AC3E}">
        <p14:creationId xmlns:p14="http://schemas.microsoft.com/office/powerpoint/2010/main" val="9331032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2A5DE-E4AC-3970-E85F-9EE274A41DE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1C8D9CE0-C3C5-5D60-8EE8-3433F6F45BB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F8E945E-081E-794E-61DE-BF7896653104}"/>
              </a:ext>
            </a:extLst>
          </p:cNvPr>
          <p:cNvSpPr>
            <a:spLocks noGrp="1"/>
          </p:cNvSpPr>
          <p:nvPr>
            <p:ph type="dt" sz="half" idx="10"/>
          </p:nvPr>
        </p:nvSpPr>
        <p:spPr/>
        <p:txBody>
          <a:bodyPr/>
          <a:lstStyle/>
          <a:p>
            <a:fld id="{8620D715-5E1B-024D-8A47-11209ABFE70E}" type="datetimeFigureOut">
              <a:rPr lang="en-US" smtClean="0"/>
              <a:t>4/23/2026</a:t>
            </a:fld>
            <a:endParaRPr lang="en-US"/>
          </a:p>
        </p:txBody>
      </p:sp>
      <p:sp>
        <p:nvSpPr>
          <p:cNvPr id="5" name="Footer Placeholder 4">
            <a:extLst>
              <a:ext uri="{FF2B5EF4-FFF2-40B4-BE49-F238E27FC236}">
                <a16:creationId xmlns:a16="http://schemas.microsoft.com/office/drawing/2014/main" id="{37EF6E5E-1179-1608-0FD5-56F9C4D65D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FB05F6-6629-7660-F23A-8D7EEB402C3E}"/>
              </a:ext>
            </a:extLst>
          </p:cNvPr>
          <p:cNvSpPr>
            <a:spLocks noGrp="1"/>
          </p:cNvSpPr>
          <p:nvPr>
            <p:ph type="sldNum" sz="quarter" idx="12"/>
          </p:nvPr>
        </p:nvSpPr>
        <p:spPr/>
        <p:txBody>
          <a:bodyPr/>
          <a:lstStyle/>
          <a:p>
            <a:fld id="{AD206097-3C26-E94E-B292-85D4CA7281D4}" type="slidenum">
              <a:rPr lang="en-US" smtClean="0"/>
              <a:t>‹#›</a:t>
            </a:fld>
            <a:endParaRPr lang="en-US"/>
          </a:p>
        </p:txBody>
      </p:sp>
    </p:spTree>
    <p:extLst>
      <p:ext uri="{BB962C8B-B14F-4D97-AF65-F5344CB8AC3E}">
        <p14:creationId xmlns:p14="http://schemas.microsoft.com/office/powerpoint/2010/main" val="52160304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7C46E-6DB0-19A7-9F62-1D150AF7785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D52F814-ADBE-6292-CD35-E3E76973BEB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D474B69-14A9-41BD-85C3-C9E6DBD7C45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38B2C1D-0536-7618-F106-FDD7D72D8C9F}"/>
              </a:ext>
            </a:extLst>
          </p:cNvPr>
          <p:cNvSpPr>
            <a:spLocks noGrp="1"/>
          </p:cNvSpPr>
          <p:nvPr>
            <p:ph type="dt" sz="half" idx="10"/>
          </p:nvPr>
        </p:nvSpPr>
        <p:spPr/>
        <p:txBody>
          <a:bodyPr/>
          <a:lstStyle/>
          <a:p>
            <a:fld id="{8620D715-5E1B-024D-8A47-11209ABFE70E}" type="datetimeFigureOut">
              <a:rPr lang="en-US" smtClean="0"/>
              <a:t>4/23/2026</a:t>
            </a:fld>
            <a:endParaRPr lang="en-US"/>
          </a:p>
        </p:txBody>
      </p:sp>
      <p:sp>
        <p:nvSpPr>
          <p:cNvPr id="6" name="Footer Placeholder 5">
            <a:extLst>
              <a:ext uri="{FF2B5EF4-FFF2-40B4-BE49-F238E27FC236}">
                <a16:creationId xmlns:a16="http://schemas.microsoft.com/office/drawing/2014/main" id="{A6017386-66AE-F959-9D7C-A5E7F1669F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22DB5BD-0695-C07F-7847-9FC503C8F6DA}"/>
              </a:ext>
            </a:extLst>
          </p:cNvPr>
          <p:cNvSpPr>
            <a:spLocks noGrp="1"/>
          </p:cNvSpPr>
          <p:nvPr>
            <p:ph type="sldNum" sz="quarter" idx="12"/>
          </p:nvPr>
        </p:nvSpPr>
        <p:spPr/>
        <p:txBody>
          <a:bodyPr/>
          <a:lstStyle/>
          <a:p>
            <a:fld id="{AD206097-3C26-E94E-B292-85D4CA7281D4}" type="slidenum">
              <a:rPr lang="en-US" smtClean="0"/>
              <a:t>‹#›</a:t>
            </a:fld>
            <a:endParaRPr lang="en-US"/>
          </a:p>
        </p:txBody>
      </p:sp>
    </p:spTree>
    <p:extLst>
      <p:ext uri="{BB962C8B-B14F-4D97-AF65-F5344CB8AC3E}">
        <p14:creationId xmlns:p14="http://schemas.microsoft.com/office/powerpoint/2010/main" val="6916143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22408-1BCE-B52E-2486-D767B85BFF22}"/>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5E18884-BF4F-3405-D01D-DE7F0D9E018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62C24DA-F8BD-0C2E-C187-1C3C8B4AAB7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0F98BA7-7DC2-F73B-8E92-3B059599DEF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C32A40E-7A88-33E9-2487-B5FC64A5386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AE88C92-CC0C-20F8-EDC9-1456CEB21145}"/>
              </a:ext>
            </a:extLst>
          </p:cNvPr>
          <p:cNvSpPr>
            <a:spLocks noGrp="1"/>
          </p:cNvSpPr>
          <p:nvPr>
            <p:ph type="dt" sz="half" idx="10"/>
          </p:nvPr>
        </p:nvSpPr>
        <p:spPr/>
        <p:txBody>
          <a:bodyPr/>
          <a:lstStyle/>
          <a:p>
            <a:fld id="{8620D715-5E1B-024D-8A47-11209ABFE70E}" type="datetimeFigureOut">
              <a:rPr lang="en-US" smtClean="0"/>
              <a:t>4/23/2026</a:t>
            </a:fld>
            <a:endParaRPr lang="en-US"/>
          </a:p>
        </p:txBody>
      </p:sp>
      <p:sp>
        <p:nvSpPr>
          <p:cNvPr id="8" name="Footer Placeholder 7">
            <a:extLst>
              <a:ext uri="{FF2B5EF4-FFF2-40B4-BE49-F238E27FC236}">
                <a16:creationId xmlns:a16="http://schemas.microsoft.com/office/drawing/2014/main" id="{8130EFA2-FCDB-58AF-BA1A-B2A772DCB8E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3B6C2FB-BF83-D43F-E389-3B4651BFBDB6}"/>
              </a:ext>
            </a:extLst>
          </p:cNvPr>
          <p:cNvSpPr>
            <a:spLocks noGrp="1"/>
          </p:cNvSpPr>
          <p:nvPr>
            <p:ph type="sldNum" sz="quarter" idx="12"/>
          </p:nvPr>
        </p:nvSpPr>
        <p:spPr/>
        <p:txBody>
          <a:bodyPr/>
          <a:lstStyle/>
          <a:p>
            <a:fld id="{AD206097-3C26-E94E-B292-85D4CA7281D4}" type="slidenum">
              <a:rPr lang="en-US" smtClean="0"/>
              <a:t>‹#›</a:t>
            </a:fld>
            <a:endParaRPr lang="en-US"/>
          </a:p>
        </p:txBody>
      </p:sp>
    </p:spTree>
    <p:extLst>
      <p:ext uri="{BB962C8B-B14F-4D97-AF65-F5344CB8AC3E}">
        <p14:creationId xmlns:p14="http://schemas.microsoft.com/office/powerpoint/2010/main" val="19017151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213DC-67B5-EB32-3216-880C33665FA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545764F7-CE4C-BC27-DC4A-F2B764B6AA3C}"/>
              </a:ext>
            </a:extLst>
          </p:cNvPr>
          <p:cNvSpPr>
            <a:spLocks noGrp="1"/>
          </p:cNvSpPr>
          <p:nvPr>
            <p:ph type="dt" sz="half" idx="10"/>
          </p:nvPr>
        </p:nvSpPr>
        <p:spPr/>
        <p:txBody>
          <a:bodyPr/>
          <a:lstStyle/>
          <a:p>
            <a:fld id="{8620D715-5E1B-024D-8A47-11209ABFE70E}" type="datetimeFigureOut">
              <a:rPr lang="en-US" smtClean="0"/>
              <a:t>4/23/2026</a:t>
            </a:fld>
            <a:endParaRPr lang="en-US"/>
          </a:p>
        </p:txBody>
      </p:sp>
      <p:sp>
        <p:nvSpPr>
          <p:cNvPr id="4" name="Footer Placeholder 3">
            <a:extLst>
              <a:ext uri="{FF2B5EF4-FFF2-40B4-BE49-F238E27FC236}">
                <a16:creationId xmlns:a16="http://schemas.microsoft.com/office/drawing/2014/main" id="{6925484D-C543-C39A-4352-A561F7BE6BC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4625781-FCF5-3A40-FFFB-E2DAAB0F6FA6}"/>
              </a:ext>
            </a:extLst>
          </p:cNvPr>
          <p:cNvSpPr>
            <a:spLocks noGrp="1"/>
          </p:cNvSpPr>
          <p:nvPr>
            <p:ph type="sldNum" sz="quarter" idx="12"/>
          </p:nvPr>
        </p:nvSpPr>
        <p:spPr/>
        <p:txBody>
          <a:bodyPr/>
          <a:lstStyle/>
          <a:p>
            <a:fld id="{AD206097-3C26-E94E-B292-85D4CA7281D4}" type="slidenum">
              <a:rPr lang="en-US" smtClean="0"/>
              <a:t>‹#›</a:t>
            </a:fld>
            <a:endParaRPr lang="en-US"/>
          </a:p>
        </p:txBody>
      </p:sp>
    </p:spTree>
    <p:extLst>
      <p:ext uri="{BB962C8B-B14F-4D97-AF65-F5344CB8AC3E}">
        <p14:creationId xmlns:p14="http://schemas.microsoft.com/office/powerpoint/2010/main" val="3777810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85568D7-1609-1CD8-6793-35A56169EF4A}"/>
              </a:ext>
            </a:extLst>
          </p:cNvPr>
          <p:cNvSpPr>
            <a:spLocks noGrp="1"/>
          </p:cNvSpPr>
          <p:nvPr>
            <p:ph type="dt" sz="half" idx="10"/>
          </p:nvPr>
        </p:nvSpPr>
        <p:spPr/>
        <p:txBody>
          <a:bodyPr/>
          <a:lstStyle/>
          <a:p>
            <a:fld id="{8620D715-5E1B-024D-8A47-11209ABFE70E}" type="datetimeFigureOut">
              <a:rPr lang="en-US" smtClean="0"/>
              <a:t>4/23/2026</a:t>
            </a:fld>
            <a:endParaRPr lang="en-US"/>
          </a:p>
        </p:txBody>
      </p:sp>
      <p:sp>
        <p:nvSpPr>
          <p:cNvPr id="3" name="Footer Placeholder 2">
            <a:extLst>
              <a:ext uri="{FF2B5EF4-FFF2-40B4-BE49-F238E27FC236}">
                <a16:creationId xmlns:a16="http://schemas.microsoft.com/office/drawing/2014/main" id="{BADDC861-8B6A-7BBA-0DE5-4FAE230907F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84B1152-A327-D361-BFF3-0D594543E552}"/>
              </a:ext>
            </a:extLst>
          </p:cNvPr>
          <p:cNvSpPr>
            <a:spLocks noGrp="1"/>
          </p:cNvSpPr>
          <p:nvPr>
            <p:ph type="sldNum" sz="quarter" idx="12"/>
          </p:nvPr>
        </p:nvSpPr>
        <p:spPr/>
        <p:txBody>
          <a:bodyPr/>
          <a:lstStyle/>
          <a:p>
            <a:fld id="{AD206097-3C26-E94E-B292-85D4CA7281D4}" type="slidenum">
              <a:rPr lang="en-US" smtClean="0"/>
              <a:t>‹#›</a:t>
            </a:fld>
            <a:endParaRPr lang="en-US"/>
          </a:p>
        </p:txBody>
      </p:sp>
    </p:spTree>
    <p:extLst>
      <p:ext uri="{BB962C8B-B14F-4D97-AF65-F5344CB8AC3E}">
        <p14:creationId xmlns:p14="http://schemas.microsoft.com/office/powerpoint/2010/main" val="48523189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255CAD-9D74-28BB-7204-67305351642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D2FC1C8-43B8-5F9E-EE82-AB72372643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412B4E48-59A8-B387-2963-38ECE3C0E5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FB90159-7ACB-C23A-25A1-2E0FED9625D9}"/>
              </a:ext>
            </a:extLst>
          </p:cNvPr>
          <p:cNvSpPr>
            <a:spLocks noGrp="1"/>
          </p:cNvSpPr>
          <p:nvPr>
            <p:ph type="dt" sz="half" idx="10"/>
          </p:nvPr>
        </p:nvSpPr>
        <p:spPr/>
        <p:txBody>
          <a:bodyPr/>
          <a:lstStyle/>
          <a:p>
            <a:fld id="{8620D715-5E1B-024D-8A47-11209ABFE70E}" type="datetimeFigureOut">
              <a:rPr lang="en-US" smtClean="0"/>
              <a:t>4/23/2026</a:t>
            </a:fld>
            <a:endParaRPr lang="en-US"/>
          </a:p>
        </p:txBody>
      </p:sp>
      <p:sp>
        <p:nvSpPr>
          <p:cNvPr id="6" name="Footer Placeholder 5">
            <a:extLst>
              <a:ext uri="{FF2B5EF4-FFF2-40B4-BE49-F238E27FC236}">
                <a16:creationId xmlns:a16="http://schemas.microsoft.com/office/drawing/2014/main" id="{16FD1CF8-D682-C0A5-DA04-987F5C48EE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1CE1D7-946C-B258-32E3-82C915D405C9}"/>
              </a:ext>
            </a:extLst>
          </p:cNvPr>
          <p:cNvSpPr>
            <a:spLocks noGrp="1"/>
          </p:cNvSpPr>
          <p:nvPr>
            <p:ph type="sldNum" sz="quarter" idx="12"/>
          </p:nvPr>
        </p:nvSpPr>
        <p:spPr/>
        <p:txBody>
          <a:bodyPr/>
          <a:lstStyle/>
          <a:p>
            <a:fld id="{AD206097-3C26-E94E-B292-85D4CA7281D4}" type="slidenum">
              <a:rPr lang="en-US" smtClean="0"/>
              <a:t>‹#›</a:t>
            </a:fld>
            <a:endParaRPr lang="en-US"/>
          </a:p>
        </p:txBody>
      </p:sp>
    </p:spTree>
    <p:extLst>
      <p:ext uri="{BB962C8B-B14F-4D97-AF65-F5344CB8AC3E}">
        <p14:creationId xmlns:p14="http://schemas.microsoft.com/office/powerpoint/2010/main" val="395971231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8B176-8533-090D-9AE2-F322596C568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F9EF545-DE17-855C-5687-313BD7E2BB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2D5713A-7F95-5D28-FFA6-F39EE3BBAC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759D4A3-4F38-F994-5B22-AA3A02FF31DF}"/>
              </a:ext>
            </a:extLst>
          </p:cNvPr>
          <p:cNvSpPr>
            <a:spLocks noGrp="1"/>
          </p:cNvSpPr>
          <p:nvPr>
            <p:ph type="dt" sz="half" idx="10"/>
          </p:nvPr>
        </p:nvSpPr>
        <p:spPr/>
        <p:txBody>
          <a:bodyPr/>
          <a:lstStyle/>
          <a:p>
            <a:fld id="{8620D715-5E1B-024D-8A47-11209ABFE70E}" type="datetimeFigureOut">
              <a:rPr lang="en-US" smtClean="0"/>
              <a:t>4/23/2026</a:t>
            </a:fld>
            <a:endParaRPr lang="en-US"/>
          </a:p>
        </p:txBody>
      </p:sp>
      <p:sp>
        <p:nvSpPr>
          <p:cNvPr id="6" name="Footer Placeholder 5">
            <a:extLst>
              <a:ext uri="{FF2B5EF4-FFF2-40B4-BE49-F238E27FC236}">
                <a16:creationId xmlns:a16="http://schemas.microsoft.com/office/drawing/2014/main" id="{027DF793-7E7F-2494-7316-C6E25407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8487C68-092D-8A8B-2A0F-72E647985C39}"/>
              </a:ext>
            </a:extLst>
          </p:cNvPr>
          <p:cNvSpPr>
            <a:spLocks noGrp="1"/>
          </p:cNvSpPr>
          <p:nvPr>
            <p:ph type="sldNum" sz="quarter" idx="12"/>
          </p:nvPr>
        </p:nvSpPr>
        <p:spPr/>
        <p:txBody>
          <a:bodyPr/>
          <a:lstStyle/>
          <a:p>
            <a:fld id="{AD206097-3C26-E94E-B292-85D4CA7281D4}" type="slidenum">
              <a:rPr lang="en-US" smtClean="0"/>
              <a:t>‹#›</a:t>
            </a:fld>
            <a:endParaRPr lang="en-US"/>
          </a:p>
        </p:txBody>
      </p:sp>
    </p:spTree>
    <p:extLst>
      <p:ext uri="{BB962C8B-B14F-4D97-AF65-F5344CB8AC3E}">
        <p14:creationId xmlns:p14="http://schemas.microsoft.com/office/powerpoint/2010/main" val="313210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02AABA6-A6E3-F137-D3D7-2C3E731DC266}"/>
              </a:ext>
            </a:extLst>
          </p:cNvPr>
          <p:cNvSpPr>
            <a:spLocks noGrp="1"/>
          </p:cNvSpPr>
          <p:nvPr>
            <p:ph type="dt" sz="half" idx="10"/>
          </p:nvPr>
        </p:nvSpPr>
        <p:spPr/>
        <p:txBody>
          <a:bodyPr/>
          <a:lstStyle/>
          <a:p>
            <a:fld id="{598A3AA4-8C5D-41A8-ABC5-21CF576DCA93}" type="datetimeFigureOut">
              <a:rPr lang="en-GB" smtClean="0"/>
              <a:t>23/04/2026</a:t>
            </a:fld>
            <a:endParaRPr lang="en-GB"/>
          </a:p>
        </p:txBody>
      </p:sp>
      <p:sp>
        <p:nvSpPr>
          <p:cNvPr id="3" name="Footer Placeholder 2">
            <a:extLst>
              <a:ext uri="{FF2B5EF4-FFF2-40B4-BE49-F238E27FC236}">
                <a16:creationId xmlns:a16="http://schemas.microsoft.com/office/drawing/2014/main" id="{C3131F91-8E2B-22E1-61FA-07B40717CC5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FAA3FCC-C0A4-7A35-D457-32DA5FD4ADCA}"/>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412060751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F0273-96C1-1EC9-BAD5-C1BE2765CF07}"/>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6AC1746-EE55-93DD-D57A-7870BBD1CB0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5321CA4-D471-7337-530D-EC33227D2029}"/>
              </a:ext>
            </a:extLst>
          </p:cNvPr>
          <p:cNvSpPr>
            <a:spLocks noGrp="1"/>
          </p:cNvSpPr>
          <p:nvPr>
            <p:ph type="dt" sz="half" idx="10"/>
          </p:nvPr>
        </p:nvSpPr>
        <p:spPr/>
        <p:txBody>
          <a:bodyPr/>
          <a:lstStyle/>
          <a:p>
            <a:fld id="{8620D715-5E1B-024D-8A47-11209ABFE70E}" type="datetimeFigureOut">
              <a:rPr lang="en-US" smtClean="0"/>
              <a:t>4/23/2026</a:t>
            </a:fld>
            <a:endParaRPr lang="en-US"/>
          </a:p>
        </p:txBody>
      </p:sp>
      <p:sp>
        <p:nvSpPr>
          <p:cNvPr id="5" name="Footer Placeholder 4">
            <a:extLst>
              <a:ext uri="{FF2B5EF4-FFF2-40B4-BE49-F238E27FC236}">
                <a16:creationId xmlns:a16="http://schemas.microsoft.com/office/drawing/2014/main" id="{6BA83BD3-7F25-D4BF-B468-8CE7FD3E27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6169C5-2F46-0EEE-B2D6-C4A7AC4AFFDC}"/>
              </a:ext>
            </a:extLst>
          </p:cNvPr>
          <p:cNvSpPr>
            <a:spLocks noGrp="1"/>
          </p:cNvSpPr>
          <p:nvPr>
            <p:ph type="sldNum" sz="quarter" idx="12"/>
          </p:nvPr>
        </p:nvSpPr>
        <p:spPr/>
        <p:txBody>
          <a:bodyPr/>
          <a:lstStyle/>
          <a:p>
            <a:fld id="{AD206097-3C26-E94E-B292-85D4CA7281D4}" type="slidenum">
              <a:rPr lang="en-US" smtClean="0"/>
              <a:t>‹#›</a:t>
            </a:fld>
            <a:endParaRPr lang="en-US"/>
          </a:p>
        </p:txBody>
      </p:sp>
    </p:spTree>
    <p:extLst>
      <p:ext uri="{BB962C8B-B14F-4D97-AF65-F5344CB8AC3E}">
        <p14:creationId xmlns:p14="http://schemas.microsoft.com/office/powerpoint/2010/main" val="232664899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548153-CFC8-561F-AE2D-D715480F5D1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1B021C5-756B-555D-D856-0DE293C05B2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87A309F-E1FC-4250-CEA7-BAFE348BC303}"/>
              </a:ext>
            </a:extLst>
          </p:cNvPr>
          <p:cNvSpPr>
            <a:spLocks noGrp="1"/>
          </p:cNvSpPr>
          <p:nvPr>
            <p:ph type="dt" sz="half" idx="10"/>
          </p:nvPr>
        </p:nvSpPr>
        <p:spPr/>
        <p:txBody>
          <a:bodyPr/>
          <a:lstStyle/>
          <a:p>
            <a:fld id="{8620D715-5E1B-024D-8A47-11209ABFE70E}" type="datetimeFigureOut">
              <a:rPr lang="en-US" smtClean="0"/>
              <a:t>4/23/2026</a:t>
            </a:fld>
            <a:endParaRPr lang="en-US"/>
          </a:p>
        </p:txBody>
      </p:sp>
      <p:sp>
        <p:nvSpPr>
          <p:cNvPr id="5" name="Footer Placeholder 4">
            <a:extLst>
              <a:ext uri="{FF2B5EF4-FFF2-40B4-BE49-F238E27FC236}">
                <a16:creationId xmlns:a16="http://schemas.microsoft.com/office/drawing/2014/main" id="{836D8541-9EB0-BA17-3AC5-7B9FD6844A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DA6F99-DAC0-F17C-3571-A932C2788D9B}"/>
              </a:ext>
            </a:extLst>
          </p:cNvPr>
          <p:cNvSpPr>
            <a:spLocks noGrp="1"/>
          </p:cNvSpPr>
          <p:nvPr>
            <p:ph type="sldNum" sz="quarter" idx="12"/>
          </p:nvPr>
        </p:nvSpPr>
        <p:spPr/>
        <p:txBody>
          <a:bodyPr/>
          <a:lstStyle/>
          <a:p>
            <a:fld id="{AD206097-3C26-E94E-B292-85D4CA7281D4}" type="slidenum">
              <a:rPr lang="en-US" smtClean="0"/>
              <a:t>‹#›</a:t>
            </a:fld>
            <a:endParaRPr lang="en-US"/>
          </a:p>
        </p:txBody>
      </p:sp>
    </p:spTree>
    <p:extLst>
      <p:ext uri="{BB962C8B-B14F-4D97-AF65-F5344CB8AC3E}">
        <p14:creationId xmlns:p14="http://schemas.microsoft.com/office/powerpoint/2010/main" val="276304529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5E677-4C83-95CB-29AC-7AB810E182B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A773C82-EF28-C2B4-DBED-03CFE0815D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024284C-63F3-35E0-7558-1B3D34C8A407}"/>
              </a:ext>
            </a:extLst>
          </p:cNvPr>
          <p:cNvSpPr>
            <a:spLocks noGrp="1"/>
          </p:cNvSpPr>
          <p:nvPr>
            <p:ph type="dt" sz="half" idx="10"/>
          </p:nvPr>
        </p:nvSpPr>
        <p:spPr/>
        <p:txBody>
          <a:bodyPr/>
          <a:lstStyle/>
          <a:p>
            <a:fld id="{FFF734AB-4C15-4AEC-8AA7-BAEA71C6A6B6}" type="datetimeFigureOut">
              <a:rPr lang="en-GB" smtClean="0"/>
              <a:t>23/04/2026</a:t>
            </a:fld>
            <a:endParaRPr lang="en-GB"/>
          </a:p>
        </p:txBody>
      </p:sp>
      <p:sp>
        <p:nvSpPr>
          <p:cNvPr id="5" name="Footer Placeholder 4">
            <a:extLst>
              <a:ext uri="{FF2B5EF4-FFF2-40B4-BE49-F238E27FC236}">
                <a16:creationId xmlns:a16="http://schemas.microsoft.com/office/drawing/2014/main" id="{13AFA34C-AA5D-9B71-0A70-0455027632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91F0EC2-970C-BF91-C8AD-6EED929493B8}"/>
              </a:ext>
            </a:extLst>
          </p:cNvPr>
          <p:cNvSpPr>
            <a:spLocks noGrp="1"/>
          </p:cNvSpPr>
          <p:nvPr>
            <p:ph type="sldNum" sz="quarter" idx="12"/>
          </p:nvPr>
        </p:nvSpPr>
        <p:spPr/>
        <p:txBody>
          <a:bodyPr/>
          <a:lstStyle/>
          <a:p>
            <a:fld id="{EF85B9C2-EFE6-4388-9137-10766D1C8628}" type="slidenum">
              <a:rPr lang="en-GB" smtClean="0"/>
              <a:t>‹#›</a:t>
            </a:fld>
            <a:endParaRPr lang="en-GB"/>
          </a:p>
        </p:txBody>
      </p:sp>
    </p:spTree>
    <p:extLst>
      <p:ext uri="{BB962C8B-B14F-4D97-AF65-F5344CB8AC3E}">
        <p14:creationId xmlns:p14="http://schemas.microsoft.com/office/powerpoint/2010/main" val="256291535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A2200-A4D1-23E1-690B-7BD5CA9CCC9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595713F-D5E1-D2AF-BC96-76D25C133C3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1C7EDEA-2051-6C70-8A6E-EEA02DE25762}"/>
              </a:ext>
            </a:extLst>
          </p:cNvPr>
          <p:cNvSpPr>
            <a:spLocks noGrp="1"/>
          </p:cNvSpPr>
          <p:nvPr>
            <p:ph type="dt" sz="half" idx="10"/>
          </p:nvPr>
        </p:nvSpPr>
        <p:spPr/>
        <p:txBody>
          <a:bodyPr/>
          <a:lstStyle/>
          <a:p>
            <a:fld id="{FFF734AB-4C15-4AEC-8AA7-BAEA71C6A6B6}" type="datetimeFigureOut">
              <a:rPr lang="en-GB" smtClean="0"/>
              <a:t>23/04/2026</a:t>
            </a:fld>
            <a:endParaRPr lang="en-GB"/>
          </a:p>
        </p:txBody>
      </p:sp>
      <p:sp>
        <p:nvSpPr>
          <p:cNvPr id="5" name="Footer Placeholder 4">
            <a:extLst>
              <a:ext uri="{FF2B5EF4-FFF2-40B4-BE49-F238E27FC236}">
                <a16:creationId xmlns:a16="http://schemas.microsoft.com/office/drawing/2014/main" id="{435816B6-6B64-A4DE-A824-1E325EC3638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ADCC493-8B99-11A0-44AA-2801B01709B0}"/>
              </a:ext>
            </a:extLst>
          </p:cNvPr>
          <p:cNvSpPr>
            <a:spLocks noGrp="1"/>
          </p:cNvSpPr>
          <p:nvPr>
            <p:ph type="sldNum" sz="quarter" idx="12"/>
          </p:nvPr>
        </p:nvSpPr>
        <p:spPr/>
        <p:txBody>
          <a:bodyPr/>
          <a:lstStyle/>
          <a:p>
            <a:fld id="{EF85B9C2-EFE6-4388-9137-10766D1C8628}" type="slidenum">
              <a:rPr lang="en-GB" smtClean="0"/>
              <a:t>‹#›</a:t>
            </a:fld>
            <a:endParaRPr lang="en-GB"/>
          </a:p>
        </p:txBody>
      </p:sp>
    </p:spTree>
    <p:extLst>
      <p:ext uri="{BB962C8B-B14F-4D97-AF65-F5344CB8AC3E}">
        <p14:creationId xmlns:p14="http://schemas.microsoft.com/office/powerpoint/2010/main" val="97067854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76BAA-63C6-8E92-1EB8-A9D62CFC71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E7371AD-E995-97EA-39A9-BC05F39B01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364906-43C6-F483-760A-D1517C100FF8}"/>
              </a:ext>
            </a:extLst>
          </p:cNvPr>
          <p:cNvSpPr>
            <a:spLocks noGrp="1"/>
          </p:cNvSpPr>
          <p:nvPr>
            <p:ph type="dt" sz="half" idx="10"/>
          </p:nvPr>
        </p:nvSpPr>
        <p:spPr/>
        <p:txBody>
          <a:bodyPr/>
          <a:lstStyle/>
          <a:p>
            <a:fld id="{FFF734AB-4C15-4AEC-8AA7-BAEA71C6A6B6}" type="datetimeFigureOut">
              <a:rPr lang="en-GB" smtClean="0"/>
              <a:t>23/04/2026</a:t>
            </a:fld>
            <a:endParaRPr lang="en-GB"/>
          </a:p>
        </p:txBody>
      </p:sp>
      <p:sp>
        <p:nvSpPr>
          <p:cNvPr id="5" name="Footer Placeholder 4">
            <a:extLst>
              <a:ext uri="{FF2B5EF4-FFF2-40B4-BE49-F238E27FC236}">
                <a16:creationId xmlns:a16="http://schemas.microsoft.com/office/drawing/2014/main" id="{52A2FDB0-04E4-07A1-CA96-7A1088CDC71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C12EDD4-F330-E238-A578-83D5548FA522}"/>
              </a:ext>
            </a:extLst>
          </p:cNvPr>
          <p:cNvSpPr>
            <a:spLocks noGrp="1"/>
          </p:cNvSpPr>
          <p:nvPr>
            <p:ph type="sldNum" sz="quarter" idx="12"/>
          </p:nvPr>
        </p:nvSpPr>
        <p:spPr/>
        <p:txBody>
          <a:bodyPr/>
          <a:lstStyle/>
          <a:p>
            <a:fld id="{EF85B9C2-EFE6-4388-9137-10766D1C8628}" type="slidenum">
              <a:rPr lang="en-GB" smtClean="0"/>
              <a:t>‹#›</a:t>
            </a:fld>
            <a:endParaRPr lang="en-GB"/>
          </a:p>
        </p:txBody>
      </p:sp>
    </p:spTree>
    <p:extLst>
      <p:ext uri="{BB962C8B-B14F-4D97-AF65-F5344CB8AC3E}">
        <p14:creationId xmlns:p14="http://schemas.microsoft.com/office/powerpoint/2010/main" val="62870662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458D7-ACAE-0AC4-6415-08563B78BB4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F990ED0-D6A4-8ED0-21C7-C441DB57790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0D680AF-BFB2-71C5-2E17-6323BDAAB0C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EC124FF-1737-2CAA-CAB9-B407B6DFC69E}"/>
              </a:ext>
            </a:extLst>
          </p:cNvPr>
          <p:cNvSpPr>
            <a:spLocks noGrp="1"/>
          </p:cNvSpPr>
          <p:nvPr>
            <p:ph type="dt" sz="half" idx="10"/>
          </p:nvPr>
        </p:nvSpPr>
        <p:spPr/>
        <p:txBody>
          <a:bodyPr/>
          <a:lstStyle/>
          <a:p>
            <a:fld id="{FFF734AB-4C15-4AEC-8AA7-BAEA71C6A6B6}" type="datetimeFigureOut">
              <a:rPr lang="en-GB" smtClean="0"/>
              <a:t>23/04/2026</a:t>
            </a:fld>
            <a:endParaRPr lang="en-GB"/>
          </a:p>
        </p:txBody>
      </p:sp>
      <p:sp>
        <p:nvSpPr>
          <p:cNvPr id="6" name="Footer Placeholder 5">
            <a:extLst>
              <a:ext uri="{FF2B5EF4-FFF2-40B4-BE49-F238E27FC236}">
                <a16:creationId xmlns:a16="http://schemas.microsoft.com/office/drawing/2014/main" id="{A2B453E9-5A9D-82E3-00BC-EBC2CE2D84B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50E43A2-FF14-2369-5EF7-E8C51B1544F1}"/>
              </a:ext>
            </a:extLst>
          </p:cNvPr>
          <p:cNvSpPr>
            <a:spLocks noGrp="1"/>
          </p:cNvSpPr>
          <p:nvPr>
            <p:ph type="sldNum" sz="quarter" idx="12"/>
          </p:nvPr>
        </p:nvSpPr>
        <p:spPr/>
        <p:txBody>
          <a:bodyPr/>
          <a:lstStyle/>
          <a:p>
            <a:fld id="{EF85B9C2-EFE6-4388-9137-10766D1C8628}" type="slidenum">
              <a:rPr lang="en-GB" smtClean="0"/>
              <a:t>‹#›</a:t>
            </a:fld>
            <a:endParaRPr lang="en-GB"/>
          </a:p>
        </p:txBody>
      </p:sp>
    </p:spTree>
    <p:extLst>
      <p:ext uri="{BB962C8B-B14F-4D97-AF65-F5344CB8AC3E}">
        <p14:creationId xmlns:p14="http://schemas.microsoft.com/office/powerpoint/2010/main" val="336060055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9363D-8675-62C4-8484-A2E00A99E8A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B6B286B-B28A-89AD-2D0C-EB1E877042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9B5EBF0-BD4D-D1EC-2FD1-E2E84A4537A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57B0D04-8E45-A90C-6B55-546E2D2766D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DF73B0-B92A-82F5-500D-A73D637FBB5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F3E1C0E-E027-06F7-C09F-7DC231317B33}"/>
              </a:ext>
            </a:extLst>
          </p:cNvPr>
          <p:cNvSpPr>
            <a:spLocks noGrp="1"/>
          </p:cNvSpPr>
          <p:nvPr>
            <p:ph type="dt" sz="half" idx="10"/>
          </p:nvPr>
        </p:nvSpPr>
        <p:spPr/>
        <p:txBody>
          <a:bodyPr/>
          <a:lstStyle/>
          <a:p>
            <a:fld id="{FFF734AB-4C15-4AEC-8AA7-BAEA71C6A6B6}" type="datetimeFigureOut">
              <a:rPr lang="en-GB" smtClean="0"/>
              <a:t>23/04/2026</a:t>
            </a:fld>
            <a:endParaRPr lang="en-GB"/>
          </a:p>
        </p:txBody>
      </p:sp>
      <p:sp>
        <p:nvSpPr>
          <p:cNvPr id="8" name="Footer Placeholder 7">
            <a:extLst>
              <a:ext uri="{FF2B5EF4-FFF2-40B4-BE49-F238E27FC236}">
                <a16:creationId xmlns:a16="http://schemas.microsoft.com/office/drawing/2014/main" id="{3B8B4E6E-EC26-007E-554F-5AC662B39A6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51A8530-5263-42FD-AB73-6D2719FA6CB2}"/>
              </a:ext>
            </a:extLst>
          </p:cNvPr>
          <p:cNvSpPr>
            <a:spLocks noGrp="1"/>
          </p:cNvSpPr>
          <p:nvPr>
            <p:ph type="sldNum" sz="quarter" idx="12"/>
          </p:nvPr>
        </p:nvSpPr>
        <p:spPr/>
        <p:txBody>
          <a:bodyPr/>
          <a:lstStyle/>
          <a:p>
            <a:fld id="{EF85B9C2-EFE6-4388-9137-10766D1C8628}" type="slidenum">
              <a:rPr lang="en-GB" smtClean="0"/>
              <a:t>‹#›</a:t>
            </a:fld>
            <a:endParaRPr lang="en-GB"/>
          </a:p>
        </p:txBody>
      </p:sp>
    </p:spTree>
    <p:extLst>
      <p:ext uri="{BB962C8B-B14F-4D97-AF65-F5344CB8AC3E}">
        <p14:creationId xmlns:p14="http://schemas.microsoft.com/office/powerpoint/2010/main" val="72544852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E7005-81A3-FC4A-7227-B31196CB215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DF53243-0FF4-42E1-3AC4-5B7A61425F78}"/>
              </a:ext>
            </a:extLst>
          </p:cNvPr>
          <p:cNvSpPr>
            <a:spLocks noGrp="1"/>
          </p:cNvSpPr>
          <p:nvPr>
            <p:ph type="dt" sz="half" idx="10"/>
          </p:nvPr>
        </p:nvSpPr>
        <p:spPr/>
        <p:txBody>
          <a:bodyPr/>
          <a:lstStyle/>
          <a:p>
            <a:fld id="{FFF734AB-4C15-4AEC-8AA7-BAEA71C6A6B6}" type="datetimeFigureOut">
              <a:rPr lang="en-GB" smtClean="0"/>
              <a:t>23/04/2026</a:t>
            </a:fld>
            <a:endParaRPr lang="en-GB"/>
          </a:p>
        </p:txBody>
      </p:sp>
      <p:sp>
        <p:nvSpPr>
          <p:cNvPr id="4" name="Footer Placeholder 3">
            <a:extLst>
              <a:ext uri="{FF2B5EF4-FFF2-40B4-BE49-F238E27FC236}">
                <a16:creationId xmlns:a16="http://schemas.microsoft.com/office/drawing/2014/main" id="{AA9BF1D1-E704-DF80-8F9B-BC346A1EA7B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F88CD73-C99A-8031-226F-0E8313FF14E5}"/>
              </a:ext>
            </a:extLst>
          </p:cNvPr>
          <p:cNvSpPr>
            <a:spLocks noGrp="1"/>
          </p:cNvSpPr>
          <p:nvPr>
            <p:ph type="sldNum" sz="quarter" idx="12"/>
          </p:nvPr>
        </p:nvSpPr>
        <p:spPr/>
        <p:txBody>
          <a:bodyPr/>
          <a:lstStyle/>
          <a:p>
            <a:fld id="{EF85B9C2-EFE6-4388-9137-10766D1C8628}" type="slidenum">
              <a:rPr lang="en-GB" smtClean="0"/>
              <a:t>‹#›</a:t>
            </a:fld>
            <a:endParaRPr lang="en-GB"/>
          </a:p>
        </p:txBody>
      </p:sp>
    </p:spTree>
    <p:extLst>
      <p:ext uri="{BB962C8B-B14F-4D97-AF65-F5344CB8AC3E}">
        <p14:creationId xmlns:p14="http://schemas.microsoft.com/office/powerpoint/2010/main" val="221405996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9ED9BAA-E738-B6B1-17C5-63825053C693}"/>
              </a:ext>
            </a:extLst>
          </p:cNvPr>
          <p:cNvSpPr>
            <a:spLocks noGrp="1"/>
          </p:cNvSpPr>
          <p:nvPr>
            <p:ph type="dt" sz="half" idx="10"/>
          </p:nvPr>
        </p:nvSpPr>
        <p:spPr/>
        <p:txBody>
          <a:bodyPr/>
          <a:lstStyle/>
          <a:p>
            <a:fld id="{FFF734AB-4C15-4AEC-8AA7-BAEA71C6A6B6}" type="datetimeFigureOut">
              <a:rPr lang="en-GB" smtClean="0"/>
              <a:t>23/04/2026</a:t>
            </a:fld>
            <a:endParaRPr lang="en-GB"/>
          </a:p>
        </p:txBody>
      </p:sp>
      <p:sp>
        <p:nvSpPr>
          <p:cNvPr id="3" name="Footer Placeholder 2">
            <a:extLst>
              <a:ext uri="{FF2B5EF4-FFF2-40B4-BE49-F238E27FC236}">
                <a16:creationId xmlns:a16="http://schemas.microsoft.com/office/drawing/2014/main" id="{E571EE92-084C-2192-74DC-12AA672C9E2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08CA898-9DC6-44B2-D001-F3002CD8DCE3}"/>
              </a:ext>
            </a:extLst>
          </p:cNvPr>
          <p:cNvSpPr>
            <a:spLocks noGrp="1"/>
          </p:cNvSpPr>
          <p:nvPr>
            <p:ph type="sldNum" sz="quarter" idx="12"/>
          </p:nvPr>
        </p:nvSpPr>
        <p:spPr/>
        <p:txBody>
          <a:bodyPr/>
          <a:lstStyle/>
          <a:p>
            <a:fld id="{EF85B9C2-EFE6-4388-9137-10766D1C8628}" type="slidenum">
              <a:rPr lang="en-GB" smtClean="0"/>
              <a:t>‹#›</a:t>
            </a:fld>
            <a:endParaRPr lang="en-GB"/>
          </a:p>
        </p:txBody>
      </p:sp>
    </p:spTree>
    <p:extLst>
      <p:ext uri="{BB962C8B-B14F-4D97-AF65-F5344CB8AC3E}">
        <p14:creationId xmlns:p14="http://schemas.microsoft.com/office/powerpoint/2010/main" val="221992685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FABA2-A479-0669-DF03-A1E6B94C1F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CC6516C-24C9-E637-FDA1-7C7B3853C54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2AC1C07-23CB-0287-5802-9B85502849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E525DF-7FF7-8CD6-33DD-7F091B98D04C}"/>
              </a:ext>
            </a:extLst>
          </p:cNvPr>
          <p:cNvSpPr>
            <a:spLocks noGrp="1"/>
          </p:cNvSpPr>
          <p:nvPr>
            <p:ph type="dt" sz="half" idx="10"/>
          </p:nvPr>
        </p:nvSpPr>
        <p:spPr/>
        <p:txBody>
          <a:bodyPr/>
          <a:lstStyle/>
          <a:p>
            <a:fld id="{FFF734AB-4C15-4AEC-8AA7-BAEA71C6A6B6}" type="datetimeFigureOut">
              <a:rPr lang="en-GB" smtClean="0"/>
              <a:t>23/04/2026</a:t>
            </a:fld>
            <a:endParaRPr lang="en-GB"/>
          </a:p>
        </p:txBody>
      </p:sp>
      <p:sp>
        <p:nvSpPr>
          <p:cNvPr id="6" name="Footer Placeholder 5">
            <a:extLst>
              <a:ext uri="{FF2B5EF4-FFF2-40B4-BE49-F238E27FC236}">
                <a16:creationId xmlns:a16="http://schemas.microsoft.com/office/drawing/2014/main" id="{CD4D5048-52FD-9ED4-049B-304B0217560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A82C404-88F1-9CA2-B31D-9A0D59FE2D61}"/>
              </a:ext>
            </a:extLst>
          </p:cNvPr>
          <p:cNvSpPr>
            <a:spLocks noGrp="1"/>
          </p:cNvSpPr>
          <p:nvPr>
            <p:ph type="sldNum" sz="quarter" idx="12"/>
          </p:nvPr>
        </p:nvSpPr>
        <p:spPr/>
        <p:txBody>
          <a:bodyPr/>
          <a:lstStyle/>
          <a:p>
            <a:fld id="{EF85B9C2-EFE6-4388-9137-10766D1C8628}" type="slidenum">
              <a:rPr lang="en-GB" smtClean="0"/>
              <a:t>‹#›</a:t>
            </a:fld>
            <a:endParaRPr lang="en-GB"/>
          </a:p>
        </p:txBody>
      </p:sp>
    </p:spTree>
    <p:extLst>
      <p:ext uri="{BB962C8B-B14F-4D97-AF65-F5344CB8AC3E}">
        <p14:creationId xmlns:p14="http://schemas.microsoft.com/office/powerpoint/2010/main" val="4073225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2258D-2651-C381-4AFF-F4ECA51E158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645DB1B8-D4BD-1F70-0929-B3FC9ED526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767A0EFF-3CD5-E2D4-1E82-B53D858917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67C5B27-BD3F-8BA1-C253-502447CE765F}"/>
              </a:ext>
            </a:extLst>
          </p:cNvPr>
          <p:cNvSpPr>
            <a:spLocks noGrp="1"/>
          </p:cNvSpPr>
          <p:nvPr>
            <p:ph type="dt" sz="half" idx="10"/>
          </p:nvPr>
        </p:nvSpPr>
        <p:spPr/>
        <p:txBody>
          <a:bodyPr/>
          <a:lstStyle/>
          <a:p>
            <a:fld id="{598A3AA4-8C5D-41A8-ABC5-21CF576DCA93}" type="datetimeFigureOut">
              <a:rPr lang="en-GB" smtClean="0"/>
              <a:t>23/04/2026</a:t>
            </a:fld>
            <a:endParaRPr lang="en-GB"/>
          </a:p>
        </p:txBody>
      </p:sp>
      <p:sp>
        <p:nvSpPr>
          <p:cNvPr id="6" name="Footer Placeholder 5">
            <a:extLst>
              <a:ext uri="{FF2B5EF4-FFF2-40B4-BE49-F238E27FC236}">
                <a16:creationId xmlns:a16="http://schemas.microsoft.com/office/drawing/2014/main" id="{E458B7F9-5E51-5B16-FB02-379A7F43F6C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085073F-98FF-FDFE-EDFC-87F130843B08}"/>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12257830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DA6D0-C1FE-6A93-CEEB-C09E0C52C8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2EAD2D1-CCBE-B755-144E-5D3353B0C8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C2ACF84-7B73-9FAB-95D9-6E1A7044E6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F5AC36-859F-95AF-E286-A95B94440200}"/>
              </a:ext>
            </a:extLst>
          </p:cNvPr>
          <p:cNvSpPr>
            <a:spLocks noGrp="1"/>
          </p:cNvSpPr>
          <p:nvPr>
            <p:ph type="dt" sz="half" idx="10"/>
          </p:nvPr>
        </p:nvSpPr>
        <p:spPr/>
        <p:txBody>
          <a:bodyPr/>
          <a:lstStyle/>
          <a:p>
            <a:fld id="{FFF734AB-4C15-4AEC-8AA7-BAEA71C6A6B6}" type="datetimeFigureOut">
              <a:rPr lang="en-GB" smtClean="0"/>
              <a:t>23/04/2026</a:t>
            </a:fld>
            <a:endParaRPr lang="en-GB"/>
          </a:p>
        </p:txBody>
      </p:sp>
      <p:sp>
        <p:nvSpPr>
          <p:cNvPr id="6" name="Footer Placeholder 5">
            <a:extLst>
              <a:ext uri="{FF2B5EF4-FFF2-40B4-BE49-F238E27FC236}">
                <a16:creationId xmlns:a16="http://schemas.microsoft.com/office/drawing/2014/main" id="{8966028D-BC66-28FC-753D-B118A152095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0AD9B3E-6A81-25CB-F371-697A1F1BC5DD}"/>
              </a:ext>
            </a:extLst>
          </p:cNvPr>
          <p:cNvSpPr>
            <a:spLocks noGrp="1"/>
          </p:cNvSpPr>
          <p:nvPr>
            <p:ph type="sldNum" sz="quarter" idx="12"/>
          </p:nvPr>
        </p:nvSpPr>
        <p:spPr/>
        <p:txBody>
          <a:bodyPr/>
          <a:lstStyle/>
          <a:p>
            <a:fld id="{EF85B9C2-EFE6-4388-9137-10766D1C8628}" type="slidenum">
              <a:rPr lang="en-GB" smtClean="0"/>
              <a:t>‹#›</a:t>
            </a:fld>
            <a:endParaRPr lang="en-GB"/>
          </a:p>
        </p:txBody>
      </p:sp>
    </p:spTree>
    <p:extLst>
      <p:ext uri="{BB962C8B-B14F-4D97-AF65-F5344CB8AC3E}">
        <p14:creationId xmlns:p14="http://schemas.microsoft.com/office/powerpoint/2010/main" val="285712879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C6B04-9FB5-763E-3437-1599F409BF1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E40E552-DDC1-CFBB-4EC7-BD2FDA60E77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CA64933-220B-3AAB-8400-30C81FBC8A86}"/>
              </a:ext>
            </a:extLst>
          </p:cNvPr>
          <p:cNvSpPr>
            <a:spLocks noGrp="1"/>
          </p:cNvSpPr>
          <p:nvPr>
            <p:ph type="dt" sz="half" idx="10"/>
          </p:nvPr>
        </p:nvSpPr>
        <p:spPr/>
        <p:txBody>
          <a:bodyPr/>
          <a:lstStyle/>
          <a:p>
            <a:fld id="{FFF734AB-4C15-4AEC-8AA7-BAEA71C6A6B6}" type="datetimeFigureOut">
              <a:rPr lang="en-GB" smtClean="0"/>
              <a:t>23/04/2026</a:t>
            </a:fld>
            <a:endParaRPr lang="en-GB"/>
          </a:p>
        </p:txBody>
      </p:sp>
      <p:sp>
        <p:nvSpPr>
          <p:cNvPr id="5" name="Footer Placeholder 4">
            <a:extLst>
              <a:ext uri="{FF2B5EF4-FFF2-40B4-BE49-F238E27FC236}">
                <a16:creationId xmlns:a16="http://schemas.microsoft.com/office/drawing/2014/main" id="{A5E3AB51-5F8E-2E8B-55AB-3BE380DA5D4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A86B8C0-A4FB-D433-E4EC-AAF9BB0CC077}"/>
              </a:ext>
            </a:extLst>
          </p:cNvPr>
          <p:cNvSpPr>
            <a:spLocks noGrp="1"/>
          </p:cNvSpPr>
          <p:nvPr>
            <p:ph type="sldNum" sz="quarter" idx="12"/>
          </p:nvPr>
        </p:nvSpPr>
        <p:spPr/>
        <p:txBody>
          <a:bodyPr/>
          <a:lstStyle/>
          <a:p>
            <a:fld id="{EF85B9C2-EFE6-4388-9137-10766D1C8628}" type="slidenum">
              <a:rPr lang="en-GB" smtClean="0"/>
              <a:t>‹#›</a:t>
            </a:fld>
            <a:endParaRPr lang="en-GB"/>
          </a:p>
        </p:txBody>
      </p:sp>
    </p:spTree>
    <p:extLst>
      <p:ext uri="{BB962C8B-B14F-4D97-AF65-F5344CB8AC3E}">
        <p14:creationId xmlns:p14="http://schemas.microsoft.com/office/powerpoint/2010/main" val="276769234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6110E6C-5F06-223D-F099-73186DF95AF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1A18E55-9F1E-F40D-D10C-0F6D7C69140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87E1C61-8F5E-41A4-B81D-06F8C97E3739}"/>
              </a:ext>
            </a:extLst>
          </p:cNvPr>
          <p:cNvSpPr>
            <a:spLocks noGrp="1"/>
          </p:cNvSpPr>
          <p:nvPr>
            <p:ph type="dt" sz="half" idx="10"/>
          </p:nvPr>
        </p:nvSpPr>
        <p:spPr/>
        <p:txBody>
          <a:bodyPr/>
          <a:lstStyle/>
          <a:p>
            <a:fld id="{FFF734AB-4C15-4AEC-8AA7-BAEA71C6A6B6}" type="datetimeFigureOut">
              <a:rPr lang="en-GB" smtClean="0"/>
              <a:t>23/04/2026</a:t>
            </a:fld>
            <a:endParaRPr lang="en-GB"/>
          </a:p>
        </p:txBody>
      </p:sp>
      <p:sp>
        <p:nvSpPr>
          <p:cNvPr id="5" name="Footer Placeholder 4">
            <a:extLst>
              <a:ext uri="{FF2B5EF4-FFF2-40B4-BE49-F238E27FC236}">
                <a16:creationId xmlns:a16="http://schemas.microsoft.com/office/drawing/2014/main" id="{CB0FDDA1-7288-6BE2-2AEE-1371C78C977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E8809D-C721-BA46-A2C6-AADD3F43F0FF}"/>
              </a:ext>
            </a:extLst>
          </p:cNvPr>
          <p:cNvSpPr>
            <a:spLocks noGrp="1"/>
          </p:cNvSpPr>
          <p:nvPr>
            <p:ph type="sldNum" sz="quarter" idx="12"/>
          </p:nvPr>
        </p:nvSpPr>
        <p:spPr/>
        <p:txBody>
          <a:bodyPr/>
          <a:lstStyle/>
          <a:p>
            <a:fld id="{EF85B9C2-EFE6-4388-9137-10766D1C8628}" type="slidenum">
              <a:rPr lang="en-GB" smtClean="0"/>
              <a:t>‹#›</a:t>
            </a:fld>
            <a:endParaRPr lang="en-GB"/>
          </a:p>
        </p:txBody>
      </p:sp>
    </p:spTree>
    <p:extLst>
      <p:ext uri="{BB962C8B-B14F-4D97-AF65-F5344CB8AC3E}">
        <p14:creationId xmlns:p14="http://schemas.microsoft.com/office/powerpoint/2010/main" val="523058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2745A-4CDD-8DD1-6A70-E1C6962FC16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22A3BFF9-5743-8981-6AAC-4D3FCC3B1EE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A006ECD-E144-1236-292F-558C1931CC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5FFAF28-34F6-C926-1BCD-38BBC28DD98F}"/>
              </a:ext>
            </a:extLst>
          </p:cNvPr>
          <p:cNvSpPr>
            <a:spLocks noGrp="1"/>
          </p:cNvSpPr>
          <p:nvPr>
            <p:ph type="dt" sz="half" idx="10"/>
          </p:nvPr>
        </p:nvSpPr>
        <p:spPr/>
        <p:txBody>
          <a:bodyPr/>
          <a:lstStyle/>
          <a:p>
            <a:fld id="{598A3AA4-8C5D-41A8-ABC5-21CF576DCA93}" type="datetimeFigureOut">
              <a:rPr lang="en-GB" smtClean="0"/>
              <a:t>23/04/2026</a:t>
            </a:fld>
            <a:endParaRPr lang="en-GB"/>
          </a:p>
        </p:txBody>
      </p:sp>
      <p:sp>
        <p:nvSpPr>
          <p:cNvPr id="6" name="Footer Placeholder 5">
            <a:extLst>
              <a:ext uri="{FF2B5EF4-FFF2-40B4-BE49-F238E27FC236}">
                <a16:creationId xmlns:a16="http://schemas.microsoft.com/office/drawing/2014/main" id="{AC455BD9-32E4-F40A-07A4-A43A69C625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3C84B41-D482-686B-4DCF-77E3B16B606C}"/>
              </a:ext>
            </a:extLst>
          </p:cNvPr>
          <p:cNvSpPr>
            <a:spLocks noGrp="1"/>
          </p:cNvSpPr>
          <p:nvPr>
            <p:ph type="sldNum" sz="quarter" idx="12"/>
          </p:nvPr>
        </p:nvSpPr>
        <p:spPr/>
        <p:txBody>
          <a:bodyPr/>
          <a:lstStyle/>
          <a:p>
            <a:fld id="{25095FA5-2290-4410-A769-ED74DCBA940F}" type="slidenum">
              <a:rPr lang="en-GB" smtClean="0"/>
              <a:t>‹#›</a:t>
            </a:fld>
            <a:endParaRPr lang="en-GB"/>
          </a:p>
        </p:txBody>
      </p:sp>
    </p:spTree>
    <p:extLst>
      <p:ext uri="{BB962C8B-B14F-4D97-AF65-F5344CB8AC3E}">
        <p14:creationId xmlns:p14="http://schemas.microsoft.com/office/powerpoint/2010/main" val="3776246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49.xml"/><Relationship Id="rId1" Type="http://schemas.openxmlformats.org/officeDocument/2006/relationships/slideLayout" Target="../slideLayouts/slideLayout4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6.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8.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theme" Target="../theme/theme7.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9.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theme" Target="../theme/theme8.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15BB287-7718-12FA-653B-0942E600BB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9E2C9720-FF1E-1B1A-584C-6C7D2B6DD8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2051035-658C-0B47-FA2A-03B7EAE41F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98A3AA4-8C5D-41A8-ABC5-21CF576DCA93}" type="datetimeFigureOut">
              <a:rPr lang="en-GB" smtClean="0"/>
              <a:t>23/04/2026</a:t>
            </a:fld>
            <a:endParaRPr lang="en-GB"/>
          </a:p>
        </p:txBody>
      </p:sp>
      <p:sp>
        <p:nvSpPr>
          <p:cNvPr id="5" name="Footer Placeholder 4">
            <a:extLst>
              <a:ext uri="{FF2B5EF4-FFF2-40B4-BE49-F238E27FC236}">
                <a16:creationId xmlns:a16="http://schemas.microsoft.com/office/drawing/2014/main" id="{3BE35DD6-A3AC-B39A-6233-3F161EA78B9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003A15A9-E97F-2F6C-A026-D7AE6A20637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5095FA5-2290-4410-A769-ED74DCBA940F}" type="slidenum">
              <a:rPr lang="en-GB" smtClean="0"/>
              <a:t>‹#›</a:t>
            </a:fld>
            <a:endParaRPr lang="en-GB"/>
          </a:p>
        </p:txBody>
      </p:sp>
    </p:spTree>
    <p:extLst>
      <p:ext uri="{BB962C8B-B14F-4D97-AF65-F5344CB8AC3E}">
        <p14:creationId xmlns:p14="http://schemas.microsoft.com/office/powerpoint/2010/main" val="33929509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36" r:id="rId12"/>
    <p:sldLayoutId id="214748373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FE6C380C-52D2-4662-9E1E-8C1B6644E2A5}" type="datetimeFigureOut">
              <a:rPr lang="en-GB" smtClean="0"/>
              <a:t>23/04/2026</a:t>
            </a:fld>
            <a:endParaRPr lang="en-GB"/>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GB"/>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9203511-A307-40C0-9905-1101287D9D6C}" type="slidenum">
              <a:rPr lang="en-GB" smtClean="0"/>
              <a:t>‹#›</a:t>
            </a:fld>
            <a:endParaRPr lang="en-GB"/>
          </a:p>
        </p:txBody>
      </p:sp>
    </p:spTree>
    <p:extLst>
      <p:ext uri="{BB962C8B-B14F-4D97-AF65-F5344CB8AC3E}">
        <p14:creationId xmlns:p14="http://schemas.microsoft.com/office/powerpoint/2010/main" val="33137652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377668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512CAC-5A89-22F9-D907-3C2DBB3FC36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14C430-197C-C424-DD44-B401AEA9972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849AB2F-CE37-26C9-D918-43B7C65DC5E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48FAB95-0D2D-48A9-9F41-7F45788C59DB}" type="datetimeFigureOut">
              <a:rPr lang="en-GB" smtClean="0"/>
              <a:t>23/04/2026</a:t>
            </a:fld>
            <a:endParaRPr lang="en-GB"/>
          </a:p>
        </p:txBody>
      </p:sp>
      <p:sp>
        <p:nvSpPr>
          <p:cNvPr id="5" name="Footer Placeholder 4">
            <a:extLst>
              <a:ext uri="{FF2B5EF4-FFF2-40B4-BE49-F238E27FC236}">
                <a16:creationId xmlns:a16="http://schemas.microsoft.com/office/drawing/2014/main" id="{98CF7792-6CC9-B5C3-32FC-E603E465C5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CC0B458F-8F51-6F11-6FFF-ED44BC9EEAF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59C4AE6-D5F3-41AF-BDA1-23439C183604}" type="slidenum">
              <a:rPr lang="en-GB" smtClean="0"/>
              <a:t>‹#›</a:t>
            </a:fld>
            <a:endParaRPr lang="en-GB"/>
          </a:p>
        </p:txBody>
      </p:sp>
    </p:spTree>
    <p:extLst>
      <p:ext uri="{BB962C8B-B14F-4D97-AF65-F5344CB8AC3E}">
        <p14:creationId xmlns:p14="http://schemas.microsoft.com/office/powerpoint/2010/main" val="139230848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FD418F-D7CD-26EC-71C4-5FF23DE598CE}"/>
              </a:ext>
            </a:extLst>
          </p:cNvPr>
          <p:cNvSpPr>
            <a:spLocks noGrp="1"/>
          </p:cNvSpPr>
          <p:nvPr>
            <p:ph type="title"/>
          </p:nvPr>
        </p:nvSpPr>
        <p:spPr>
          <a:xfrm>
            <a:off x="609600" y="274638"/>
            <a:ext cx="10972800" cy="1143000"/>
          </a:xfrm>
          <a:prstGeom prst="rect">
            <a:avLst/>
          </a:prstGeom>
        </p:spPr>
        <p:txBody>
          <a:bodyPr vert="horz" wrap="square" lIns="91440" tIns="45720" rIns="91440" bIns="45720" numCol="1" anchor="ctr" anchorCtr="0" compatLnSpc="1">
            <a:prstTxWarp prst="textNoShape">
              <a:avLst/>
            </a:prstTxWarp>
            <a:normAutofit/>
          </a:bodyPr>
          <a:lstStyle/>
          <a:p>
            <a:pPr lvl="0"/>
            <a:r>
              <a:rPr lang="en-US" altLang="en-US"/>
              <a:t>Click to edit Master title style</a:t>
            </a:r>
            <a:endParaRPr lang="en-GB" altLang="en-US"/>
          </a:p>
        </p:txBody>
      </p:sp>
      <p:sp>
        <p:nvSpPr>
          <p:cNvPr id="3" name="Text Placeholder 2">
            <a:extLst>
              <a:ext uri="{FF2B5EF4-FFF2-40B4-BE49-F238E27FC236}">
                <a16:creationId xmlns:a16="http://schemas.microsoft.com/office/drawing/2014/main" id="{4CAA08B3-6CE2-BE52-39B9-3048CC594682}"/>
              </a:ext>
            </a:extLst>
          </p:cNvPr>
          <p:cNvSpPr>
            <a:spLocks noGrp="1"/>
          </p:cNvSpPr>
          <p:nvPr>
            <p:ph type="body" idx="1"/>
          </p:nvPr>
        </p:nvSpPr>
        <p:spPr>
          <a:xfrm>
            <a:off x="609600" y="1600200"/>
            <a:ext cx="10972800" cy="4525963"/>
          </a:xfrm>
          <a:prstGeom prst="rect">
            <a:avLst/>
          </a:prstGeom>
        </p:spPr>
        <p:txBody>
          <a:bodyPr vert="horz" wrap="square" lIns="91440" tIns="45720" rIns="91440" bIns="45720" numCol="1" anchor="t" anchorCtr="0" compatLnSpc="1">
            <a:prstTxWarp prst="textNoShape">
              <a:avLst/>
            </a:prstTxWarp>
            <a:normAutofit/>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F1AE5075-E48F-4197-5DDD-2875977B1467}"/>
              </a:ext>
            </a:extLst>
          </p:cNvPr>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477" smtClean="0">
                <a:solidFill>
                  <a:schemeClr val="tx1">
                    <a:tint val="75000"/>
                  </a:schemeClr>
                </a:solidFill>
                <a:latin typeface="+mn-lt"/>
              </a:defRPr>
            </a:lvl1pPr>
          </a:lstStyle>
          <a:p>
            <a:pPr>
              <a:defRPr/>
            </a:pPr>
            <a:fld id="{54A2D44B-C86B-4F98-94E1-6D60B865286C}" type="datetimeFigureOut">
              <a:rPr lang="en-US"/>
              <a:pPr>
                <a:defRPr/>
              </a:pPr>
              <a:t>4/23/2026</a:t>
            </a:fld>
            <a:endParaRPr lang="en-US"/>
          </a:p>
        </p:txBody>
      </p:sp>
      <p:sp>
        <p:nvSpPr>
          <p:cNvPr id="5" name="Footer Placeholder 4">
            <a:extLst>
              <a:ext uri="{FF2B5EF4-FFF2-40B4-BE49-F238E27FC236}">
                <a16:creationId xmlns:a16="http://schemas.microsoft.com/office/drawing/2014/main" id="{B701E137-0746-8B9B-E77A-88AA674D67AF}"/>
              </a:ext>
            </a:extLst>
          </p:cNvPr>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477">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13236F3A-8874-E3E0-5A4F-0993439ED0EC}"/>
              </a:ext>
            </a:extLst>
          </p:cNvPr>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477" smtClean="0">
                <a:solidFill>
                  <a:schemeClr val="tx1">
                    <a:tint val="75000"/>
                  </a:schemeClr>
                </a:solidFill>
                <a:latin typeface="+mn-lt"/>
              </a:defRPr>
            </a:lvl1pPr>
          </a:lstStyle>
          <a:p>
            <a:pPr>
              <a:defRPr/>
            </a:pPr>
            <a:fld id="{5BC0D90E-BE2A-483A-99E1-817601FD65E5}" type="slidenum">
              <a:rPr lang="en-US"/>
              <a:pPr>
                <a:defRPr/>
              </a:pPr>
              <a:t>‹#›</a:t>
            </a:fld>
            <a:endParaRPr lang="en-US"/>
          </a:p>
        </p:txBody>
      </p:sp>
    </p:spTree>
    <p:extLst>
      <p:ext uri="{BB962C8B-B14F-4D97-AF65-F5344CB8AC3E}">
        <p14:creationId xmlns:p14="http://schemas.microsoft.com/office/powerpoint/2010/main" val="1734694000"/>
      </p:ext>
    </p:extLst>
  </p:cSld>
  <p:clrMap bg1="lt1" tx1="dk1" bg2="lt2" tx2="dk2" accent1="accent1" accent2="accent2" accent3="accent3" accent4="accent4" accent5="accent5" accent6="accent6" hlink="hlink" folHlink="folHlink"/>
  <p:sldLayoutIdLst>
    <p:sldLayoutId id="2147483698" r:id="rId1"/>
    <p:sldLayoutId id="2147483699" r:id="rId2"/>
  </p:sldLayoutIdLst>
  <p:txStyles>
    <p:titleStyle>
      <a:lvl1pPr algn="ctr" defTabSz="561975" rtl="0" eaLnBrk="1" fontAlgn="base" hangingPunct="1">
        <a:spcBef>
          <a:spcPct val="0"/>
        </a:spcBef>
        <a:spcAft>
          <a:spcPct val="0"/>
        </a:spcAft>
        <a:defRPr sz="5400" kern="1200">
          <a:solidFill>
            <a:schemeClr val="tx1"/>
          </a:solidFill>
          <a:latin typeface="+mj-lt"/>
          <a:ea typeface="+mj-ea"/>
          <a:cs typeface="+mj-cs"/>
        </a:defRPr>
      </a:lvl1pPr>
      <a:lvl2pPr algn="ctr" defTabSz="561975" rtl="0" eaLnBrk="1" fontAlgn="base" hangingPunct="1">
        <a:spcBef>
          <a:spcPct val="0"/>
        </a:spcBef>
        <a:spcAft>
          <a:spcPct val="0"/>
        </a:spcAft>
        <a:defRPr sz="5400">
          <a:solidFill>
            <a:schemeClr val="tx1"/>
          </a:solidFill>
          <a:latin typeface="Calibri" panose="020F0502020204030204" pitchFamily="34" charset="0"/>
        </a:defRPr>
      </a:lvl2pPr>
      <a:lvl3pPr algn="ctr" defTabSz="561975" rtl="0" eaLnBrk="1" fontAlgn="base" hangingPunct="1">
        <a:spcBef>
          <a:spcPct val="0"/>
        </a:spcBef>
        <a:spcAft>
          <a:spcPct val="0"/>
        </a:spcAft>
        <a:defRPr sz="5400">
          <a:solidFill>
            <a:schemeClr val="tx1"/>
          </a:solidFill>
          <a:latin typeface="Calibri" panose="020F0502020204030204" pitchFamily="34" charset="0"/>
        </a:defRPr>
      </a:lvl3pPr>
      <a:lvl4pPr algn="ctr" defTabSz="561975" rtl="0" eaLnBrk="1" fontAlgn="base" hangingPunct="1">
        <a:spcBef>
          <a:spcPct val="0"/>
        </a:spcBef>
        <a:spcAft>
          <a:spcPct val="0"/>
        </a:spcAft>
        <a:defRPr sz="5400">
          <a:solidFill>
            <a:schemeClr val="tx1"/>
          </a:solidFill>
          <a:latin typeface="Calibri" panose="020F0502020204030204" pitchFamily="34" charset="0"/>
        </a:defRPr>
      </a:lvl4pPr>
      <a:lvl5pPr algn="ctr" defTabSz="561975" rtl="0" eaLnBrk="1" fontAlgn="base" hangingPunct="1">
        <a:spcBef>
          <a:spcPct val="0"/>
        </a:spcBef>
        <a:spcAft>
          <a:spcPct val="0"/>
        </a:spcAft>
        <a:defRPr sz="5400">
          <a:solidFill>
            <a:schemeClr val="tx1"/>
          </a:solidFill>
          <a:latin typeface="Calibri" panose="020F0502020204030204" pitchFamily="34" charset="0"/>
        </a:defRPr>
      </a:lvl5pPr>
      <a:lvl6pPr marL="457200" algn="ctr" defTabSz="561975" rtl="0" eaLnBrk="1" fontAlgn="base" hangingPunct="1">
        <a:spcBef>
          <a:spcPct val="0"/>
        </a:spcBef>
        <a:spcAft>
          <a:spcPct val="0"/>
        </a:spcAft>
        <a:defRPr sz="5400">
          <a:solidFill>
            <a:schemeClr val="tx1"/>
          </a:solidFill>
          <a:latin typeface="Calibri" panose="020F0502020204030204" pitchFamily="34" charset="0"/>
        </a:defRPr>
      </a:lvl6pPr>
      <a:lvl7pPr marL="914400" algn="ctr" defTabSz="561975" rtl="0" eaLnBrk="1" fontAlgn="base" hangingPunct="1">
        <a:spcBef>
          <a:spcPct val="0"/>
        </a:spcBef>
        <a:spcAft>
          <a:spcPct val="0"/>
        </a:spcAft>
        <a:defRPr sz="5400">
          <a:solidFill>
            <a:schemeClr val="tx1"/>
          </a:solidFill>
          <a:latin typeface="Calibri" panose="020F0502020204030204" pitchFamily="34" charset="0"/>
        </a:defRPr>
      </a:lvl7pPr>
      <a:lvl8pPr marL="1371600" algn="ctr" defTabSz="561975" rtl="0" eaLnBrk="1" fontAlgn="base" hangingPunct="1">
        <a:spcBef>
          <a:spcPct val="0"/>
        </a:spcBef>
        <a:spcAft>
          <a:spcPct val="0"/>
        </a:spcAft>
        <a:defRPr sz="5400">
          <a:solidFill>
            <a:schemeClr val="tx1"/>
          </a:solidFill>
          <a:latin typeface="Calibri" panose="020F0502020204030204" pitchFamily="34" charset="0"/>
        </a:defRPr>
      </a:lvl8pPr>
      <a:lvl9pPr marL="1828800" algn="ctr" defTabSz="561975" rtl="0" eaLnBrk="1" fontAlgn="base" hangingPunct="1">
        <a:spcBef>
          <a:spcPct val="0"/>
        </a:spcBef>
        <a:spcAft>
          <a:spcPct val="0"/>
        </a:spcAft>
        <a:defRPr sz="5400">
          <a:solidFill>
            <a:schemeClr val="tx1"/>
          </a:solidFill>
          <a:latin typeface="Calibri" panose="020F0502020204030204" pitchFamily="34" charset="0"/>
        </a:defRPr>
      </a:lvl9pPr>
    </p:titleStyle>
    <p:bodyStyle>
      <a:lvl1pPr marL="420688" indent="-420688" algn="l" defTabSz="561975" rtl="0" eaLnBrk="1" fontAlgn="base" hangingPunct="1">
        <a:spcBef>
          <a:spcPct val="20000"/>
        </a:spcBef>
        <a:spcAft>
          <a:spcPct val="0"/>
        </a:spcAft>
        <a:buFont typeface="Arial" panose="020B0604020202020204" pitchFamily="34" charset="0"/>
        <a:buChar char="•"/>
        <a:defRPr sz="3900" kern="1200">
          <a:solidFill>
            <a:schemeClr val="tx1"/>
          </a:solidFill>
          <a:latin typeface="+mn-lt"/>
          <a:ea typeface="+mn-ea"/>
          <a:cs typeface="+mn-cs"/>
        </a:defRPr>
      </a:lvl1pPr>
      <a:lvl2pPr marL="914400" indent="-350838" algn="l" defTabSz="561975" rtl="0" eaLnBrk="1" fontAlgn="base" hangingPunct="1">
        <a:spcBef>
          <a:spcPct val="20000"/>
        </a:spcBef>
        <a:spcAft>
          <a:spcPct val="0"/>
        </a:spcAft>
        <a:buFont typeface="Arial" panose="020B0604020202020204" pitchFamily="34" charset="0"/>
        <a:buChar char="–"/>
        <a:defRPr sz="3400" kern="1200">
          <a:solidFill>
            <a:schemeClr val="tx1"/>
          </a:solidFill>
          <a:latin typeface="+mn-lt"/>
          <a:ea typeface="+mn-ea"/>
          <a:cs typeface="+mn-cs"/>
        </a:defRPr>
      </a:lvl2pPr>
      <a:lvl3pPr marL="1406525" indent="-280988" algn="l" defTabSz="561975" rtl="0" eaLnBrk="1" fontAlgn="base" hangingPunct="1">
        <a:spcBef>
          <a:spcPct val="20000"/>
        </a:spcBef>
        <a:spcAft>
          <a:spcPct val="0"/>
        </a:spcAft>
        <a:buFont typeface="Arial" panose="020B0604020202020204" pitchFamily="34" charset="0"/>
        <a:buChar char="•"/>
        <a:defRPr sz="2900" kern="1200">
          <a:solidFill>
            <a:schemeClr val="tx1"/>
          </a:solidFill>
          <a:latin typeface="+mn-lt"/>
          <a:ea typeface="+mn-ea"/>
          <a:cs typeface="+mn-cs"/>
        </a:defRPr>
      </a:lvl3pPr>
      <a:lvl4pPr marL="1968500" indent="-280988" algn="l" defTabSz="561975"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4pPr>
      <a:lvl5pPr marL="2532063" indent="-280988" algn="l" defTabSz="561975"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5pPr>
      <a:lvl6pPr marL="3094970" indent="-281361" algn="l" defTabSz="562722" rtl="0" eaLnBrk="1" latinLnBrk="0" hangingPunct="1">
        <a:spcBef>
          <a:spcPct val="20000"/>
        </a:spcBef>
        <a:buFont typeface="Arial"/>
        <a:buChar char="•"/>
        <a:defRPr sz="2462" kern="1200">
          <a:solidFill>
            <a:schemeClr val="tx1"/>
          </a:solidFill>
          <a:latin typeface="+mn-lt"/>
          <a:ea typeface="+mn-ea"/>
          <a:cs typeface="+mn-cs"/>
        </a:defRPr>
      </a:lvl6pPr>
      <a:lvl7pPr marL="3657691" indent="-281361" algn="l" defTabSz="562722" rtl="0" eaLnBrk="1" latinLnBrk="0" hangingPunct="1">
        <a:spcBef>
          <a:spcPct val="20000"/>
        </a:spcBef>
        <a:buFont typeface="Arial"/>
        <a:buChar char="•"/>
        <a:defRPr sz="2462" kern="1200">
          <a:solidFill>
            <a:schemeClr val="tx1"/>
          </a:solidFill>
          <a:latin typeface="+mn-lt"/>
          <a:ea typeface="+mn-ea"/>
          <a:cs typeface="+mn-cs"/>
        </a:defRPr>
      </a:lvl7pPr>
      <a:lvl8pPr marL="4220413" indent="-281361" algn="l" defTabSz="562722" rtl="0" eaLnBrk="1" latinLnBrk="0" hangingPunct="1">
        <a:spcBef>
          <a:spcPct val="20000"/>
        </a:spcBef>
        <a:buFont typeface="Arial"/>
        <a:buChar char="•"/>
        <a:defRPr sz="2462" kern="1200">
          <a:solidFill>
            <a:schemeClr val="tx1"/>
          </a:solidFill>
          <a:latin typeface="+mn-lt"/>
          <a:ea typeface="+mn-ea"/>
          <a:cs typeface="+mn-cs"/>
        </a:defRPr>
      </a:lvl8pPr>
      <a:lvl9pPr marL="4783135" indent="-281361" algn="l" defTabSz="562722" rtl="0" eaLnBrk="1" latinLnBrk="0" hangingPunct="1">
        <a:spcBef>
          <a:spcPct val="20000"/>
        </a:spcBef>
        <a:buFont typeface="Arial"/>
        <a:buChar char="•"/>
        <a:defRPr sz="2462" kern="1200">
          <a:solidFill>
            <a:schemeClr val="tx1"/>
          </a:solidFill>
          <a:latin typeface="+mn-lt"/>
          <a:ea typeface="+mn-ea"/>
          <a:cs typeface="+mn-cs"/>
        </a:defRPr>
      </a:lvl9pPr>
    </p:bodyStyle>
    <p:otherStyle>
      <a:defPPr>
        <a:defRPr lang="en-US"/>
      </a:defPPr>
      <a:lvl1pPr marL="0" algn="l" defTabSz="562722" rtl="0" eaLnBrk="1" latinLnBrk="0" hangingPunct="1">
        <a:defRPr sz="2215" kern="1200">
          <a:solidFill>
            <a:schemeClr val="tx1"/>
          </a:solidFill>
          <a:latin typeface="+mn-lt"/>
          <a:ea typeface="+mn-ea"/>
          <a:cs typeface="+mn-cs"/>
        </a:defRPr>
      </a:lvl1pPr>
      <a:lvl2pPr marL="562722" algn="l" defTabSz="562722" rtl="0" eaLnBrk="1" latinLnBrk="0" hangingPunct="1">
        <a:defRPr sz="2215" kern="1200">
          <a:solidFill>
            <a:schemeClr val="tx1"/>
          </a:solidFill>
          <a:latin typeface="+mn-lt"/>
          <a:ea typeface="+mn-ea"/>
          <a:cs typeface="+mn-cs"/>
        </a:defRPr>
      </a:lvl2pPr>
      <a:lvl3pPr marL="1125444" algn="l" defTabSz="562722" rtl="0" eaLnBrk="1" latinLnBrk="0" hangingPunct="1">
        <a:defRPr sz="2215" kern="1200">
          <a:solidFill>
            <a:schemeClr val="tx1"/>
          </a:solidFill>
          <a:latin typeface="+mn-lt"/>
          <a:ea typeface="+mn-ea"/>
          <a:cs typeface="+mn-cs"/>
        </a:defRPr>
      </a:lvl3pPr>
      <a:lvl4pPr marL="1688165" algn="l" defTabSz="562722" rtl="0" eaLnBrk="1" latinLnBrk="0" hangingPunct="1">
        <a:defRPr sz="2215" kern="1200">
          <a:solidFill>
            <a:schemeClr val="tx1"/>
          </a:solidFill>
          <a:latin typeface="+mn-lt"/>
          <a:ea typeface="+mn-ea"/>
          <a:cs typeface="+mn-cs"/>
        </a:defRPr>
      </a:lvl4pPr>
      <a:lvl5pPr marL="2250887" algn="l" defTabSz="562722" rtl="0" eaLnBrk="1" latinLnBrk="0" hangingPunct="1">
        <a:defRPr sz="2215" kern="1200">
          <a:solidFill>
            <a:schemeClr val="tx1"/>
          </a:solidFill>
          <a:latin typeface="+mn-lt"/>
          <a:ea typeface="+mn-ea"/>
          <a:cs typeface="+mn-cs"/>
        </a:defRPr>
      </a:lvl5pPr>
      <a:lvl6pPr marL="2813609" algn="l" defTabSz="562722" rtl="0" eaLnBrk="1" latinLnBrk="0" hangingPunct="1">
        <a:defRPr sz="2215" kern="1200">
          <a:solidFill>
            <a:schemeClr val="tx1"/>
          </a:solidFill>
          <a:latin typeface="+mn-lt"/>
          <a:ea typeface="+mn-ea"/>
          <a:cs typeface="+mn-cs"/>
        </a:defRPr>
      </a:lvl6pPr>
      <a:lvl7pPr marL="3376331" algn="l" defTabSz="562722" rtl="0" eaLnBrk="1" latinLnBrk="0" hangingPunct="1">
        <a:defRPr sz="2215" kern="1200">
          <a:solidFill>
            <a:schemeClr val="tx1"/>
          </a:solidFill>
          <a:latin typeface="+mn-lt"/>
          <a:ea typeface="+mn-ea"/>
          <a:cs typeface="+mn-cs"/>
        </a:defRPr>
      </a:lvl7pPr>
      <a:lvl8pPr marL="3939052" algn="l" defTabSz="562722" rtl="0" eaLnBrk="1" latinLnBrk="0" hangingPunct="1">
        <a:defRPr sz="2215" kern="1200">
          <a:solidFill>
            <a:schemeClr val="tx1"/>
          </a:solidFill>
          <a:latin typeface="+mn-lt"/>
          <a:ea typeface="+mn-ea"/>
          <a:cs typeface="+mn-cs"/>
        </a:defRPr>
      </a:lvl8pPr>
      <a:lvl9pPr marL="4501774" algn="l" defTabSz="562722" rtl="0" eaLnBrk="1" latinLnBrk="0" hangingPunct="1">
        <a:defRPr sz="2215"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1A28D7-6581-4956-AAE3-9104804DF55B}"/>
              </a:ext>
            </a:extLst>
          </p:cNvPr>
          <p:cNvSpPr>
            <a:spLocks noGrp="1"/>
          </p:cNvSpPr>
          <p:nvPr>
            <p:ph type="title"/>
          </p:nvPr>
        </p:nvSpPr>
        <p:spPr>
          <a:xfrm>
            <a:off x="521208" y="978408"/>
            <a:ext cx="11155680" cy="146304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F3CFCCA4-57A4-08A1-FC45-D2BBA66FABFA}"/>
              </a:ext>
            </a:extLst>
          </p:cNvPr>
          <p:cNvSpPr>
            <a:spLocks noGrp="1"/>
          </p:cNvSpPr>
          <p:nvPr>
            <p:ph type="body" idx="1"/>
          </p:nvPr>
        </p:nvSpPr>
        <p:spPr>
          <a:xfrm>
            <a:off x="521208" y="2578608"/>
            <a:ext cx="11155680" cy="376732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FAA0F4-2442-8D45-3C3D-1B8F55C8683A}"/>
              </a:ext>
            </a:extLst>
          </p:cNvPr>
          <p:cNvSpPr>
            <a:spLocks noGrp="1"/>
          </p:cNvSpPr>
          <p:nvPr>
            <p:ph type="dt" sz="half" idx="2"/>
          </p:nvPr>
        </p:nvSpPr>
        <p:spPr>
          <a:xfrm>
            <a:off x="521208" y="6419088"/>
            <a:ext cx="2743200" cy="365125"/>
          </a:xfrm>
          <a:prstGeom prst="rect">
            <a:avLst/>
          </a:prstGeom>
        </p:spPr>
        <p:txBody>
          <a:bodyPr vert="horz" lIns="91440" tIns="45720" rIns="91440" bIns="45720" rtlCol="0" anchor="ctr"/>
          <a:lstStyle>
            <a:lvl1pPr algn="l">
              <a:defRPr sz="900">
                <a:solidFill>
                  <a:schemeClr val="tx1"/>
                </a:solidFill>
              </a:defRPr>
            </a:lvl1pPr>
          </a:lstStyle>
          <a:p>
            <a:fld id="{E80C50CD-E178-4744-9B35-B2F624D6C5E9}" type="datetimeFigureOut">
              <a:rPr lang="en-US" smtClean="0"/>
              <a:pPr/>
              <a:t>4/23/2026</a:t>
            </a:fld>
            <a:endParaRPr lang="en-US"/>
          </a:p>
        </p:txBody>
      </p:sp>
      <p:sp>
        <p:nvSpPr>
          <p:cNvPr id="5" name="Footer Placeholder 4">
            <a:extLst>
              <a:ext uri="{FF2B5EF4-FFF2-40B4-BE49-F238E27FC236}">
                <a16:creationId xmlns:a16="http://schemas.microsoft.com/office/drawing/2014/main" id="{9E03785E-FB42-1D54-92AC-D0A61A8FABD4}"/>
              </a:ext>
            </a:extLst>
          </p:cNvPr>
          <p:cNvSpPr>
            <a:spLocks noGrp="1"/>
          </p:cNvSpPr>
          <p:nvPr>
            <p:ph type="ftr" sz="quarter" idx="3"/>
          </p:nvPr>
        </p:nvSpPr>
        <p:spPr>
          <a:xfrm>
            <a:off x="521208" y="100584"/>
            <a:ext cx="4114800" cy="365125"/>
          </a:xfrm>
          <a:prstGeom prst="rect">
            <a:avLst/>
          </a:prstGeom>
        </p:spPr>
        <p:txBody>
          <a:bodyPr vert="horz" lIns="91440" tIns="45720" rIns="91440" bIns="45720" rtlCol="0" anchor="ctr"/>
          <a:lstStyle>
            <a:lvl1pPr algn="l">
              <a:defRPr sz="90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BCC9CF34-1274-DB45-4809-90E5D244A9AE}"/>
              </a:ext>
            </a:extLst>
          </p:cNvPr>
          <p:cNvSpPr>
            <a:spLocks noGrp="1"/>
          </p:cNvSpPr>
          <p:nvPr>
            <p:ph type="sldNum" sz="quarter" idx="4"/>
          </p:nvPr>
        </p:nvSpPr>
        <p:spPr>
          <a:xfrm>
            <a:off x="11457432" y="6419088"/>
            <a:ext cx="640080" cy="365125"/>
          </a:xfrm>
          <a:prstGeom prst="rect">
            <a:avLst/>
          </a:prstGeom>
        </p:spPr>
        <p:txBody>
          <a:bodyPr vert="horz" lIns="91440" tIns="45720" rIns="91440" bIns="45720" rtlCol="0" anchor="ctr"/>
          <a:lstStyle>
            <a:lvl1pPr algn="r">
              <a:defRPr sz="900">
                <a:solidFill>
                  <a:schemeClr val="tx1"/>
                </a:solidFill>
              </a:defRPr>
            </a:lvl1pPr>
          </a:lstStyle>
          <a:p>
            <a:fld id="{148CC95F-0247-41B6-91CF-DC97C76A7088}" type="slidenum">
              <a:rPr lang="en-US" smtClean="0"/>
              <a:pPr/>
              <a:t>‹#›</a:t>
            </a:fld>
            <a:endParaRPr lang="en-US"/>
          </a:p>
        </p:txBody>
      </p:sp>
      <p:sp>
        <p:nvSpPr>
          <p:cNvPr id="7" name="Freeform: Shape 6">
            <a:extLst>
              <a:ext uri="{FF2B5EF4-FFF2-40B4-BE49-F238E27FC236}">
                <a16:creationId xmlns:a16="http://schemas.microsoft.com/office/drawing/2014/main" id="{774A975B-A886-5202-0489-6965514A0D14}"/>
              </a:ext>
              <a:ext uri="{C183D7F6-B498-43B3-948B-1728B52AA6E4}">
                <adec:decorative xmlns:adec="http://schemas.microsoft.com/office/drawing/2017/decorative" val="1"/>
              </a:ext>
            </a:extLst>
          </p:cNvPr>
          <p:cNvSpPr/>
          <p:nvPr/>
        </p:nvSpPr>
        <p:spPr>
          <a:xfrm>
            <a:off x="517869" y="508090"/>
            <a:ext cx="11153214"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161842942"/>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l" defTabSz="914400" rtl="0" eaLnBrk="1" latinLnBrk="0" hangingPunct="1">
        <a:lnSpc>
          <a:spcPct val="10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013D8A-9D28-1A19-A61B-C2F8136789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8B9A951-0EFA-C22E-D770-D02BA5491E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430789F-335D-D2CB-78C6-2646DAF000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620D715-5E1B-024D-8A47-11209ABFE70E}" type="datetimeFigureOut">
              <a:rPr lang="en-US" smtClean="0"/>
              <a:t>4/23/2026</a:t>
            </a:fld>
            <a:endParaRPr lang="en-US"/>
          </a:p>
        </p:txBody>
      </p:sp>
      <p:sp>
        <p:nvSpPr>
          <p:cNvPr id="5" name="Footer Placeholder 4">
            <a:extLst>
              <a:ext uri="{FF2B5EF4-FFF2-40B4-BE49-F238E27FC236}">
                <a16:creationId xmlns:a16="http://schemas.microsoft.com/office/drawing/2014/main" id="{0C111732-05FC-7116-6D91-DBBE67F724C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F1530DBC-1A0E-13D7-279C-0EEF0FC480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D206097-3C26-E94E-B292-85D4CA7281D4}" type="slidenum">
              <a:rPr lang="en-US" smtClean="0"/>
              <a:t>‹#›</a:t>
            </a:fld>
            <a:endParaRPr lang="en-US"/>
          </a:p>
        </p:txBody>
      </p:sp>
    </p:spTree>
    <p:extLst>
      <p:ext uri="{BB962C8B-B14F-4D97-AF65-F5344CB8AC3E}">
        <p14:creationId xmlns:p14="http://schemas.microsoft.com/office/powerpoint/2010/main" val="345972957"/>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966871-EF89-44C5-27AD-643EAD7221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CABD260-A909-224C-612B-1BA1CF8E16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E1B139F-DF82-EFC6-7E0E-36D1F8200C6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F734AB-4C15-4AEC-8AA7-BAEA71C6A6B6}" type="datetimeFigureOut">
              <a:rPr lang="en-GB" smtClean="0"/>
              <a:t>23/04/2026</a:t>
            </a:fld>
            <a:endParaRPr lang="en-GB"/>
          </a:p>
        </p:txBody>
      </p:sp>
      <p:sp>
        <p:nvSpPr>
          <p:cNvPr id="5" name="Footer Placeholder 4">
            <a:extLst>
              <a:ext uri="{FF2B5EF4-FFF2-40B4-BE49-F238E27FC236}">
                <a16:creationId xmlns:a16="http://schemas.microsoft.com/office/drawing/2014/main" id="{42768F7B-08FC-F770-16B3-684087DF5C4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E676631-B2D6-7147-6AC0-83ACEA6B5A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85B9C2-EFE6-4388-9137-10766D1C8628}" type="slidenum">
              <a:rPr lang="en-GB" smtClean="0"/>
              <a:t>‹#›</a:t>
            </a:fld>
            <a:endParaRPr lang="en-GB"/>
          </a:p>
        </p:txBody>
      </p:sp>
    </p:spTree>
    <p:extLst>
      <p:ext uri="{BB962C8B-B14F-4D97-AF65-F5344CB8AC3E}">
        <p14:creationId xmlns:p14="http://schemas.microsoft.com/office/powerpoint/2010/main" val="3775455579"/>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5.png"/></Relationships>
</file>

<file path=ppt/slides/_rels/slide10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4.xml"/><Relationship Id="rId1" Type="http://schemas.openxmlformats.org/officeDocument/2006/relationships/slideLayout" Target="../slideLayouts/slideLayout51.xml"/><Relationship Id="rId5" Type="http://schemas.openxmlformats.org/officeDocument/2006/relationships/image" Target="../media/image45.jpg"/><Relationship Id="rId4" Type="http://schemas.openxmlformats.org/officeDocument/2006/relationships/image" Target="../media/image44.png"/></Relationships>
</file>

<file path=ppt/slides/_rels/slide10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5.xml"/><Relationship Id="rId1" Type="http://schemas.openxmlformats.org/officeDocument/2006/relationships/slideLayout" Target="../slideLayouts/slideLayout51.xml"/><Relationship Id="rId5" Type="http://schemas.openxmlformats.org/officeDocument/2006/relationships/image" Target="../media/image45.jpg"/><Relationship Id="rId4" Type="http://schemas.openxmlformats.org/officeDocument/2006/relationships/image" Target="../media/image44.png"/></Relationships>
</file>

<file path=ppt/slides/_rels/slide10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6.xml"/><Relationship Id="rId1" Type="http://schemas.openxmlformats.org/officeDocument/2006/relationships/slideLayout" Target="../slideLayouts/slideLayout51.xml"/><Relationship Id="rId5" Type="http://schemas.openxmlformats.org/officeDocument/2006/relationships/image" Target="../media/image45.jpg"/><Relationship Id="rId4" Type="http://schemas.openxmlformats.org/officeDocument/2006/relationships/image" Target="../media/image44.png"/></Relationships>
</file>

<file path=ppt/slides/_rels/slide10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slideLayout" Target="../slideLayouts/slideLayout51.xml"/><Relationship Id="rId1" Type="http://schemas.openxmlformats.org/officeDocument/2006/relationships/video" Target="https://player.vimeo.com/video/1179862324?app_id=122963" TargetMode="External"/><Relationship Id="rId6" Type="http://schemas.openxmlformats.org/officeDocument/2006/relationships/image" Target="../media/image56.jpeg"/><Relationship Id="rId5" Type="http://schemas.openxmlformats.org/officeDocument/2006/relationships/image" Target="../media/image45.jpg"/><Relationship Id="rId4" Type="http://schemas.openxmlformats.org/officeDocument/2006/relationships/image" Target="../media/image44.png"/></Relationships>
</file>

<file path=ppt/slides/_rels/slide10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55.png"/><Relationship Id="rId1" Type="http://schemas.openxmlformats.org/officeDocument/2006/relationships/slideLayout" Target="../slideLayouts/slideLayout51.xml"/><Relationship Id="rId5" Type="http://schemas.openxmlformats.org/officeDocument/2006/relationships/image" Target="../media/image57.png"/><Relationship Id="rId4" Type="http://schemas.openxmlformats.org/officeDocument/2006/relationships/image" Target="../media/image45.jpg"/></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51.xml"/></Relationships>
</file>

<file path=ppt/slides/_rels/slide106.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notesSlide" Target="../notesSlides/notesSlide68.xml"/><Relationship Id="rId1" Type="http://schemas.openxmlformats.org/officeDocument/2006/relationships/slideLayout" Target="../slideLayouts/slideLayout61.xml"/><Relationship Id="rId6" Type="http://schemas.openxmlformats.org/officeDocument/2006/relationships/image" Target="../media/image61.png"/><Relationship Id="rId5" Type="http://schemas.openxmlformats.org/officeDocument/2006/relationships/image" Target="../media/image60.jpeg"/><Relationship Id="rId4" Type="http://schemas.openxmlformats.org/officeDocument/2006/relationships/image" Target="../media/image59.png"/></Relationships>
</file>

<file path=ppt/slides/_rels/slide10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69.xml"/><Relationship Id="rId1" Type="http://schemas.openxmlformats.org/officeDocument/2006/relationships/slideLayout" Target="../slideLayouts/slideLayout73.xml"/><Relationship Id="rId5" Type="http://schemas.openxmlformats.org/officeDocument/2006/relationships/image" Target="../media/image63.png"/><Relationship Id="rId4" Type="http://schemas.openxmlformats.org/officeDocument/2006/relationships/image" Target="../media/image60.jpeg"/></Relationships>
</file>

<file path=ppt/slides/_rels/slide10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70.xml"/><Relationship Id="rId1" Type="http://schemas.openxmlformats.org/officeDocument/2006/relationships/slideLayout" Target="../slideLayouts/slideLayout61.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10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71.xml"/><Relationship Id="rId1" Type="http://schemas.openxmlformats.org/officeDocument/2006/relationships/slideLayout" Target="../slideLayouts/slideLayout6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1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72.xml"/><Relationship Id="rId1" Type="http://schemas.openxmlformats.org/officeDocument/2006/relationships/slideLayout" Target="../slideLayouts/slideLayout73.xml"/></Relationships>
</file>

<file path=ppt/slides/_rels/slide111.xml.rels><?xml version="1.0" encoding="UTF-8" standalone="yes"?>
<Relationships xmlns="http://schemas.openxmlformats.org/package/2006/relationships"><Relationship Id="rId8" Type="http://schemas.openxmlformats.org/officeDocument/2006/relationships/image" Target="../media/image73.jpeg"/><Relationship Id="rId13" Type="http://schemas.openxmlformats.org/officeDocument/2006/relationships/image" Target="../media/image63.png"/><Relationship Id="rId18" Type="http://schemas.openxmlformats.org/officeDocument/2006/relationships/image" Target="../media/image82.png"/><Relationship Id="rId3" Type="http://schemas.openxmlformats.org/officeDocument/2006/relationships/image" Target="../media/image59.png"/><Relationship Id="rId7" Type="http://schemas.openxmlformats.org/officeDocument/2006/relationships/image" Target="../media/image72.png"/><Relationship Id="rId12" Type="http://schemas.openxmlformats.org/officeDocument/2006/relationships/image" Target="../media/image77.png"/><Relationship Id="rId17" Type="http://schemas.openxmlformats.org/officeDocument/2006/relationships/image" Target="../media/image81.png"/><Relationship Id="rId2" Type="http://schemas.openxmlformats.org/officeDocument/2006/relationships/notesSlide" Target="../notesSlides/notesSlide73.xml"/><Relationship Id="rId16" Type="http://schemas.openxmlformats.org/officeDocument/2006/relationships/image" Target="../media/image80.png"/><Relationship Id="rId1" Type="http://schemas.openxmlformats.org/officeDocument/2006/relationships/slideLayout" Target="../slideLayouts/slideLayout61.xml"/><Relationship Id="rId6" Type="http://schemas.openxmlformats.org/officeDocument/2006/relationships/image" Target="../media/image71.png"/><Relationship Id="rId11" Type="http://schemas.openxmlformats.org/officeDocument/2006/relationships/image" Target="../media/image76.png"/><Relationship Id="rId5" Type="http://schemas.openxmlformats.org/officeDocument/2006/relationships/image" Target="../media/image70.png"/><Relationship Id="rId15" Type="http://schemas.openxmlformats.org/officeDocument/2006/relationships/image" Target="../media/image79.png"/><Relationship Id="rId10" Type="http://schemas.openxmlformats.org/officeDocument/2006/relationships/image" Target="../media/image75.png"/><Relationship Id="rId19" Type="http://schemas.openxmlformats.org/officeDocument/2006/relationships/image" Target="../media/image83.png"/><Relationship Id="rId4" Type="http://schemas.openxmlformats.org/officeDocument/2006/relationships/image" Target="../media/image60.jpeg"/><Relationship Id="rId9" Type="http://schemas.openxmlformats.org/officeDocument/2006/relationships/image" Target="../media/image74.jpeg"/><Relationship Id="rId14" Type="http://schemas.openxmlformats.org/officeDocument/2006/relationships/image" Target="../media/image78.jpeg"/></Relationships>
</file>

<file path=ppt/slides/_rels/slide11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74.xml"/><Relationship Id="rId1" Type="http://schemas.openxmlformats.org/officeDocument/2006/relationships/slideLayout" Target="../slideLayouts/slideLayout7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61.xml"/></Relationships>
</file>

<file path=ppt/slides/_rels/slide114.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76.xml"/><Relationship Id="rId1" Type="http://schemas.openxmlformats.org/officeDocument/2006/relationships/slideLayout" Target="../slideLayouts/slideLayout62.xml"/><Relationship Id="rId5" Type="http://schemas.openxmlformats.org/officeDocument/2006/relationships/image" Target="../media/image87.png"/><Relationship Id="rId4" Type="http://schemas.openxmlformats.org/officeDocument/2006/relationships/image" Target="../media/image86.png"/></Relationships>
</file>

<file path=ppt/slides/_rels/slide115.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77.xml"/><Relationship Id="rId1" Type="http://schemas.openxmlformats.org/officeDocument/2006/relationships/slideLayout" Target="../slideLayouts/slideLayout6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62.xml"/></Relationships>
</file>

<file path=ppt/slides/_rels/slide11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79.xml"/><Relationship Id="rId1" Type="http://schemas.openxmlformats.org/officeDocument/2006/relationships/slideLayout" Target="../slideLayouts/slideLayout61.xml"/><Relationship Id="rId5" Type="http://schemas.microsoft.com/office/2007/relationships/hdphoto" Target="../media/hdphoto1.wdp"/><Relationship Id="rId4" Type="http://schemas.openxmlformats.org/officeDocument/2006/relationships/image" Target="../media/image62.png"/></Relationships>
</file>

<file path=ppt/slides/_rels/slide11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0.xml"/><Relationship Id="rId1" Type="http://schemas.openxmlformats.org/officeDocument/2006/relationships/slideLayout" Target="../slideLayouts/slideLayout7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81.xml"/><Relationship Id="rId1" Type="http://schemas.openxmlformats.org/officeDocument/2006/relationships/slideLayout" Target="../slideLayouts/slideLayout6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68.xml"/></Relationships>
</file>

<file path=ppt/slides/_rels/slide121.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hyperlink" Target="mailto:Cintia.faija@liverpool.ac.uk" TargetMode="External"/><Relationship Id="rId7" Type="http://schemas.microsoft.com/office/2007/relationships/hdphoto" Target="../media/hdphoto1.wdp"/><Relationship Id="rId2" Type="http://schemas.openxmlformats.org/officeDocument/2006/relationships/notesSlide" Target="../notesSlides/notesSlide82.xml"/><Relationship Id="rId1" Type="http://schemas.openxmlformats.org/officeDocument/2006/relationships/slideLayout" Target="../slideLayouts/slideLayout61.xml"/><Relationship Id="rId6" Type="http://schemas.openxmlformats.org/officeDocument/2006/relationships/image" Target="../media/image62.png"/><Relationship Id="rId5" Type="http://schemas.openxmlformats.org/officeDocument/2006/relationships/image" Target="../media/image58.png"/><Relationship Id="rId10" Type="http://schemas.openxmlformats.org/officeDocument/2006/relationships/image" Target="../media/image61.png"/><Relationship Id="rId4" Type="http://schemas.openxmlformats.org/officeDocument/2006/relationships/hyperlink" Target="mailto:pbampton@me.com" TargetMode="External"/><Relationship Id="rId9" Type="http://schemas.openxmlformats.org/officeDocument/2006/relationships/image" Target="../media/image60.jpeg"/></Relationships>
</file>

<file path=ppt/slides/_rels/slide122.xml.rels><?xml version="1.0" encoding="UTF-8" standalone="yes"?>
<Relationships xmlns="http://schemas.openxmlformats.org/package/2006/relationships"><Relationship Id="rId3" Type="http://schemas.openxmlformats.org/officeDocument/2006/relationships/hyperlink" Target="https://insight.cumbria.ac.uk/id/eprint/6535/" TargetMode="External"/><Relationship Id="rId2" Type="http://schemas.openxmlformats.org/officeDocument/2006/relationships/notesSlide" Target="../notesSlides/notesSlide83.xml"/><Relationship Id="rId1" Type="http://schemas.openxmlformats.org/officeDocument/2006/relationships/slideLayout" Target="../slideLayouts/slideLayout62.xml"/><Relationship Id="rId4" Type="http://schemas.openxmlformats.org/officeDocument/2006/relationships/hyperlink" Target="https://www.who.int/news-room/fact-sheets/detail/depression" TargetMode="External"/></Relationships>
</file>

<file path=ppt/slides/_rels/slide1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4.xml"/><Relationship Id="rId1" Type="http://schemas.openxmlformats.org/officeDocument/2006/relationships/slideLayout" Target="../slideLayouts/slideLayout1.xml"/><Relationship Id="rId5" Type="http://schemas.openxmlformats.org/officeDocument/2006/relationships/image" Target="../media/image39.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hyperlink" Target="http://www.rcn.org.uk/__data/assets/pdf_file/0008/568880/West_keynote_research_2014.pdf"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chart" Target="../charts/char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chart" Target="../charts/chart3.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chart" Target="../charts/chart4.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chart" Target="../charts/chart6.xml"/><Relationship Id="rId4" Type="http://schemas.openxmlformats.org/officeDocument/2006/relationships/chart" Target="../charts/chart5.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chart" Target="../charts/chart7.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chart" Target="../charts/chart10.xml"/><Relationship Id="rId5" Type="http://schemas.openxmlformats.org/officeDocument/2006/relationships/chart" Target="../charts/chart9.xml"/><Relationship Id="rId4" Type="http://schemas.openxmlformats.org/officeDocument/2006/relationships/chart" Target="../charts/chart8.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12.xml"/><Relationship Id="rId5" Type="http://schemas.openxmlformats.org/officeDocument/2006/relationships/chart" Target="../charts/chart12.xml"/><Relationship Id="rId4" Type="http://schemas.openxmlformats.org/officeDocument/2006/relationships/chart" Target="../charts/char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12.xml"/><Relationship Id="rId5" Type="http://schemas.openxmlformats.org/officeDocument/2006/relationships/image" Target="../media/image120.png"/><Relationship Id="rId4" Type="http://schemas.microsoft.com/office/2014/relationships/chartEx" Target="../charts/chartEx1.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15.png"/></Relationships>
</file>

<file path=ppt/slides/_rels/slide33.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5.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7.xml"/><Relationship Id="rId1" Type="http://schemas.openxmlformats.org/officeDocument/2006/relationships/slideLayout" Target="../slideLayouts/slideLayout12.xml"/><Relationship Id="rId4" Type="http://schemas.openxmlformats.org/officeDocument/2006/relationships/chart" Target="../charts/chart14.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9.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5.xml"/><Relationship Id="rId4" Type="http://schemas.openxmlformats.org/officeDocument/2006/relationships/image" Target="../media/image22.jpeg"/></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0.xml"/><Relationship Id="rId1" Type="http://schemas.openxmlformats.org/officeDocument/2006/relationships/slideLayout" Target="../slideLayouts/slideLayout26.xml"/><Relationship Id="rId4" Type="http://schemas.openxmlformats.org/officeDocument/2006/relationships/image" Target="../media/image23.jpeg"/></Relationships>
</file>

<file path=ppt/slides/_rels/slide4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4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4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4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4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1.xml"/><Relationship Id="rId1" Type="http://schemas.openxmlformats.org/officeDocument/2006/relationships/slideLayout" Target="../slideLayouts/slideLayout25.xml"/><Relationship Id="rId4" Type="http://schemas.openxmlformats.org/officeDocument/2006/relationships/image" Target="../media/image22.jpeg"/></Relationships>
</file>

<file path=ppt/slides/_rels/slide4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4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2.jpeg"/><Relationship Id="rId1" Type="http://schemas.openxmlformats.org/officeDocument/2006/relationships/slideLayout" Target="../slideLayouts/slideLayout26.xml"/></Relationships>
</file>

<file path=ppt/slides/_rels/slide4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2.xml"/><Relationship Id="rId1" Type="http://schemas.openxmlformats.org/officeDocument/2006/relationships/slideLayout" Target="../slideLayouts/slideLayout26.xml"/><Relationship Id="rId4" Type="http://schemas.openxmlformats.org/officeDocument/2006/relationships/image" Target="../media/image26.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5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5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6.xml"/></Relationships>
</file>

<file path=ppt/slides/_rels/slide5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5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5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5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5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6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6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45.xml"/><Relationship Id="rId1" Type="http://schemas.openxmlformats.org/officeDocument/2006/relationships/slideLayout" Target="../slideLayouts/slideLayout31.xml"/><Relationship Id="rId4" Type="http://schemas.openxmlformats.org/officeDocument/2006/relationships/image" Target="../media/image20.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8.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7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8.xml"/></Relationships>
</file>

<file path=ppt/slides/_rels/slide7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8.xml"/><Relationship Id="rId1" Type="http://schemas.openxmlformats.org/officeDocument/2006/relationships/slideLayout" Target="../slideLayouts/slideLayout49.xml"/><Relationship Id="rId4" Type="http://schemas.openxmlformats.org/officeDocument/2006/relationships/image" Target="../media/image34.png"/></Relationships>
</file>

<file path=ppt/slides/_rels/slide7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9.xml"/><Relationship Id="rId1" Type="http://schemas.openxmlformats.org/officeDocument/2006/relationships/slideLayout" Target="../slideLayouts/slideLayout49.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3.png"/></Relationships>
</file>

<file path=ppt/slides/_rels/slide7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0.xml"/><Relationship Id="rId1" Type="http://schemas.openxmlformats.org/officeDocument/2006/relationships/slideLayout" Target="../slideLayouts/slideLayout49.xml"/></Relationships>
</file>

<file path=ppt/slides/_rels/slide7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1.xml"/><Relationship Id="rId1" Type="http://schemas.openxmlformats.org/officeDocument/2006/relationships/slideLayout" Target="../slideLayouts/slideLayout49.xml"/><Relationship Id="rId4" Type="http://schemas.openxmlformats.org/officeDocument/2006/relationships/image" Target="../media/image38.png"/></Relationships>
</file>

<file path=ppt/slides/_rels/slide7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2.xml"/><Relationship Id="rId1" Type="http://schemas.openxmlformats.org/officeDocument/2006/relationships/slideLayout" Target="../slideLayouts/slideLayout49.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hyperlink" Target="https://www.who.int/data/gho/data/themes/mortality-and-global-health-estimates/global-health-estimates-leading-causes-of-dalys" TargetMode="External"/><Relationship Id="rId4" Type="http://schemas.openxmlformats.org/officeDocument/2006/relationships/hyperlink" Target="https://digital.nhs.uk/data-and-information/publications/statistical/adult-psychiatric-morbidity-survey/survey-of-mental-health-and-wellbeing-england-2023-24" TargetMode="External"/></Relationships>
</file>

<file path=ppt/slides/_rels/slide8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3.xml"/><Relationship Id="rId1" Type="http://schemas.openxmlformats.org/officeDocument/2006/relationships/slideLayout" Target="../slideLayouts/slideLayout49.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9.xml"/></Relationships>
</file>

<file path=ppt/slides/_rels/slide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5.xml"/><Relationship Id="rId1" Type="http://schemas.openxmlformats.org/officeDocument/2006/relationships/slideLayout" Target="../slideLayouts/slideLayout48.xml"/><Relationship Id="rId5" Type="http://schemas.openxmlformats.org/officeDocument/2006/relationships/image" Target="../media/image39.png"/><Relationship Id="rId4" Type="http://schemas.openxmlformats.org/officeDocument/2006/relationships/image" Target="../media/image6.png"/></Relationships>
</file>

<file path=ppt/slides/_rels/slide8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1.jpg"/><Relationship Id="rId2" Type="http://schemas.openxmlformats.org/officeDocument/2006/relationships/notesSlide" Target="../notesSlides/notesSlide56.xml"/><Relationship Id="rId1" Type="http://schemas.openxmlformats.org/officeDocument/2006/relationships/slideLayout" Target="../slideLayouts/slideLayout37.xml"/><Relationship Id="rId6" Type="http://schemas.openxmlformats.org/officeDocument/2006/relationships/image" Target="../media/image40.jpg"/><Relationship Id="rId5" Type="http://schemas.openxmlformats.org/officeDocument/2006/relationships/image" Target="../media/image39.png"/><Relationship Id="rId4" Type="http://schemas.openxmlformats.org/officeDocument/2006/relationships/image" Target="../media/image6.png"/></Relationships>
</file>

<file path=ppt/slides/_rels/slide84.xml.rels><?xml version="1.0" encoding="UTF-8" standalone="yes"?>
<Relationships xmlns="http://schemas.openxmlformats.org/package/2006/relationships"><Relationship Id="rId8" Type="http://schemas.openxmlformats.org/officeDocument/2006/relationships/image" Target="../media/image45.jpg"/><Relationship Id="rId3" Type="http://schemas.openxmlformats.org/officeDocument/2006/relationships/slideLayout" Target="../slideLayouts/slideLayout50.xml"/><Relationship Id="rId7" Type="http://schemas.openxmlformats.org/officeDocument/2006/relationships/hyperlink" Target="mailto:paul.thompson@tees.ac.uk" TargetMode="External"/><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jpeg"/><Relationship Id="rId9" Type="http://schemas.openxmlformats.org/officeDocument/2006/relationships/image" Target="../media/image46.png"/></Relationships>
</file>

<file path=ppt/slides/_rels/slide8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4.png"/><Relationship Id="rId1" Type="http://schemas.openxmlformats.org/officeDocument/2006/relationships/slideLayout" Target="../slideLayouts/slideLayout51.xml"/><Relationship Id="rId4" Type="http://schemas.openxmlformats.org/officeDocument/2006/relationships/image" Target="../media/image45.jpg"/></Relationships>
</file>

<file path=ppt/slides/_rels/slide8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57.xml"/><Relationship Id="rId1" Type="http://schemas.openxmlformats.org/officeDocument/2006/relationships/slideLayout" Target="../slideLayouts/slideLayout51.xml"/><Relationship Id="rId5" Type="http://schemas.openxmlformats.org/officeDocument/2006/relationships/image" Target="../media/image45.jpg"/><Relationship Id="rId4" Type="http://schemas.openxmlformats.org/officeDocument/2006/relationships/image" Target="../media/image44.png"/></Relationships>
</file>

<file path=ppt/slides/_rels/slide8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58.xml"/><Relationship Id="rId1" Type="http://schemas.openxmlformats.org/officeDocument/2006/relationships/slideLayout" Target="../slideLayouts/slideLayout51.xml"/><Relationship Id="rId5" Type="http://schemas.openxmlformats.org/officeDocument/2006/relationships/image" Target="../media/image45.jpg"/><Relationship Id="rId4" Type="http://schemas.openxmlformats.org/officeDocument/2006/relationships/image" Target="../media/image44.png"/></Relationships>
</file>

<file path=ppt/slides/_rels/slide8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5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hyperlink" Target="https://digital.nhs.uk/data-and-information/publications/statistical/adult-psychiatric-morbidity-survey/survey-of-mental-health-and-wellbeing-england-2023-24" TargetMode="External"/></Relationships>
</file>

<file path=ppt/slides/_rels/slide9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9.xml"/><Relationship Id="rId1" Type="http://schemas.openxmlformats.org/officeDocument/2006/relationships/slideLayout" Target="../slideLayouts/slideLayout51.xml"/></Relationships>
</file>

<file path=ppt/slides/_rels/slide9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50.jpeg"/><Relationship Id="rId1" Type="http://schemas.openxmlformats.org/officeDocument/2006/relationships/slideLayout" Target="../slideLayouts/slideLayout51.xml"/><Relationship Id="rId4" Type="http://schemas.openxmlformats.org/officeDocument/2006/relationships/image" Target="../media/image45.jpg"/></Relationships>
</file>

<file path=ppt/slides/_rels/slide92.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slideLayout" Target="../slideLayouts/slideLayout51.xml"/><Relationship Id="rId1" Type="http://schemas.openxmlformats.org/officeDocument/2006/relationships/video" Target="https://www.youtube.com/embed/YuHb3MYNimw?feature=oembed" TargetMode="External"/><Relationship Id="rId6" Type="http://schemas.openxmlformats.org/officeDocument/2006/relationships/image" Target="../media/image51.jpeg"/><Relationship Id="rId5" Type="http://schemas.openxmlformats.org/officeDocument/2006/relationships/image" Target="../media/image45.jpg"/><Relationship Id="rId4" Type="http://schemas.openxmlformats.org/officeDocument/2006/relationships/image" Target="../media/image44.png"/></Relationships>
</file>

<file path=ppt/slides/_rels/slide9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slideLayout" Target="../slideLayouts/slideLayout51.xml"/><Relationship Id="rId1" Type="http://schemas.openxmlformats.org/officeDocument/2006/relationships/video" Target="https://www.youtube.com/embed/NlYBf695mto?feature=oembed" TargetMode="External"/><Relationship Id="rId6" Type="http://schemas.openxmlformats.org/officeDocument/2006/relationships/image" Target="../media/image52.jpeg"/><Relationship Id="rId5" Type="http://schemas.openxmlformats.org/officeDocument/2006/relationships/image" Target="../media/image45.jpg"/><Relationship Id="rId4" Type="http://schemas.openxmlformats.org/officeDocument/2006/relationships/image" Target="../media/image44.png"/></Relationships>
</file>

<file path=ppt/slides/_rels/slide9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slideLayout" Target="../slideLayouts/slideLayout51.xml"/><Relationship Id="rId1" Type="http://schemas.openxmlformats.org/officeDocument/2006/relationships/video" Target="https://www.youtube.com/embed/sP7HYRBXGLw?feature=oembed" TargetMode="External"/><Relationship Id="rId6" Type="http://schemas.openxmlformats.org/officeDocument/2006/relationships/image" Target="../media/image53.jpeg"/><Relationship Id="rId5" Type="http://schemas.openxmlformats.org/officeDocument/2006/relationships/image" Target="../media/image45.jpg"/><Relationship Id="rId4" Type="http://schemas.openxmlformats.org/officeDocument/2006/relationships/image" Target="../media/image44.png"/></Relationships>
</file>

<file path=ppt/slides/_rels/slide9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54.png"/><Relationship Id="rId1" Type="http://schemas.openxmlformats.org/officeDocument/2006/relationships/slideLayout" Target="../slideLayouts/slideLayout51.xml"/><Relationship Id="rId4" Type="http://schemas.openxmlformats.org/officeDocument/2006/relationships/image" Target="../media/image45.jpg"/></Relationships>
</file>

<file path=ppt/slides/_rels/slide9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0.xml"/><Relationship Id="rId1" Type="http://schemas.openxmlformats.org/officeDocument/2006/relationships/slideLayout" Target="../slideLayouts/slideLayout51.xml"/><Relationship Id="rId5" Type="http://schemas.openxmlformats.org/officeDocument/2006/relationships/image" Target="../media/image45.jpg"/><Relationship Id="rId4" Type="http://schemas.openxmlformats.org/officeDocument/2006/relationships/image" Target="../media/image44.png"/></Relationships>
</file>

<file path=ppt/slides/_rels/slide9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1.xml"/><Relationship Id="rId1" Type="http://schemas.openxmlformats.org/officeDocument/2006/relationships/slideLayout" Target="../slideLayouts/slideLayout51.xml"/><Relationship Id="rId5" Type="http://schemas.openxmlformats.org/officeDocument/2006/relationships/image" Target="../media/image45.jpg"/><Relationship Id="rId4" Type="http://schemas.openxmlformats.org/officeDocument/2006/relationships/image" Target="../media/image44.png"/></Relationships>
</file>

<file path=ppt/slides/_rels/slide9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2.xml"/><Relationship Id="rId1" Type="http://schemas.openxmlformats.org/officeDocument/2006/relationships/slideLayout" Target="../slideLayouts/slideLayout51.xml"/><Relationship Id="rId5" Type="http://schemas.openxmlformats.org/officeDocument/2006/relationships/image" Target="../media/image45.jpg"/><Relationship Id="rId4" Type="http://schemas.openxmlformats.org/officeDocument/2006/relationships/image" Target="../media/image44.png"/></Relationships>
</file>

<file path=ppt/slides/_rels/slide9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3.xml"/><Relationship Id="rId1" Type="http://schemas.openxmlformats.org/officeDocument/2006/relationships/slideLayout" Target="../slideLayouts/slideLayout51.xml"/><Relationship Id="rId5" Type="http://schemas.openxmlformats.org/officeDocument/2006/relationships/image" Target="../media/image45.jpg"/><Relationship Id="rId4" Type="http://schemas.openxmlformats.org/officeDocument/2006/relationships/image" Target="../media/image4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9DA3C-9B6C-49B2-9E92-9DE40ED95323}"/>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148BCD1A-435B-4F32-8A27-849606E0DFDC}"/>
              </a:ext>
            </a:extLst>
          </p:cNvPr>
          <p:cNvSpPr>
            <a:spLocks noGrp="1"/>
          </p:cNvSpPr>
          <p:nvPr>
            <p:ph type="subTitle" idx="1"/>
          </p:nvPr>
        </p:nvSpPr>
        <p:spPr/>
        <p:txBody>
          <a:bodyPr/>
          <a:lstStyle/>
          <a:p>
            <a:endParaRPr lang="en-GB"/>
          </a:p>
        </p:txBody>
      </p:sp>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DBC6F949-E494-48AE-B051-937C0776CA58}"/>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A picture containing drawing&#10;&#10;Description automatically generated">
            <a:extLst>
              <a:ext uri="{FF2B5EF4-FFF2-40B4-BE49-F238E27FC236}">
                <a16:creationId xmlns:a16="http://schemas.microsoft.com/office/drawing/2014/main" id="{43A5DB04-1901-4599-988D-064C1AD37EAF}"/>
              </a:ext>
            </a:extLst>
          </p:cNvPr>
          <p:cNvPicPr>
            <a:picLocks noChangeAspect="1"/>
          </p:cNvPicPr>
          <p:nvPr/>
        </p:nvPicPr>
        <p:blipFill>
          <a:blip r:embed="rId3"/>
          <a:stretch>
            <a:fillRect/>
          </a:stretch>
        </p:blipFill>
        <p:spPr>
          <a:xfrm>
            <a:off x="277885" y="5038884"/>
            <a:ext cx="2640117" cy="1528489"/>
          </a:xfrm>
          <a:prstGeom prst="rect">
            <a:avLst/>
          </a:prstGeom>
        </p:spPr>
      </p:pic>
      <p:pic>
        <p:nvPicPr>
          <p:cNvPr id="8" name="Picture 7" descr="Icon&#10;&#10;Description automatically generated">
            <a:extLst>
              <a:ext uri="{FF2B5EF4-FFF2-40B4-BE49-F238E27FC236}">
                <a16:creationId xmlns:a16="http://schemas.microsoft.com/office/drawing/2014/main" id="{A8FC982B-10D7-4D7D-9959-9006ABC0B937}"/>
              </a:ext>
            </a:extLst>
          </p:cNvPr>
          <p:cNvPicPr/>
          <p:nvPr/>
        </p:nvPicPr>
        <p:blipFill>
          <a:blip r:embed="rId4">
            <a:extLst>
              <a:ext uri="{28A0092B-C50C-407E-A947-70E740481C1C}">
                <a14:useLocalDpi xmlns:a14="http://schemas.microsoft.com/office/drawing/2010/main" val="0"/>
              </a:ext>
            </a:extLst>
          </a:blip>
          <a:stretch>
            <a:fillRect/>
          </a:stretch>
        </p:blipFill>
        <p:spPr>
          <a:xfrm>
            <a:off x="10495135" y="5220960"/>
            <a:ext cx="1440180" cy="1367155"/>
          </a:xfrm>
          <a:prstGeom prst="rect">
            <a:avLst/>
          </a:prstGeom>
        </p:spPr>
      </p:pic>
      <p:sp>
        <p:nvSpPr>
          <p:cNvPr id="9" name="TextBox 8">
            <a:extLst>
              <a:ext uri="{FF2B5EF4-FFF2-40B4-BE49-F238E27FC236}">
                <a16:creationId xmlns:a16="http://schemas.microsoft.com/office/drawing/2014/main" id="{0A510117-7293-4773-EA5A-0B34A0EB3012}"/>
              </a:ext>
            </a:extLst>
          </p:cNvPr>
          <p:cNvSpPr txBox="1"/>
          <p:nvPr/>
        </p:nvSpPr>
        <p:spPr>
          <a:xfrm>
            <a:off x="1980547" y="2626273"/>
            <a:ext cx="8230906" cy="203132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600" dirty="0">
                <a:solidFill>
                  <a:prstClr val="black"/>
                </a:solidFill>
                <a:latin typeface="Calibri" panose="020F0502020204030204"/>
              </a:rPr>
              <a:t>PPN NW and NE&amp;Y NHS Talking Therapies Leadership and Innovation Forum</a:t>
            </a:r>
            <a:endParaRPr kumimoji="0" lang="en-GB" sz="3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olidFill>
                  <a:prstClr val="black"/>
                </a:solidFill>
                <a:latin typeface="Calibri" panose="020F0502020204030204"/>
              </a:rPr>
              <a:t>Spring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2026</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i="1" dirty="0">
                <a:solidFill>
                  <a:prstClr val="black"/>
                </a:solidFill>
                <a:latin typeface="Calibri" panose="020F0502020204030204"/>
              </a:rPr>
              <a:t>23</a:t>
            </a:r>
            <a:r>
              <a:rPr lang="en-GB" i="1" baseline="30000" dirty="0">
                <a:solidFill>
                  <a:prstClr val="black"/>
                </a:solidFill>
                <a:latin typeface="Calibri" panose="020F0502020204030204"/>
              </a:rPr>
              <a:t>rd</a:t>
            </a:r>
            <a:r>
              <a:rPr lang="en-GB" i="1" dirty="0">
                <a:solidFill>
                  <a:prstClr val="black"/>
                </a:solidFill>
                <a:latin typeface="Calibri" panose="020F0502020204030204"/>
              </a:rPr>
              <a:t> April 2026</a:t>
            </a:r>
            <a:endParaRPr kumimoji="0" lang="en-GB" sz="1800" b="0" i="1"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7885" y="273310"/>
            <a:ext cx="3038899" cy="1505160"/>
          </a:xfrm>
          <a:prstGeom prst="rect">
            <a:avLst/>
          </a:prstGeom>
        </p:spPr>
      </p:pic>
      <p:sp>
        <p:nvSpPr>
          <p:cNvPr id="6" name="TextBox 5">
            <a:extLst>
              <a:ext uri="{FF2B5EF4-FFF2-40B4-BE49-F238E27FC236}">
                <a16:creationId xmlns:a16="http://schemas.microsoft.com/office/drawing/2014/main" id="{B0CDD5BF-1BA3-39B2-F623-2882212E35CB}"/>
              </a:ext>
            </a:extLst>
          </p:cNvPr>
          <p:cNvSpPr txBox="1"/>
          <p:nvPr/>
        </p:nvSpPr>
        <p:spPr>
          <a:xfrm>
            <a:off x="9273998" y="5727920"/>
            <a:ext cx="2640117" cy="369332"/>
          </a:xfrm>
          <a:prstGeom prst="rect">
            <a:avLst/>
          </a:prstGeom>
          <a:noFill/>
        </p:spPr>
        <p:txBody>
          <a:bodyPr wrap="square" lIns="91440" tIns="45720" rIns="91440" bIns="45720" rtlCol="0" anchor="t">
            <a:spAutoFit/>
          </a:bodyPr>
          <a:lstStyle/>
          <a:p>
            <a:endParaRPr lang="en-GB" dirty="0"/>
          </a:p>
        </p:txBody>
      </p:sp>
    </p:spTree>
    <p:extLst>
      <p:ext uri="{BB962C8B-B14F-4D97-AF65-F5344CB8AC3E}">
        <p14:creationId xmlns:p14="http://schemas.microsoft.com/office/powerpoint/2010/main" val="660519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E819B1-F5C0-FE17-1E6D-0CAD5F5C9514}"/>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26E0DDD9-D530-2234-B922-393521C9A2A9}"/>
              </a:ext>
            </a:extLst>
          </p:cNvPr>
          <p:cNvPicPr>
            <a:picLocks noChangeAspect="1"/>
          </p:cNvPicPr>
          <p:nvPr/>
        </p:nvPicPr>
        <p:blipFill>
          <a:blip r:embed="rId3" cstate="email">
            <a:alphaModFix/>
            <a:extLst>
              <a:ext uri="{28A0092B-C50C-407E-A947-70E740481C1C}">
                <a14:useLocalDpi xmlns:a14="http://schemas.microsoft.com/office/drawing/2010/main"/>
              </a:ext>
            </a:extLst>
          </a:blip>
          <a:stretch>
            <a:fillRect/>
          </a:stretch>
        </p:blipFill>
        <p:spPr>
          <a:xfrm>
            <a:off x="6240477" y="1264367"/>
            <a:ext cx="2246067" cy="1068613"/>
          </a:xfrm>
          <a:prstGeom prst="rect">
            <a:avLst/>
          </a:prstGeom>
          <a:effectLst>
            <a:softEdge rad="0"/>
          </a:effectLst>
        </p:spPr>
      </p:pic>
      <p:sp>
        <p:nvSpPr>
          <p:cNvPr id="11" name="Content Placeholder 2">
            <a:extLst>
              <a:ext uri="{FF2B5EF4-FFF2-40B4-BE49-F238E27FC236}">
                <a16:creationId xmlns:a16="http://schemas.microsoft.com/office/drawing/2014/main" id="{D927549E-CE36-2EC1-D171-D484E2C5D68D}"/>
              </a:ext>
            </a:extLst>
          </p:cNvPr>
          <p:cNvSpPr txBox="1">
            <a:spLocks/>
          </p:cNvSpPr>
          <p:nvPr/>
        </p:nvSpPr>
        <p:spPr>
          <a:xfrm>
            <a:off x="845106" y="1730212"/>
            <a:ext cx="10932580" cy="361515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lnSpc>
                <a:spcPct val="100000"/>
              </a:lnSpc>
              <a:spcBef>
                <a:spcPts val="0"/>
              </a:spcBef>
              <a:buNone/>
              <a:defRPr/>
            </a:pPr>
            <a:endParaRPr lang="en-GB" b="1" dirty="0">
              <a:solidFill>
                <a:prstClr val="black"/>
              </a:solidFill>
            </a:endParaRPr>
          </a:p>
          <a:p>
            <a:pPr marL="0" indent="0">
              <a:buNone/>
            </a:pPr>
            <a:endParaRPr lang="en-GB" dirty="0"/>
          </a:p>
        </p:txBody>
      </p:sp>
      <p:pic>
        <p:nvPicPr>
          <p:cNvPr id="2" name="Picture 1" descr="GMMH-Strapline-blue.png">
            <a:extLst>
              <a:ext uri="{FF2B5EF4-FFF2-40B4-BE49-F238E27FC236}">
                <a16:creationId xmlns:a16="http://schemas.microsoft.com/office/drawing/2014/main" id="{1D048A2B-860E-3471-9488-654D8C6C0F4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439126" y="858277"/>
            <a:ext cx="1627111" cy="238299"/>
          </a:xfrm>
          <a:prstGeom prst="rect">
            <a:avLst/>
          </a:prstGeom>
        </p:spPr>
      </p:pic>
      <p:pic>
        <p:nvPicPr>
          <p:cNvPr id="1026" name="Picture 2">
            <a:extLst>
              <a:ext uri="{FF2B5EF4-FFF2-40B4-BE49-F238E27FC236}">
                <a16:creationId xmlns:a16="http://schemas.microsoft.com/office/drawing/2014/main" id="{82AB755D-2FA4-4169-77CC-29C2AEB825F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68852" y="0"/>
            <a:ext cx="8456613" cy="6858000"/>
          </a:xfrm>
          <a:prstGeom prst="rect">
            <a:avLst/>
          </a:prstGeom>
          <a:noFill/>
          <a:extLst>
            <a:ext uri="{909E8E84-426E-40DD-AFC4-6F175D3DCCD1}">
              <a14:hiddenFill xmlns:a14="http://schemas.microsoft.com/office/drawing/2010/main">
                <a:solidFill>
                  <a:srgbClr val="FFFFFF"/>
                </a:solidFill>
              </a14:hiddenFill>
            </a:ext>
          </a:extLst>
        </p:spPr>
      </p:pic>
      <p:sp>
        <p:nvSpPr>
          <p:cNvPr id="57" name="TextBox 56">
            <a:extLst>
              <a:ext uri="{FF2B5EF4-FFF2-40B4-BE49-F238E27FC236}">
                <a16:creationId xmlns:a16="http://schemas.microsoft.com/office/drawing/2014/main" id="{E2FEFCA0-B37C-1B43-CCD2-042F7085B502}"/>
              </a:ext>
            </a:extLst>
          </p:cNvPr>
          <p:cNvSpPr txBox="1"/>
          <p:nvPr/>
        </p:nvSpPr>
        <p:spPr>
          <a:xfrm>
            <a:off x="29932" y="0"/>
            <a:ext cx="2786700" cy="6740307"/>
          </a:xfrm>
          <a:prstGeom prst="rect">
            <a:avLst/>
          </a:prstGeom>
          <a:solidFill>
            <a:schemeClr val="accent1">
              <a:lumMod val="75000"/>
            </a:schemeClr>
          </a:solidFill>
          <a:ln>
            <a:noFill/>
          </a:ln>
        </p:spPr>
        <p:txBody>
          <a:bodyPr wrap="square" rtlCol="0">
            <a:spAutoFit/>
          </a:bodyPr>
          <a:lstStyle/>
          <a:p>
            <a:endParaRPr lang="en-GB" dirty="0">
              <a:solidFill>
                <a:schemeClr val="bg1"/>
              </a:solidFill>
            </a:endParaRPr>
          </a:p>
          <a:p>
            <a:r>
              <a:rPr lang="en-GB" dirty="0">
                <a:solidFill>
                  <a:schemeClr val="bg1"/>
                </a:solidFill>
              </a:rPr>
              <a:t>Don Quixote who after reading many tales of </a:t>
            </a:r>
            <a:r>
              <a:rPr lang="en-GB" i="1" dirty="0">
                <a:solidFill>
                  <a:schemeClr val="bg1"/>
                </a:solidFill>
              </a:rPr>
              <a:t>derring-do</a:t>
            </a:r>
            <a:r>
              <a:rPr lang="en-GB" dirty="0">
                <a:solidFill>
                  <a:schemeClr val="bg1"/>
                </a:solidFill>
              </a:rPr>
              <a:t> in romantic medieval novels, develops unusual ideas fuelled by idealism.  He proclaims himself protector of the vulnerable and ventures out to right wrongs, help the oppressed, ensure justice, and revive chivalric values in his  </a:t>
            </a:r>
            <a:r>
              <a:rPr lang="en-GB" i="1" dirty="0">
                <a:solidFill>
                  <a:schemeClr val="bg1"/>
                </a:solidFill>
              </a:rPr>
              <a:t>modern</a:t>
            </a:r>
            <a:r>
              <a:rPr lang="en-GB" dirty="0">
                <a:solidFill>
                  <a:schemeClr val="bg1"/>
                </a:solidFill>
              </a:rPr>
              <a:t> world. Often confusing reality with fantasy and fighting imagined evils like giants (windmills), murderous hordes (flocks of sheep),  and besieged castles (coaching inns).</a:t>
            </a:r>
            <a:r>
              <a:rPr lang="en-GB" dirty="0"/>
              <a:t> </a:t>
            </a:r>
            <a:endParaRPr lang="en-GB" dirty="0">
              <a:solidFill>
                <a:schemeClr val="bg1"/>
              </a:solidFill>
            </a:endParaRPr>
          </a:p>
          <a:p>
            <a:endParaRPr lang="en-GB" dirty="0">
              <a:solidFill>
                <a:schemeClr val="bg1"/>
              </a:solidFill>
            </a:endParaRPr>
          </a:p>
          <a:p>
            <a:endParaRPr lang="en-GB" dirty="0">
              <a:solidFill>
                <a:schemeClr val="bg1"/>
              </a:solidFill>
            </a:endParaRPr>
          </a:p>
          <a:p>
            <a:r>
              <a:rPr lang="en-GB" dirty="0">
                <a:solidFill>
                  <a:schemeClr val="bg1"/>
                </a:solidFill>
              </a:rPr>
              <a:t>Don Quixote (1605) </a:t>
            </a:r>
            <a:r>
              <a:rPr lang="en-GB" b="1" dirty="0">
                <a:solidFill>
                  <a:schemeClr val="bg1"/>
                </a:solidFill>
              </a:rPr>
              <a:t>Miguel de Cervantes (1547-1616)</a:t>
            </a:r>
            <a:endParaRPr lang="en-GB" dirty="0">
              <a:solidFill>
                <a:schemeClr val="bg1"/>
              </a:solidFill>
            </a:endParaRPr>
          </a:p>
        </p:txBody>
      </p:sp>
    </p:spTree>
    <p:extLst>
      <p:ext uri="{BB962C8B-B14F-4D97-AF65-F5344CB8AC3E}">
        <p14:creationId xmlns:p14="http://schemas.microsoft.com/office/powerpoint/2010/main" val="412904868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0EDB32-F1BD-3E87-43BA-62456CF66344}"/>
            </a:ext>
          </a:extLst>
        </p:cNvPr>
        <p:cNvGrpSpPr/>
        <p:nvPr/>
      </p:nvGrpSpPr>
      <p:grpSpPr>
        <a:xfrm>
          <a:off x="0" y="0"/>
          <a:ext cx="0" cy="0"/>
          <a:chOff x="0" y="0"/>
          <a:chExt cx="0" cy="0"/>
        </a:xfrm>
      </p:grpSpPr>
      <p:pic>
        <p:nvPicPr>
          <p:cNvPr id="4" name="Picture 3" descr="A hand holding a light bulb&#10;&#10;AI-generated content may be incorrect.">
            <a:extLst>
              <a:ext uri="{FF2B5EF4-FFF2-40B4-BE49-F238E27FC236}">
                <a16:creationId xmlns:a16="http://schemas.microsoft.com/office/drawing/2014/main" id="{FE894113-E773-DDD4-4156-A503EEE3E927}"/>
              </a:ext>
            </a:extLst>
          </p:cNvPr>
          <p:cNvPicPr>
            <a:picLocks noChangeAspect="1"/>
          </p:cNvPicPr>
          <p:nvPr/>
        </p:nvPicPr>
        <p:blipFill>
          <a:blip r:embed="rId3">
            <a:alphaModFix amt="14000"/>
          </a:blip>
          <a:stretch>
            <a:fillRect/>
          </a:stretch>
        </p:blipFill>
        <p:spPr>
          <a:xfrm>
            <a:off x="0" y="0"/>
            <a:ext cx="14741611" cy="8316725"/>
          </a:xfrm>
          <a:prstGeom prst="rect">
            <a:avLst/>
          </a:prstGeom>
        </p:spPr>
      </p:pic>
      <p:sp>
        <p:nvSpPr>
          <p:cNvPr id="2" name="Title 1">
            <a:extLst>
              <a:ext uri="{FF2B5EF4-FFF2-40B4-BE49-F238E27FC236}">
                <a16:creationId xmlns:a16="http://schemas.microsoft.com/office/drawing/2014/main" id="{5B38864D-5E52-8AA1-D406-C9F5DFA7C21A}"/>
              </a:ext>
            </a:extLst>
          </p:cNvPr>
          <p:cNvSpPr>
            <a:spLocks noGrp="1"/>
          </p:cNvSpPr>
          <p:nvPr>
            <p:ph type="title"/>
          </p:nvPr>
        </p:nvSpPr>
        <p:spPr>
          <a:xfrm>
            <a:off x="521208" y="669489"/>
            <a:ext cx="11155680" cy="1463040"/>
          </a:xfrm>
        </p:spPr>
        <p:txBody>
          <a:bodyPr/>
          <a:lstStyle/>
          <a:p>
            <a:r>
              <a:rPr lang="en-GB" dirty="0"/>
              <a:t>Findings Q3</a:t>
            </a:r>
          </a:p>
        </p:txBody>
      </p:sp>
      <p:sp>
        <p:nvSpPr>
          <p:cNvPr id="10" name="Content Placeholder 2">
            <a:extLst>
              <a:ext uri="{FF2B5EF4-FFF2-40B4-BE49-F238E27FC236}">
                <a16:creationId xmlns:a16="http://schemas.microsoft.com/office/drawing/2014/main" id="{D0493F82-8A02-674A-60EE-0B7CDD1800FD}"/>
              </a:ext>
            </a:extLst>
          </p:cNvPr>
          <p:cNvSpPr txBox="1">
            <a:spLocks/>
          </p:cNvSpPr>
          <p:nvPr/>
        </p:nvSpPr>
        <p:spPr>
          <a:xfrm>
            <a:off x="515112" y="1401009"/>
            <a:ext cx="11347374" cy="5333423"/>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650" b="0" i="0" u="none" strike="noStrike" kern="1200" cap="none" spc="0" normalizeH="0" baseline="0" noProof="0" dirty="0">
                <a:ln>
                  <a:noFill/>
                </a:ln>
                <a:solidFill>
                  <a:srgbClr val="000000"/>
                </a:solidFill>
                <a:effectLst/>
                <a:uLnTx/>
                <a:uFillTx/>
                <a:latin typeface="Bierstadt"/>
                <a:ea typeface="+mn-ea"/>
                <a:cs typeface="+mn-cs"/>
              </a:rPr>
              <a:t>VPs did not significantly improve therapeutic self-efficacy (TSE), suggesting confidence may develop more slowly than knowledge or skills.</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650" b="0" i="0" u="none" strike="noStrike" kern="1200" cap="none" spc="0" normalizeH="0" baseline="0" noProof="0" dirty="0">
                <a:ln>
                  <a:noFill/>
                </a:ln>
                <a:solidFill>
                  <a:srgbClr val="000000"/>
                </a:solidFill>
                <a:effectLst/>
                <a:uLnTx/>
                <a:uFillTx/>
                <a:latin typeface="Bierstadt"/>
                <a:ea typeface="+mn-ea"/>
                <a:cs typeface="+mn-cs"/>
              </a:rPr>
              <a:t>Traditional training showed a small increase in TSE, while the VP group showed a slight decrease, though neither was significant.</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650" b="0" i="0" u="none" strike="noStrike" kern="1200" cap="none" spc="0" normalizeH="0" baseline="0" noProof="0" dirty="0">
                <a:ln>
                  <a:noFill/>
                </a:ln>
                <a:solidFill>
                  <a:srgbClr val="000000"/>
                </a:solidFill>
                <a:effectLst/>
                <a:uLnTx/>
                <a:uFillTx/>
                <a:latin typeface="Bierstadt"/>
                <a:ea typeface="+mn-ea"/>
                <a:cs typeface="+mn-cs"/>
              </a:rPr>
              <a:t>VPs may improve knowledge, reasoning, and emotional readiness before changes in therapeutic confidence become visible.</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650" b="0" i="0" u="none" strike="noStrike" kern="1200" cap="none" spc="0" normalizeH="0" baseline="0" noProof="0" dirty="0">
                <a:ln>
                  <a:noFill/>
                </a:ln>
                <a:solidFill>
                  <a:srgbClr val="000000"/>
                </a:solidFill>
                <a:effectLst/>
                <a:uLnTx/>
                <a:uFillTx/>
                <a:latin typeface="Bierstadt"/>
                <a:ea typeface="+mn-ea"/>
                <a:cs typeface="+mn-cs"/>
              </a:rPr>
              <a:t>Higher CASES scores were linked to better assessment grades, showing stronger TSE is associated with better clinical performance.</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650" b="0" i="0" u="none" strike="noStrike" kern="1200" cap="none" spc="0" normalizeH="0" baseline="0" noProof="0" dirty="0">
                <a:ln>
                  <a:noFill/>
                </a:ln>
                <a:solidFill>
                  <a:srgbClr val="000000"/>
                </a:solidFill>
                <a:effectLst/>
                <a:uLnTx/>
                <a:uFillTx/>
                <a:latin typeface="Bierstadt"/>
                <a:ea typeface="+mn-ea"/>
                <a:cs typeface="+mn-cs"/>
              </a:rPr>
              <a:t>Reduced TSE in the VP group may reflect greater self-awareness of clinical complexity rather than poorer learning as they performed better on the OSCE.</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650" b="0" i="0" u="none" strike="noStrike" kern="1200" cap="none" spc="0" normalizeH="0" baseline="0" noProof="0" dirty="0">
                <a:ln>
                  <a:noFill/>
                </a:ln>
                <a:solidFill>
                  <a:srgbClr val="000000"/>
                </a:solidFill>
                <a:effectLst/>
                <a:uLnTx/>
                <a:uFillTx/>
                <a:latin typeface="Bierstadt"/>
                <a:ea typeface="+mn-ea"/>
                <a:cs typeface="+mn-cs"/>
              </a:rPr>
              <a:t>VPs may act as a “reality check,” moving trainees from unconscious incompetence to conscious incompetence.</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650" b="0" i="0" u="none" strike="noStrike" kern="1200" cap="none" spc="0" normalizeH="0" baseline="0" noProof="0" dirty="0">
                <a:ln>
                  <a:noFill/>
                </a:ln>
                <a:solidFill>
                  <a:srgbClr val="000000"/>
                </a:solidFill>
                <a:effectLst/>
                <a:uLnTx/>
                <a:uFillTx/>
                <a:latin typeface="Bierstadt"/>
                <a:ea typeface="+mn-ea"/>
                <a:cs typeface="+mn-cs"/>
              </a:rPr>
              <a:t>Better OSCE performance despite lower TSE shows competence and confidence do not always develop at the same pace.</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650" b="0" i="0" u="none" strike="noStrike" kern="1200" cap="none" spc="0" normalizeH="0" baseline="0" noProof="0" dirty="0">
                <a:ln>
                  <a:noFill/>
                </a:ln>
                <a:solidFill>
                  <a:srgbClr val="000000"/>
                </a:solidFill>
                <a:effectLst/>
                <a:uLnTx/>
                <a:uFillTx/>
                <a:latin typeface="Bierstadt"/>
                <a:ea typeface="+mn-ea"/>
                <a:cs typeface="+mn-cs"/>
              </a:rPr>
              <a:t>Temporary dips in confidence after VP use may represent healthy self-assessment and professional growth rather than failure.</a:t>
            </a:r>
          </a:p>
          <a:p>
            <a:pPr marL="457200" marR="0" lvl="1" indent="0" algn="l" defTabSz="914400" rtl="0" eaLnBrk="1" fontAlgn="auto" latinLnBrk="0" hangingPunct="1">
              <a:lnSpc>
                <a:spcPct val="110000"/>
              </a:lnSpc>
              <a:spcBef>
                <a:spcPts val="50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Bierstadt"/>
              <a:ea typeface="+mn-ea"/>
              <a:cs typeface="+mn-cs"/>
            </a:endParaRPr>
          </a:p>
        </p:txBody>
      </p:sp>
      <p:grpSp>
        <p:nvGrpSpPr>
          <p:cNvPr id="7" name="Group 6">
            <a:extLst>
              <a:ext uri="{FF2B5EF4-FFF2-40B4-BE49-F238E27FC236}">
                <a16:creationId xmlns:a16="http://schemas.microsoft.com/office/drawing/2014/main" id="{36C54072-3BEB-28CE-0942-AF75CEC83822}"/>
              </a:ext>
            </a:extLst>
          </p:cNvPr>
          <p:cNvGrpSpPr/>
          <p:nvPr/>
        </p:nvGrpSpPr>
        <p:grpSpPr>
          <a:xfrm>
            <a:off x="99263" y="6160560"/>
            <a:ext cx="12037504" cy="687114"/>
            <a:chOff x="99263" y="6160560"/>
            <a:chExt cx="12037504" cy="687114"/>
          </a:xfrm>
        </p:grpSpPr>
        <p:pic>
          <p:nvPicPr>
            <p:cNvPr id="8" name="Picture 7" descr="A black and grey logo&#10;&#10;AI-generated content may be incorrect.">
              <a:extLst>
                <a:ext uri="{FF2B5EF4-FFF2-40B4-BE49-F238E27FC236}">
                  <a16:creationId xmlns:a16="http://schemas.microsoft.com/office/drawing/2014/main" id="{0E2BFA71-9AF3-0B7B-A3C8-16BE753D64B5}"/>
                </a:ext>
              </a:extLst>
            </p:cNvPr>
            <p:cNvPicPr>
              <a:picLocks noChangeAspect="1"/>
            </p:cNvPicPr>
            <p:nvPr/>
          </p:nvPicPr>
          <p:blipFill>
            <a:blip r:embed="rId4"/>
            <a:stretch>
              <a:fillRect/>
            </a:stretch>
          </p:blipFill>
          <p:spPr>
            <a:xfrm>
              <a:off x="99263" y="6160560"/>
              <a:ext cx="1666904" cy="649824"/>
            </a:xfrm>
            <a:prstGeom prst="rect">
              <a:avLst/>
            </a:prstGeom>
          </p:spPr>
        </p:pic>
        <p:pic>
          <p:nvPicPr>
            <p:cNvPr id="9" name="Picture 8">
              <a:extLst>
                <a:ext uri="{FF2B5EF4-FFF2-40B4-BE49-F238E27FC236}">
                  <a16:creationId xmlns:a16="http://schemas.microsoft.com/office/drawing/2014/main" id="{ABFBB11D-0AC6-F5AC-25B3-955D8B524AC0}"/>
                </a:ext>
              </a:extLst>
            </p:cNvPr>
            <p:cNvPicPr>
              <a:picLocks noChangeAspect="1"/>
            </p:cNvPicPr>
            <p:nvPr/>
          </p:nvPicPr>
          <p:blipFill>
            <a:blip r:embed="rId5"/>
            <a:stretch>
              <a:fillRect/>
            </a:stretch>
          </p:blipFill>
          <p:spPr>
            <a:xfrm>
              <a:off x="10382386" y="6206479"/>
              <a:ext cx="1754381" cy="641195"/>
            </a:xfrm>
            <a:prstGeom prst="rect">
              <a:avLst/>
            </a:prstGeom>
          </p:spPr>
        </p:pic>
      </p:grpSp>
    </p:spTree>
    <p:extLst>
      <p:ext uri="{BB962C8B-B14F-4D97-AF65-F5344CB8AC3E}">
        <p14:creationId xmlns:p14="http://schemas.microsoft.com/office/powerpoint/2010/main" val="5087065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585569-E9E1-C78D-8719-66680816DA40}"/>
            </a:ext>
          </a:extLst>
        </p:cNvPr>
        <p:cNvGrpSpPr/>
        <p:nvPr/>
      </p:nvGrpSpPr>
      <p:grpSpPr>
        <a:xfrm>
          <a:off x="0" y="0"/>
          <a:ext cx="0" cy="0"/>
          <a:chOff x="0" y="0"/>
          <a:chExt cx="0" cy="0"/>
        </a:xfrm>
      </p:grpSpPr>
      <p:pic>
        <p:nvPicPr>
          <p:cNvPr id="4" name="Picture 3" descr="A hand holding a light bulb&#10;&#10;AI-generated content may be incorrect.">
            <a:extLst>
              <a:ext uri="{FF2B5EF4-FFF2-40B4-BE49-F238E27FC236}">
                <a16:creationId xmlns:a16="http://schemas.microsoft.com/office/drawing/2014/main" id="{AE4AE1B4-23B6-14B2-45BB-1ABC0CF57139}"/>
              </a:ext>
            </a:extLst>
          </p:cNvPr>
          <p:cNvPicPr>
            <a:picLocks noChangeAspect="1"/>
          </p:cNvPicPr>
          <p:nvPr/>
        </p:nvPicPr>
        <p:blipFill>
          <a:blip r:embed="rId3">
            <a:alphaModFix amt="14000"/>
          </a:blip>
          <a:stretch>
            <a:fillRect/>
          </a:stretch>
        </p:blipFill>
        <p:spPr>
          <a:xfrm>
            <a:off x="0" y="-81881"/>
            <a:ext cx="14741611" cy="8316725"/>
          </a:xfrm>
          <a:prstGeom prst="rect">
            <a:avLst/>
          </a:prstGeom>
        </p:spPr>
      </p:pic>
      <p:sp>
        <p:nvSpPr>
          <p:cNvPr id="2" name="Title 1">
            <a:extLst>
              <a:ext uri="{FF2B5EF4-FFF2-40B4-BE49-F238E27FC236}">
                <a16:creationId xmlns:a16="http://schemas.microsoft.com/office/drawing/2014/main" id="{61BCD6EF-6D97-E124-2249-EF8798DA2708}"/>
              </a:ext>
            </a:extLst>
          </p:cNvPr>
          <p:cNvSpPr>
            <a:spLocks noGrp="1"/>
          </p:cNvSpPr>
          <p:nvPr>
            <p:ph type="title"/>
          </p:nvPr>
        </p:nvSpPr>
        <p:spPr>
          <a:xfrm>
            <a:off x="521208" y="669489"/>
            <a:ext cx="11155680" cy="1463040"/>
          </a:xfrm>
        </p:spPr>
        <p:txBody>
          <a:bodyPr/>
          <a:lstStyle/>
          <a:p>
            <a:r>
              <a:rPr lang="en-GB" dirty="0"/>
              <a:t>Findings Q4</a:t>
            </a:r>
          </a:p>
        </p:txBody>
      </p:sp>
      <p:sp>
        <p:nvSpPr>
          <p:cNvPr id="10" name="Content Placeholder 2">
            <a:extLst>
              <a:ext uri="{FF2B5EF4-FFF2-40B4-BE49-F238E27FC236}">
                <a16:creationId xmlns:a16="http://schemas.microsoft.com/office/drawing/2014/main" id="{7A7B97CB-5687-4327-8CF0-8D9446423633}"/>
              </a:ext>
            </a:extLst>
          </p:cNvPr>
          <p:cNvSpPr txBox="1">
            <a:spLocks/>
          </p:cNvSpPr>
          <p:nvPr/>
        </p:nvSpPr>
        <p:spPr>
          <a:xfrm>
            <a:off x="515112" y="1401009"/>
            <a:ext cx="11347374" cy="5333423"/>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600" b="0" i="0" u="none" strike="noStrike" kern="1200" cap="none" spc="0" normalizeH="0" baseline="0" noProof="0" dirty="0">
                <a:ln>
                  <a:noFill/>
                </a:ln>
                <a:solidFill>
                  <a:srgbClr val="000000"/>
                </a:solidFill>
                <a:effectLst/>
                <a:uLnTx/>
                <a:uFillTx/>
                <a:latin typeface="Bierstadt"/>
                <a:ea typeface="+mn-ea"/>
                <a:cs typeface="+mn-cs"/>
              </a:rPr>
              <a:t>VPs reduced peripheral thinking and distraction, helping trainees stay focused on the learning task rather than self-conscious thoughts. </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600" b="0" i="0" u="none" strike="noStrike" kern="1200" cap="none" spc="0" normalizeH="0" baseline="0" noProof="0" dirty="0">
                <a:ln>
                  <a:noFill/>
                </a:ln>
                <a:solidFill>
                  <a:srgbClr val="000000"/>
                </a:solidFill>
                <a:effectLst/>
                <a:uLnTx/>
                <a:uFillTx/>
                <a:latin typeface="Bierstadt"/>
                <a:ea typeface="+mn-ea"/>
                <a:cs typeface="+mn-cs"/>
              </a:rPr>
              <a:t>Lower peripheral thinking suggests improved attention, concentration, and self-regulated learning. </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600" b="0" i="0" u="none" strike="noStrike" kern="1200" cap="none" spc="0" normalizeH="0" baseline="0" noProof="0" dirty="0">
                <a:ln>
                  <a:noFill/>
                </a:ln>
                <a:solidFill>
                  <a:srgbClr val="000000"/>
                </a:solidFill>
                <a:effectLst/>
                <a:uLnTx/>
                <a:uFillTx/>
                <a:latin typeface="Bierstadt"/>
                <a:ea typeface="+mn-ea"/>
                <a:cs typeface="+mn-cs"/>
              </a:rPr>
              <a:t>Higher lower-order thinking indicates stronger knowledge recall, recognition, and retrieval of symptoms and presentations. </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600" b="0" i="0" u="none" strike="noStrike" kern="1200" cap="none" spc="0" normalizeH="0" baseline="0" noProof="0" dirty="0">
                <a:ln>
                  <a:noFill/>
                </a:ln>
                <a:solidFill>
                  <a:srgbClr val="000000"/>
                </a:solidFill>
                <a:effectLst/>
                <a:uLnTx/>
                <a:uFillTx/>
                <a:latin typeface="Bierstadt"/>
                <a:ea typeface="+mn-ea"/>
                <a:cs typeface="+mn-cs"/>
              </a:rPr>
              <a:t>VPs supported the foundational stages of learning before progression to more complex reasoning and decision-making. </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600" b="0" i="0" u="none" strike="noStrike" kern="1200" cap="none" spc="0" normalizeH="0" baseline="0" noProof="0" dirty="0">
                <a:ln>
                  <a:noFill/>
                </a:ln>
                <a:solidFill>
                  <a:srgbClr val="000000"/>
                </a:solidFill>
                <a:effectLst/>
                <a:uLnTx/>
                <a:uFillTx/>
                <a:latin typeface="Bierstadt"/>
                <a:ea typeface="+mn-ea"/>
                <a:cs typeface="+mn-cs"/>
              </a:rPr>
              <a:t>Slightly higher middle-order thinking suggests improved comprehension and application of knowledge in realistic clinical contexts. </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600" b="0" i="0" u="none" strike="noStrike" kern="1200" cap="none" spc="0" normalizeH="0" baseline="0" noProof="0" dirty="0">
                <a:ln>
                  <a:noFill/>
                </a:ln>
                <a:solidFill>
                  <a:srgbClr val="000000"/>
                </a:solidFill>
                <a:effectLst/>
                <a:uLnTx/>
                <a:uFillTx/>
                <a:latin typeface="Bierstadt"/>
                <a:ea typeface="+mn-ea"/>
                <a:cs typeface="+mn-cs"/>
              </a:rPr>
              <a:t>Higher frequencies of higher-order thinking suggest VPs may support analysis, problem-solving, metacognition, and clinical reasoning. </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600" b="0" i="0" u="none" strike="noStrike" kern="1200" cap="none" spc="0" normalizeH="0" baseline="0" noProof="0" dirty="0">
                <a:ln>
                  <a:noFill/>
                </a:ln>
                <a:solidFill>
                  <a:srgbClr val="000000"/>
                </a:solidFill>
                <a:effectLst/>
                <a:uLnTx/>
                <a:uFillTx/>
                <a:latin typeface="Bierstadt"/>
                <a:ea typeface="+mn-ea"/>
                <a:cs typeface="+mn-cs"/>
              </a:rPr>
              <a:t>Reduced anxiety and nervousness in the VP group suggest emotionally safer learning environments improve engagement and emotional regulation. </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600" b="0" i="0" u="none" strike="noStrike" kern="1200" cap="none" spc="0" normalizeH="0" baseline="0" noProof="0" dirty="0">
                <a:ln>
                  <a:noFill/>
                </a:ln>
                <a:solidFill>
                  <a:srgbClr val="000000"/>
                </a:solidFill>
                <a:effectLst/>
                <a:uLnTx/>
                <a:uFillTx/>
                <a:latin typeface="Bierstadt"/>
                <a:ea typeface="+mn-ea"/>
                <a:cs typeface="+mn-cs"/>
              </a:rPr>
              <a:t>Emotional wellbeing and cognition are closely linked, showing positive psychological resources support stronger higher-order thinking. </a:t>
            </a:r>
          </a:p>
          <a:p>
            <a:pPr marL="228600" marR="0" lvl="0" indent="-228600" algn="l" defTabSz="914400" rtl="0" eaLnBrk="1" fontAlgn="auto" latinLnBrk="0" hangingPunct="1">
              <a:lnSpc>
                <a:spcPct val="110000"/>
              </a:lnSpc>
              <a:spcBef>
                <a:spcPts val="10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Bierstadt"/>
              <a:ea typeface="+mn-ea"/>
              <a:cs typeface="+mn-cs"/>
            </a:endParaRPr>
          </a:p>
        </p:txBody>
      </p:sp>
      <p:grpSp>
        <p:nvGrpSpPr>
          <p:cNvPr id="7" name="Group 6">
            <a:extLst>
              <a:ext uri="{FF2B5EF4-FFF2-40B4-BE49-F238E27FC236}">
                <a16:creationId xmlns:a16="http://schemas.microsoft.com/office/drawing/2014/main" id="{B3374DCD-21B1-B1DA-83A1-5963CF7733DD}"/>
              </a:ext>
            </a:extLst>
          </p:cNvPr>
          <p:cNvGrpSpPr/>
          <p:nvPr/>
        </p:nvGrpSpPr>
        <p:grpSpPr>
          <a:xfrm>
            <a:off x="99263" y="6160560"/>
            <a:ext cx="12037504" cy="687114"/>
            <a:chOff x="99263" y="6160560"/>
            <a:chExt cx="12037504" cy="687114"/>
          </a:xfrm>
        </p:grpSpPr>
        <p:pic>
          <p:nvPicPr>
            <p:cNvPr id="8" name="Picture 7" descr="A black and grey logo&#10;&#10;AI-generated content may be incorrect.">
              <a:extLst>
                <a:ext uri="{FF2B5EF4-FFF2-40B4-BE49-F238E27FC236}">
                  <a16:creationId xmlns:a16="http://schemas.microsoft.com/office/drawing/2014/main" id="{3325CA83-40A4-402B-A50E-A20A76D750E7}"/>
                </a:ext>
              </a:extLst>
            </p:cNvPr>
            <p:cNvPicPr>
              <a:picLocks noChangeAspect="1"/>
            </p:cNvPicPr>
            <p:nvPr/>
          </p:nvPicPr>
          <p:blipFill>
            <a:blip r:embed="rId4"/>
            <a:stretch>
              <a:fillRect/>
            </a:stretch>
          </p:blipFill>
          <p:spPr>
            <a:xfrm>
              <a:off x="99263" y="6160560"/>
              <a:ext cx="1666904" cy="649824"/>
            </a:xfrm>
            <a:prstGeom prst="rect">
              <a:avLst/>
            </a:prstGeom>
          </p:spPr>
        </p:pic>
        <p:pic>
          <p:nvPicPr>
            <p:cNvPr id="9" name="Picture 8">
              <a:extLst>
                <a:ext uri="{FF2B5EF4-FFF2-40B4-BE49-F238E27FC236}">
                  <a16:creationId xmlns:a16="http://schemas.microsoft.com/office/drawing/2014/main" id="{54E94DEA-1EDA-7011-9143-16B2FB3C2A04}"/>
                </a:ext>
              </a:extLst>
            </p:cNvPr>
            <p:cNvPicPr>
              <a:picLocks noChangeAspect="1"/>
            </p:cNvPicPr>
            <p:nvPr/>
          </p:nvPicPr>
          <p:blipFill>
            <a:blip r:embed="rId5"/>
            <a:stretch>
              <a:fillRect/>
            </a:stretch>
          </p:blipFill>
          <p:spPr>
            <a:xfrm>
              <a:off x="10382386" y="6206479"/>
              <a:ext cx="1754381" cy="641195"/>
            </a:xfrm>
            <a:prstGeom prst="rect">
              <a:avLst/>
            </a:prstGeom>
          </p:spPr>
        </p:pic>
      </p:grpSp>
    </p:spTree>
    <p:extLst>
      <p:ext uri="{BB962C8B-B14F-4D97-AF65-F5344CB8AC3E}">
        <p14:creationId xmlns:p14="http://schemas.microsoft.com/office/powerpoint/2010/main" val="236714905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DB014B-6C41-45C3-5472-7401C07D03DA}"/>
            </a:ext>
          </a:extLst>
        </p:cNvPr>
        <p:cNvGrpSpPr/>
        <p:nvPr/>
      </p:nvGrpSpPr>
      <p:grpSpPr>
        <a:xfrm>
          <a:off x="0" y="0"/>
          <a:ext cx="0" cy="0"/>
          <a:chOff x="0" y="0"/>
          <a:chExt cx="0" cy="0"/>
        </a:xfrm>
      </p:grpSpPr>
      <p:pic>
        <p:nvPicPr>
          <p:cNvPr id="4" name="Picture 3" descr="A hand holding a light bulb&#10;&#10;AI-generated content may be incorrect.">
            <a:extLst>
              <a:ext uri="{FF2B5EF4-FFF2-40B4-BE49-F238E27FC236}">
                <a16:creationId xmlns:a16="http://schemas.microsoft.com/office/drawing/2014/main" id="{B641A36F-7B5A-ADBE-3BD2-B30ECF30A327}"/>
              </a:ext>
            </a:extLst>
          </p:cNvPr>
          <p:cNvPicPr>
            <a:picLocks noChangeAspect="1"/>
          </p:cNvPicPr>
          <p:nvPr/>
        </p:nvPicPr>
        <p:blipFill>
          <a:blip r:embed="rId3">
            <a:alphaModFix amt="14000"/>
          </a:blip>
          <a:stretch>
            <a:fillRect/>
          </a:stretch>
        </p:blipFill>
        <p:spPr>
          <a:xfrm>
            <a:off x="0" y="-81881"/>
            <a:ext cx="14741611" cy="8316725"/>
          </a:xfrm>
          <a:prstGeom prst="rect">
            <a:avLst/>
          </a:prstGeom>
        </p:spPr>
      </p:pic>
      <p:sp>
        <p:nvSpPr>
          <p:cNvPr id="2" name="Title 1">
            <a:extLst>
              <a:ext uri="{FF2B5EF4-FFF2-40B4-BE49-F238E27FC236}">
                <a16:creationId xmlns:a16="http://schemas.microsoft.com/office/drawing/2014/main" id="{A47BCD22-977C-533E-C06D-D563672BA463}"/>
              </a:ext>
            </a:extLst>
          </p:cNvPr>
          <p:cNvSpPr>
            <a:spLocks noGrp="1"/>
          </p:cNvSpPr>
          <p:nvPr>
            <p:ph type="title"/>
          </p:nvPr>
        </p:nvSpPr>
        <p:spPr>
          <a:xfrm>
            <a:off x="521208" y="669489"/>
            <a:ext cx="11155680" cy="1463040"/>
          </a:xfrm>
        </p:spPr>
        <p:txBody>
          <a:bodyPr/>
          <a:lstStyle/>
          <a:p>
            <a:r>
              <a:rPr lang="en-GB" dirty="0"/>
              <a:t>Implications for Practice </a:t>
            </a:r>
          </a:p>
        </p:txBody>
      </p:sp>
      <p:sp>
        <p:nvSpPr>
          <p:cNvPr id="10" name="Content Placeholder 2">
            <a:extLst>
              <a:ext uri="{FF2B5EF4-FFF2-40B4-BE49-F238E27FC236}">
                <a16:creationId xmlns:a16="http://schemas.microsoft.com/office/drawing/2014/main" id="{3E0BF56A-674E-F586-9889-56B77A7FEC83}"/>
              </a:ext>
            </a:extLst>
          </p:cNvPr>
          <p:cNvSpPr txBox="1">
            <a:spLocks/>
          </p:cNvSpPr>
          <p:nvPr/>
        </p:nvSpPr>
        <p:spPr>
          <a:xfrm>
            <a:off x="515112" y="1401009"/>
            <a:ext cx="11347374" cy="5333423"/>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Bierstadt"/>
                <a:ea typeface="+mn-ea"/>
                <a:cs typeface="+mn-cs"/>
              </a:rPr>
              <a:t>Further research is needed due to sample size, however some of the recommendations were:</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500" b="0" i="0" u="none" strike="noStrike" kern="1200" cap="none" spc="0" normalizeH="0" baseline="0" noProof="0" dirty="0">
                <a:ln>
                  <a:noFill/>
                </a:ln>
                <a:solidFill>
                  <a:srgbClr val="000000"/>
                </a:solidFill>
                <a:effectLst/>
                <a:uLnTx/>
                <a:uFillTx/>
                <a:latin typeface="Bierstadt"/>
                <a:ea typeface="+mn-ea"/>
                <a:cs typeface="+mn-cs"/>
              </a:rPr>
              <a:t>VPs may strengthen Psychological Capital (hope, efficacy, resilience, optimism), supporting trainee wellbeing and potentially improving retention within NHS Talking Therapies services.</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500" b="0" i="0" u="none" strike="noStrike" kern="1200" cap="none" spc="0" normalizeH="0" baseline="0" noProof="0" dirty="0">
                <a:ln>
                  <a:noFill/>
                </a:ln>
                <a:solidFill>
                  <a:srgbClr val="000000"/>
                </a:solidFill>
                <a:effectLst/>
                <a:uLnTx/>
                <a:uFillTx/>
                <a:latin typeface="Bierstadt"/>
                <a:ea typeface="+mn-ea"/>
                <a:cs typeface="+mn-cs"/>
              </a:rPr>
              <a:t>Using VPs as “psychological vaccination” can help trainees build confidence and emotional resilience before live role plays or real patient contact, particularly for high-anxiety or performance-sensitive learners.</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500" b="0" i="0" u="none" strike="noStrike" kern="1200" cap="none" spc="0" normalizeH="0" baseline="0" noProof="0" dirty="0">
                <a:ln>
                  <a:noFill/>
                </a:ln>
                <a:solidFill>
                  <a:srgbClr val="000000"/>
                </a:solidFill>
                <a:effectLst/>
                <a:uLnTx/>
                <a:uFillTx/>
                <a:latin typeface="Bierstadt"/>
                <a:ea typeface="+mn-ea"/>
                <a:cs typeface="+mn-cs"/>
              </a:rPr>
              <a:t>VPs can reduce pressure on clinical supervisors by supplementing traditional role play, allowing supervision time to focus more on reflection, feedback, and clinical decision making rather than repeated rehearsal.</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500" b="0" i="0" u="none" strike="noStrike" kern="1200" cap="none" spc="0" normalizeH="0" baseline="0" noProof="0" dirty="0">
                <a:ln>
                  <a:noFill/>
                </a:ln>
                <a:solidFill>
                  <a:srgbClr val="000000"/>
                </a:solidFill>
                <a:effectLst/>
                <a:uLnTx/>
                <a:uFillTx/>
                <a:latin typeface="Bierstadt"/>
                <a:ea typeface="+mn-ea"/>
                <a:cs typeface="+mn-cs"/>
              </a:rPr>
              <a:t>VPs may help standardise experiential learning across services, reducing inequalities caused by inconsistent supervision, staffing shortages, or variable workplace support.</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500" b="0" i="0" u="none" strike="noStrike" kern="1200" cap="none" spc="0" normalizeH="0" baseline="0" noProof="0" dirty="0">
                <a:ln>
                  <a:noFill/>
                </a:ln>
                <a:solidFill>
                  <a:srgbClr val="000000"/>
                </a:solidFill>
                <a:effectLst/>
                <a:uLnTx/>
                <a:uFillTx/>
                <a:latin typeface="Bierstadt"/>
                <a:ea typeface="+mn-ea"/>
                <a:cs typeface="+mn-cs"/>
              </a:rPr>
              <a:t>Higher OSCE performance among VP users suggests VPs may accelerate safe skill acquisition and possible reduce the need for later remediation by supervisors.</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500" b="0" i="0" u="none" strike="noStrike" kern="1200" cap="none" spc="0" normalizeH="0" baseline="0" noProof="0" dirty="0">
                <a:ln>
                  <a:noFill/>
                </a:ln>
                <a:solidFill>
                  <a:srgbClr val="000000"/>
                </a:solidFill>
                <a:effectLst/>
                <a:uLnTx/>
                <a:uFillTx/>
                <a:latin typeface="Bierstadt"/>
                <a:ea typeface="+mn-ea"/>
                <a:cs typeface="+mn-cs"/>
              </a:rPr>
              <a:t>Because PWP cohorts are academically and professionally diverse, VPs offer flexible learning that supports both beginners needing repetition and advanced learners seeking deeper clinical reasoning.</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500" b="0" i="0" u="none" strike="noStrike" kern="1200" cap="none" spc="0" normalizeH="0" baseline="0" noProof="0" dirty="0">
                <a:ln>
                  <a:noFill/>
                </a:ln>
                <a:solidFill>
                  <a:srgbClr val="000000"/>
                </a:solidFill>
                <a:effectLst/>
                <a:uLnTx/>
                <a:uFillTx/>
                <a:latin typeface="Bierstadt"/>
                <a:ea typeface="+mn-ea"/>
                <a:cs typeface="+mn-cs"/>
              </a:rPr>
              <a:t>VPs could be used formatively to identify trainees who need additional academic, clinical, or emotional support early in training.</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500" b="0" i="0" u="none" strike="noStrike" kern="1200" cap="none" spc="0" normalizeH="0" baseline="0" noProof="0" dirty="0">
                <a:ln>
                  <a:noFill/>
                </a:ln>
                <a:solidFill>
                  <a:srgbClr val="000000"/>
                </a:solidFill>
                <a:effectLst/>
                <a:uLnTx/>
                <a:uFillTx/>
                <a:latin typeface="Bierstadt"/>
                <a:ea typeface="+mn-ea"/>
                <a:cs typeface="+mn-cs"/>
              </a:rPr>
              <a:t>Embedding VPs across both university teaching and clinical services may support a sustainable hybrid training model that improves workforce development without adding major pressure to already pressurised services.</a:t>
            </a:r>
          </a:p>
        </p:txBody>
      </p:sp>
      <p:grpSp>
        <p:nvGrpSpPr>
          <p:cNvPr id="7" name="Group 6">
            <a:extLst>
              <a:ext uri="{FF2B5EF4-FFF2-40B4-BE49-F238E27FC236}">
                <a16:creationId xmlns:a16="http://schemas.microsoft.com/office/drawing/2014/main" id="{89DF55A0-65C9-BE68-9779-0380ED2F0371}"/>
              </a:ext>
            </a:extLst>
          </p:cNvPr>
          <p:cNvGrpSpPr/>
          <p:nvPr/>
        </p:nvGrpSpPr>
        <p:grpSpPr>
          <a:xfrm>
            <a:off x="99263" y="6160560"/>
            <a:ext cx="12037504" cy="687114"/>
            <a:chOff x="99263" y="6160560"/>
            <a:chExt cx="12037504" cy="687114"/>
          </a:xfrm>
        </p:grpSpPr>
        <p:pic>
          <p:nvPicPr>
            <p:cNvPr id="8" name="Picture 7" descr="A black and grey logo&#10;&#10;AI-generated content may be incorrect.">
              <a:extLst>
                <a:ext uri="{FF2B5EF4-FFF2-40B4-BE49-F238E27FC236}">
                  <a16:creationId xmlns:a16="http://schemas.microsoft.com/office/drawing/2014/main" id="{1991CFF1-BD99-EFF5-10F6-4BCC3174B366}"/>
                </a:ext>
              </a:extLst>
            </p:cNvPr>
            <p:cNvPicPr>
              <a:picLocks noChangeAspect="1"/>
            </p:cNvPicPr>
            <p:nvPr/>
          </p:nvPicPr>
          <p:blipFill>
            <a:blip r:embed="rId4"/>
            <a:stretch>
              <a:fillRect/>
            </a:stretch>
          </p:blipFill>
          <p:spPr>
            <a:xfrm>
              <a:off x="99263" y="6160560"/>
              <a:ext cx="1666904" cy="649824"/>
            </a:xfrm>
            <a:prstGeom prst="rect">
              <a:avLst/>
            </a:prstGeom>
          </p:spPr>
        </p:pic>
        <p:pic>
          <p:nvPicPr>
            <p:cNvPr id="9" name="Picture 8">
              <a:extLst>
                <a:ext uri="{FF2B5EF4-FFF2-40B4-BE49-F238E27FC236}">
                  <a16:creationId xmlns:a16="http://schemas.microsoft.com/office/drawing/2014/main" id="{30C3B6A9-723E-2F12-8C8D-B91BD3FA4145}"/>
                </a:ext>
              </a:extLst>
            </p:cNvPr>
            <p:cNvPicPr>
              <a:picLocks noChangeAspect="1"/>
            </p:cNvPicPr>
            <p:nvPr/>
          </p:nvPicPr>
          <p:blipFill>
            <a:blip r:embed="rId5"/>
            <a:stretch>
              <a:fillRect/>
            </a:stretch>
          </p:blipFill>
          <p:spPr>
            <a:xfrm>
              <a:off x="10382386" y="6206479"/>
              <a:ext cx="1754381" cy="641195"/>
            </a:xfrm>
            <a:prstGeom prst="rect">
              <a:avLst/>
            </a:prstGeom>
          </p:spPr>
        </p:pic>
      </p:grpSp>
    </p:spTree>
    <p:extLst>
      <p:ext uri="{BB962C8B-B14F-4D97-AF65-F5344CB8AC3E}">
        <p14:creationId xmlns:p14="http://schemas.microsoft.com/office/powerpoint/2010/main" val="226724975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E812BF-2509-9946-210E-79A9349AA99F}"/>
            </a:ext>
          </a:extLst>
        </p:cNvPr>
        <p:cNvGrpSpPr/>
        <p:nvPr/>
      </p:nvGrpSpPr>
      <p:grpSpPr>
        <a:xfrm>
          <a:off x="0" y="0"/>
          <a:ext cx="0" cy="0"/>
          <a:chOff x="0" y="0"/>
          <a:chExt cx="0" cy="0"/>
        </a:xfrm>
      </p:grpSpPr>
      <p:pic>
        <p:nvPicPr>
          <p:cNvPr id="6" name="Picture 5" descr="A finger pointing at a globe&#10;&#10;AI-generated content may be incorrect.">
            <a:extLst>
              <a:ext uri="{FF2B5EF4-FFF2-40B4-BE49-F238E27FC236}">
                <a16:creationId xmlns:a16="http://schemas.microsoft.com/office/drawing/2014/main" id="{793DBF0E-E9AB-78BD-8B9A-261A9F2CE1FC}"/>
              </a:ext>
            </a:extLst>
          </p:cNvPr>
          <p:cNvPicPr>
            <a:picLocks noChangeAspect="1"/>
          </p:cNvPicPr>
          <p:nvPr/>
        </p:nvPicPr>
        <p:blipFill>
          <a:blip r:embed="rId3">
            <a:alphaModFix amt="20000"/>
          </a:blip>
          <a:stretch>
            <a:fillRect/>
          </a:stretch>
        </p:blipFill>
        <p:spPr>
          <a:xfrm>
            <a:off x="-801214" y="-940829"/>
            <a:ext cx="13794427" cy="8280248"/>
          </a:xfrm>
          <a:prstGeom prst="rect">
            <a:avLst/>
          </a:prstGeom>
        </p:spPr>
      </p:pic>
      <p:sp>
        <p:nvSpPr>
          <p:cNvPr id="2" name="Title 1">
            <a:extLst>
              <a:ext uri="{FF2B5EF4-FFF2-40B4-BE49-F238E27FC236}">
                <a16:creationId xmlns:a16="http://schemas.microsoft.com/office/drawing/2014/main" id="{805FE674-C613-E04F-39BC-E59C24A5B036}"/>
              </a:ext>
            </a:extLst>
          </p:cNvPr>
          <p:cNvSpPr>
            <a:spLocks noGrp="1"/>
          </p:cNvSpPr>
          <p:nvPr>
            <p:ph type="title"/>
          </p:nvPr>
        </p:nvSpPr>
        <p:spPr/>
        <p:txBody>
          <a:bodyPr/>
          <a:lstStyle/>
          <a:p>
            <a:r>
              <a:rPr lang="en-GB"/>
              <a:t>Next Steps</a:t>
            </a:r>
            <a:endParaRPr lang="en-GB">
              <a:solidFill>
                <a:srgbClr val="0070C0"/>
              </a:solidFill>
            </a:endParaRPr>
          </a:p>
        </p:txBody>
      </p:sp>
      <p:sp>
        <p:nvSpPr>
          <p:cNvPr id="3" name="Content Placeholder 2">
            <a:extLst>
              <a:ext uri="{FF2B5EF4-FFF2-40B4-BE49-F238E27FC236}">
                <a16:creationId xmlns:a16="http://schemas.microsoft.com/office/drawing/2014/main" id="{97B524E6-26E3-AAA2-24C9-B472BE592AF3}"/>
              </a:ext>
            </a:extLst>
          </p:cNvPr>
          <p:cNvSpPr>
            <a:spLocks noGrp="1"/>
          </p:cNvSpPr>
          <p:nvPr>
            <p:ph idx="1"/>
          </p:nvPr>
        </p:nvSpPr>
        <p:spPr>
          <a:xfrm>
            <a:off x="521207" y="1781667"/>
            <a:ext cx="11155679" cy="4977480"/>
          </a:xfrm>
        </p:spPr>
        <p:txBody>
          <a:bodyPr>
            <a:normAutofit/>
          </a:bodyPr>
          <a:lstStyle/>
          <a:p>
            <a:pPr marL="0" indent="0">
              <a:buNone/>
            </a:pPr>
            <a:r>
              <a:rPr lang="en-GB" sz="2800" b="1" dirty="0"/>
              <a:t>EIDP Learning Framework </a:t>
            </a:r>
          </a:p>
          <a:p>
            <a:r>
              <a:rPr lang="en-GB" dirty="0"/>
              <a:t>EIDP was used to inform the development of live and on demand learning at the PPDH</a:t>
            </a:r>
          </a:p>
          <a:p>
            <a:r>
              <a:rPr lang="en-GB" dirty="0"/>
              <a:t>Virtual avatars are embedded into recordings (video and audio) to help guide &amp; engage learners</a:t>
            </a:r>
          </a:p>
          <a:p>
            <a:r>
              <a:rPr lang="en-GB" dirty="0"/>
              <a:t>Plan to develop the framework further across digital learning platforms  </a:t>
            </a:r>
          </a:p>
          <a:p>
            <a:endParaRPr lang="en-GB" dirty="0"/>
          </a:p>
          <a:p>
            <a:pPr marL="0" indent="0">
              <a:buNone/>
            </a:pPr>
            <a:endParaRPr lang="en-GB" sz="2800" b="1" dirty="0"/>
          </a:p>
          <a:p>
            <a:endParaRPr lang="en-GB" dirty="0"/>
          </a:p>
          <a:p>
            <a:endParaRPr lang="en-GB" dirty="0"/>
          </a:p>
          <a:p>
            <a:pPr algn="ctr"/>
            <a:endParaRPr lang="en-GB" dirty="0"/>
          </a:p>
          <a:p>
            <a:pPr algn="ctr"/>
            <a:endParaRPr lang="en-GB" dirty="0"/>
          </a:p>
        </p:txBody>
      </p:sp>
      <p:grpSp>
        <p:nvGrpSpPr>
          <p:cNvPr id="9" name="Group 8">
            <a:extLst>
              <a:ext uri="{FF2B5EF4-FFF2-40B4-BE49-F238E27FC236}">
                <a16:creationId xmlns:a16="http://schemas.microsoft.com/office/drawing/2014/main" id="{7B4743B0-7839-E969-563F-C37D3E43FFD0}"/>
              </a:ext>
            </a:extLst>
          </p:cNvPr>
          <p:cNvGrpSpPr/>
          <p:nvPr/>
        </p:nvGrpSpPr>
        <p:grpSpPr>
          <a:xfrm>
            <a:off x="99263" y="6160560"/>
            <a:ext cx="12037504" cy="687114"/>
            <a:chOff x="99263" y="6160560"/>
            <a:chExt cx="12037504" cy="687114"/>
          </a:xfrm>
        </p:grpSpPr>
        <p:pic>
          <p:nvPicPr>
            <p:cNvPr id="10" name="Picture 9" descr="A black and grey logo&#10;&#10;AI-generated content may be incorrect.">
              <a:extLst>
                <a:ext uri="{FF2B5EF4-FFF2-40B4-BE49-F238E27FC236}">
                  <a16:creationId xmlns:a16="http://schemas.microsoft.com/office/drawing/2014/main" id="{8B1773CE-D84B-1E6F-E9D6-78237E3C73BC}"/>
                </a:ext>
              </a:extLst>
            </p:cNvPr>
            <p:cNvPicPr>
              <a:picLocks noChangeAspect="1"/>
            </p:cNvPicPr>
            <p:nvPr/>
          </p:nvPicPr>
          <p:blipFill>
            <a:blip r:embed="rId4"/>
            <a:stretch>
              <a:fillRect/>
            </a:stretch>
          </p:blipFill>
          <p:spPr>
            <a:xfrm>
              <a:off x="99263" y="6160560"/>
              <a:ext cx="1666904" cy="649824"/>
            </a:xfrm>
            <a:prstGeom prst="rect">
              <a:avLst/>
            </a:prstGeom>
          </p:spPr>
        </p:pic>
        <p:pic>
          <p:nvPicPr>
            <p:cNvPr id="11" name="Picture 10">
              <a:extLst>
                <a:ext uri="{FF2B5EF4-FFF2-40B4-BE49-F238E27FC236}">
                  <a16:creationId xmlns:a16="http://schemas.microsoft.com/office/drawing/2014/main" id="{C719ECA8-B2CA-FB73-7507-6B88A569BC47}"/>
                </a:ext>
              </a:extLst>
            </p:cNvPr>
            <p:cNvPicPr>
              <a:picLocks noChangeAspect="1"/>
            </p:cNvPicPr>
            <p:nvPr/>
          </p:nvPicPr>
          <p:blipFill>
            <a:blip r:embed="rId5"/>
            <a:stretch>
              <a:fillRect/>
            </a:stretch>
          </p:blipFill>
          <p:spPr>
            <a:xfrm>
              <a:off x="10382386" y="6206479"/>
              <a:ext cx="1754381" cy="641195"/>
            </a:xfrm>
            <a:prstGeom prst="rect">
              <a:avLst/>
            </a:prstGeom>
          </p:spPr>
        </p:pic>
      </p:grpSp>
      <p:pic>
        <p:nvPicPr>
          <p:cNvPr id="7" name="Online Media 6" descr="Welcome to The Hub">
            <a:hlinkClick r:id="" action="ppaction://media"/>
            <a:extLst>
              <a:ext uri="{FF2B5EF4-FFF2-40B4-BE49-F238E27FC236}">
                <a16:creationId xmlns:a16="http://schemas.microsoft.com/office/drawing/2014/main" id="{10D9AF51-F657-3147-A237-16D9D4ADDF3C}"/>
              </a:ext>
            </a:extLst>
          </p:cNvPr>
          <p:cNvPicPr>
            <a:picLocks noRot="1" noChangeAspect="1"/>
          </p:cNvPicPr>
          <p:nvPr>
            <a:videoFile r:link="rId1"/>
          </p:nvPr>
        </p:nvPicPr>
        <p:blipFill>
          <a:blip r:embed="rId6"/>
          <a:stretch>
            <a:fillRect/>
          </a:stretch>
        </p:blipFill>
        <p:spPr>
          <a:xfrm>
            <a:off x="3390899" y="3665344"/>
            <a:ext cx="5410200" cy="2997200"/>
          </a:xfrm>
          <a:prstGeom prst="rect">
            <a:avLst/>
          </a:prstGeom>
        </p:spPr>
      </p:pic>
    </p:spTree>
    <p:extLst>
      <p:ext uri="{BB962C8B-B14F-4D97-AF65-F5344CB8AC3E}">
        <p14:creationId xmlns:p14="http://schemas.microsoft.com/office/powerpoint/2010/main" val="3109512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finger pointing at a globe&#10;&#10;AI-generated content may be incorrect.">
            <a:extLst>
              <a:ext uri="{FF2B5EF4-FFF2-40B4-BE49-F238E27FC236}">
                <a16:creationId xmlns:a16="http://schemas.microsoft.com/office/drawing/2014/main" id="{BC35B03C-F68D-E9B3-228C-17712484F73F}"/>
              </a:ext>
            </a:extLst>
          </p:cNvPr>
          <p:cNvPicPr>
            <a:picLocks noChangeAspect="1"/>
          </p:cNvPicPr>
          <p:nvPr/>
        </p:nvPicPr>
        <p:blipFill>
          <a:blip r:embed="rId2">
            <a:alphaModFix amt="20000"/>
          </a:blip>
          <a:stretch>
            <a:fillRect/>
          </a:stretch>
        </p:blipFill>
        <p:spPr>
          <a:xfrm>
            <a:off x="-801214" y="-977405"/>
            <a:ext cx="13794427" cy="8280248"/>
          </a:xfrm>
          <a:prstGeom prst="rect">
            <a:avLst/>
          </a:prstGeom>
        </p:spPr>
      </p:pic>
      <p:sp>
        <p:nvSpPr>
          <p:cNvPr id="2" name="Title 1">
            <a:extLst>
              <a:ext uri="{FF2B5EF4-FFF2-40B4-BE49-F238E27FC236}">
                <a16:creationId xmlns:a16="http://schemas.microsoft.com/office/drawing/2014/main" id="{1ADF0EBB-81B2-7628-B50D-36D9032FF686}"/>
              </a:ext>
            </a:extLst>
          </p:cNvPr>
          <p:cNvSpPr>
            <a:spLocks noGrp="1"/>
          </p:cNvSpPr>
          <p:nvPr>
            <p:ph type="title"/>
          </p:nvPr>
        </p:nvSpPr>
        <p:spPr/>
        <p:txBody>
          <a:bodyPr/>
          <a:lstStyle/>
          <a:p>
            <a:r>
              <a:rPr lang="en-GB"/>
              <a:t>Next Steps</a:t>
            </a:r>
            <a:endParaRPr lang="en-GB">
              <a:solidFill>
                <a:srgbClr val="0070C0"/>
              </a:solidFill>
            </a:endParaRPr>
          </a:p>
        </p:txBody>
      </p:sp>
      <p:sp>
        <p:nvSpPr>
          <p:cNvPr id="3" name="Content Placeholder 2">
            <a:extLst>
              <a:ext uri="{FF2B5EF4-FFF2-40B4-BE49-F238E27FC236}">
                <a16:creationId xmlns:a16="http://schemas.microsoft.com/office/drawing/2014/main" id="{D0C98C8B-7F29-5DE2-7DCA-FB14E5B5B72C}"/>
              </a:ext>
            </a:extLst>
          </p:cNvPr>
          <p:cNvSpPr>
            <a:spLocks noGrp="1"/>
          </p:cNvSpPr>
          <p:nvPr>
            <p:ph idx="1"/>
          </p:nvPr>
        </p:nvSpPr>
        <p:spPr>
          <a:xfrm>
            <a:off x="521207" y="1781667"/>
            <a:ext cx="11155679" cy="4977480"/>
          </a:xfrm>
        </p:spPr>
        <p:txBody>
          <a:bodyPr>
            <a:normAutofit/>
          </a:bodyPr>
          <a:lstStyle/>
          <a:p>
            <a:pPr marL="0" indent="0">
              <a:buNone/>
            </a:pPr>
            <a:r>
              <a:rPr lang="en-GB" sz="2800" b="1" dirty="0"/>
              <a:t>Virtual Patients</a:t>
            </a:r>
          </a:p>
          <a:p>
            <a:r>
              <a:rPr lang="en-GB" dirty="0"/>
              <a:t>Development more diverse virtual patients</a:t>
            </a:r>
          </a:p>
          <a:p>
            <a:r>
              <a:rPr lang="en-GB" dirty="0"/>
              <a:t>Development of intervention-based virtual patients</a:t>
            </a:r>
          </a:p>
          <a:p>
            <a:r>
              <a:rPr lang="en-GB" dirty="0"/>
              <a:t>Trial emerging AI / virtual reality / augmented reality </a:t>
            </a:r>
          </a:p>
          <a:p>
            <a:r>
              <a:rPr lang="en-GB" dirty="0"/>
              <a:t>Currently awaiting outcome of a grant to develop VPs to support teachers in Finland to deliver feedback to neurodiverse students (led by University of Helsinki, in collaboration with Research Council of Finland, Deakin University: Melbourne, Jönköping University: Sweden, &amp; Teesside University: UK)</a:t>
            </a:r>
          </a:p>
          <a:p>
            <a:pPr marL="0" indent="0">
              <a:buNone/>
            </a:pPr>
            <a:endParaRPr lang="en-GB" sz="2800" b="1" dirty="0"/>
          </a:p>
          <a:p>
            <a:endParaRPr lang="en-GB" dirty="0"/>
          </a:p>
          <a:p>
            <a:endParaRPr lang="en-GB" dirty="0"/>
          </a:p>
          <a:p>
            <a:pPr algn="ctr"/>
            <a:endParaRPr lang="en-GB" dirty="0"/>
          </a:p>
          <a:p>
            <a:pPr algn="ctr"/>
            <a:endParaRPr lang="en-GB" dirty="0"/>
          </a:p>
        </p:txBody>
      </p:sp>
      <p:grpSp>
        <p:nvGrpSpPr>
          <p:cNvPr id="9" name="Group 8">
            <a:extLst>
              <a:ext uri="{FF2B5EF4-FFF2-40B4-BE49-F238E27FC236}">
                <a16:creationId xmlns:a16="http://schemas.microsoft.com/office/drawing/2014/main" id="{FA1CC00C-712B-1EC9-22E8-E5626FFF33C3}"/>
              </a:ext>
            </a:extLst>
          </p:cNvPr>
          <p:cNvGrpSpPr/>
          <p:nvPr/>
        </p:nvGrpSpPr>
        <p:grpSpPr>
          <a:xfrm>
            <a:off x="99263" y="6160560"/>
            <a:ext cx="12037504" cy="687114"/>
            <a:chOff x="99263" y="6160560"/>
            <a:chExt cx="12037504" cy="687114"/>
          </a:xfrm>
        </p:grpSpPr>
        <p:pic>
          <p:nvPicPr>
            <p:cNvPr id="10" name="Picture 9" descr="A black and grey logo&#10;&#10;AI-generated content may be incorrect.">
              <a:extLst>
                <a:ext uri="{FF2B5EF4-FFF2-40B4-BE49-F238E27FC236}">
                  <a16:creationId xmlns:a16="http://schemas.microsoft.com/office/drawing/2014/main" id="{E7B04F0F-F30B-D4F9-D6AA-78EFAF0D9AA5}"/>
                </a:ext>
              </a:extLst>
            </p:cNvPr>
            <p:cNvPicPr>
              <a:picLocks noChangeAspect="1"/>
            </p:cNvPicPr>
            <p:nvPr/>
          </p:nvPicPr>
          <p:blipFill>
            <a:blip r:embed="rId3"/>
            <a:stretch>
              <a:fillRect/>
            </a:stretch>
          </p:blipFill>
          <p:spPr>
            <a:xfrm>
              <a:off x="99263" y="6160560"/>
              <a:ext cx="1666904" cy="649824"/>
            </a:xfrm>
            <a:prstGeom prst="rect">
              <a:avLst/>
            </a:prstGeom>
          </p:spPr>
        </p:pic>
        <p:pic>
          <p:nvPicPr>
            <p:cNvPr id="11" name="Picture 10">
              <a:extLst>
                <a:ext uri="{FF2B5EF4-FFF2-40B4-BE49-F238E27FC236}">
                  <a16:creationId xmlns:a16="http://schemas.microsoft.com/office/drawing/2014/main" id="{9388C89E-51D3-4417-8BDD-DC9D47A13F39}"/>
                </a:ext>
              </a:extLst>
            </p:cNvPr>
            <p:cNvPicPr>
              <a:picLocks noChangeAspect="1"/>
            </p:cNvPicPr>
            <p:nvPr/>
          </p:nvPicPr>
          <p:blipFill>
            <a:blip r:embed="rId4"/>
            <a:stretch>
              <a:fillRect/>
            </a:stretch>
          </p:blipFill>
          <p:spPr>
            <a:xfrm>
              <a:off x="10382386" y="6206479"/>
              <a:ext cx="1754381" cy="641195"/>
            </a:xfrm>
            <a:prstGeom prst="rect">
              <a:avLst/>
            </a:prstGeom>
          </p:spPr>
        </p:pic>
      </p:grpSp>
      <p:grpSp>
        <p:nvGrpSpPr>
          <p:cNvPr id="4" name="Group 3">
            <a:extLst>
              <a:ext uri="{FF2B5EF4-FFF2-40B4-BE49-F238E27FC236}">
                <a16:creationId xmlns:a16="http://schemas.microsoft.com/office/drawing/2014/main" id="{142EDE7B-10E1-E4A4-7674-44C701A3841D}"/>
              </a:ext>
            </a:extLst>
          </p:cNvPr>
          <p:cNvGrpSpPr/>
          <p:nvPr/>
        </p:nvGrpSpPr>
        <p:grpSpPr>
          <a:xfrm>
            <a:off x="9360346" y="2441448"/>
            <a:ext cx="2407304" cy="849653"/>
            <a:chOff x="9590563" y="2639410"/>
            <a:chExt cx="2407304" cy="849653"/>
          </a:xfrm>
        </p:grpSpPr>
        <p:sp>
          <p:nvSpPr>
            <p:cNvPr id="5" name="TextBox 4">
              <a:extLst>
                <a:ext uri="{FF2B5EF4-FFF2-40B4-BE49-F238E27FC236}">
                  <a16:creationId xmlns:a16="http://schemas.microsoft.com/office/drawing/2014/main" id="{DD6E953E-7F7A-293C-4709-C2A36B52A51A}"/>
                </a:ext>
              </a:extLst>
            </p:cNvPr>
            <p:cNvSpPr txBox="1"/>
            <p:nvPr/>
          </p:nvSpPr>
          <p:spPr>
            <a:xfrm flipH="1">
              <a:off x="9590563" y="2639410"/>
              <a:ext cx="2407304"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Bierstadt"/>
                  <a:ea typeface="+mn-ea"/>
                  <a:cs typeface="+mn-cs"/>
                </a:rPr>
                <a:t>Scan to try the VPs</a:t>
              </a:r>
            </a:p>
          </p:txBody>
        </p:sp>
        <p:sp>
          <p:nvSpPr>
            <p:cNvPr id="12" name="TextBox 11">
              <a:extLst>
                <a:ext uri="{FF2B5EF4-FFF2-40B4-BE49-F238E27FC236}">
                  <a16:creationId xmlns:a16="http://schemas.microsoft.com/office/drawing/2014/main" id="{BD8F507D-16F1-0857-3CB1-2B75AFD599EC}"/>
                </a:ext>
              </a:extLst>
            </p:cNvPr>
            <p:cNvSpPr txBox="1"/>
            <p:nvPr/>
          </p:nvSpPr>
          <p:spPr>
            <a:xfrm flipH="1">
              <a:off x="9765598" y="2888899"/>
              <a:ext cx="2057234" cy="6001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Bierstadt"/>
                  <a:ea typeface="+mn-ea"/>
                  <a:cs typeface="+mn-cs"/>
                </a:rPr>
                <a:t>Credit:  P. Boltons, P. Thompson and T. Pardoe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Bierstadt"/>
                  <a:ea typeface="+mn-ea"/>
                  <a:cs typeface="+mn-cs"/>
                </a:rPr>
                <a:t>Scroll Down to VP Section</a:t>
              </a:r>
            </a:p>
          </p:txBody>
        </p:sp>
      </p:grpSp>
      <p:pic>
        <p:nvPicPr>
          <p:cNvPr id="14" name="Picture 13">
            <a:extLst>
              <a:ext uri="{FF2B5EF4-FFF2-40B4-BE49-F238E27FC236}">
                <a16:creationId xmlns:a16="http://schemas.microsoft.com/office/drawing/2014/main" id="{6D79C2D6-9FF0-32BB-38B4-6D5E55AAAB1A}"/>
              </a:ext>
            </a:extLst>
          </p:cNvPr>
          <p:cNvPicPr>
            <a:picLocks noChangeAspect="1"/>
          </p:cNvPicPr>
          <p:nvPr/>
        </p:nvPicPr>
        <p:blipFill>
          <a:blip r:embed="rId5"/>
          <a:stretch>
            <a:fillRect/>
          </a:stretch>
        </p:blipFill>
        <p:spPr>
          <a:xfrm>
            <a:off x="9707734" y="715192"/>
            <a:ext cx="1712529" cy="1712529"/>
          </a:xfrm>
          <a:prstGeom prst="rect">
            <a:avLst/>
          </a:prstGeom>
        </p:spPr>
      </p:pic>
    </p:spTree>
    <p:extLst>
      <p:ext uri="{BB962C8B-B14F-4D97-AF65-F5344CB8AC3E}">
        <p14:creationId xmlns:p14="http://schemas.microsoft.com/office/powerpoint/2010/main" val="166439023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35AA7-B347-0F3E-A177-2BC1B294DF92}"/>
              </a:ext>
            </a:extLst>
          </p:cNvPr>
          <p:cNvSpPr>
            <a:spLocks noGrp="1"/>
          </p:cNvSpPr>
          <p:nvPr>
            <p:ph type="title"/>
          </p:nvPr>
        </p:nvSpPr>
        <p:spPr>
          <a:xfrm>
            <a:off x="518160" y="745143"/>
            <a:ext cx="11155680" cy="1463040"/>
          </a:xfrm>
        </p:spPr>
        <p:txBody>
          <a:bodyPr/>
          <a:lstStyle/>
          <a:p>
            <a:r>
              <a:rPr lang="en-GB"/>
              <a:t>References</a:t>
            </a:r>
          </a:p>
        </p:txBody>
      </p:sp>
      <p:sp>
        <p:nvSpPr>
          <p:cNvPr id="3" name="Content Placeholder 2">
            <a:extLst>
              <a:ext uri="{FF2B5EF4-FFF2-40B4-BE49-F238E27FC236}">
                <a16:creationId xmlns:a16="http://schemas.microsoft.com/office/drawing/2014/main" id="{337EC928-442F-69BF-07BE-C4D525928797}"/>
              </a:ext>
            </a:extLst>
          </p:cNvPr>
          <p:cNvSpPr>
            <a:spLocks noGrp="1"/>
          </p:cNvSpPr>
          <p:nvPr>
            <p:ph idx="1"/>
          </p:nvPr>
        </p:nvSpPr>
        <p:spPr>
          <a:xfrm>
            <a:off x="518160" y="1580252"/>
            <a:ext cx="11155680" cy="4899691"/>
          </a:xfrm>
        </p:spPr>
        <p:txBody>
          <a:bodyPr>
            <a:normAutofit fontScale="92500" lnSpcReduction="10000"/>
          </a:bodyPr>
          <a:lstStyle/>
          <a:p>
            <a:r>
              <a:rPr lang="en-GB" sz="1200" i="1" dirty="0"/>
              <a:t>Davis, F. D. (1989). Perceived usefulness, perceived ease of use, and user acceptance of information technology. MIS Quarterly, 13(3), 319–340.</a:t>
            </a:r>
          </a:p>
          <a:p>
            <a:r>
              <a:rPr lang="en-GB" sz="1200" dirty="0"/>
              <a:t>Dewey, J. (1938). </a:t>
            </a:r>
            <a:r>
              <a:rPr lang="en-GB" sz="1200" i="1" dirty="0"/>
              <a:t>Experience and Education</a:t>
            </a:r>
            <a:r>
              <a:rPr lang="en-GB" sz="1200" dirty="0"/>
              <a:t>. Pennsylvania State University. </a:t>
            </a:r>
            <a:endParaRPr lang="en-GB" sz="1200" i="1" dirty="0"/>
          </a:p>
          <a:p>
            <a:r>
              <a:rPr lang="en-GB" sz="1200" i="1" dirty="0"/>
              <a:t>Goleman, D. (1995). Emotional Intelligence: Why It Can Matter More Than IQ. New York: Bantam Books.</a:t>
            </a:r>
            <a:endParaRPr lang="en-GB" sz="1200" dirty="0"/>
          </a:p>
          <a:p>
            <a:r>
              <a:rPr lang="en-GB" sz="1200" i="1" dirty="0"/>
              <a:t>Kolb, D. A. (1984). Experiential Learning: Experience as the Source of Learning and Development. Englewood Cliffs, NJ: Prentice Hall</a:t>
            </a:r>
            <a:r>
              <a:rPr lang="en-GB" sz="1200" dirty="0"/>
              <a:t>.</a:t>
            </a:r>
          </a:p>
          <a:p>
            <a:r>
              <a:rPr lang="en-GB" sz="1200" dirty="0"/>
              <a:t>Lent, R. W., Hill, C. E., &amp; Hoffman, M. A. (2003). Development and validation of the </a:t>
            </a:r>
            <a:r>
              <a:rPr lang="en-GB" sz="1200" dirty="0" err="1"/>
              <a:t>Counselor</a:t>
            </a:r>
            <a:r>
              <a:rPr lang="en-GB" sz="1200" dirty="0"/>
              <a:t> Activity Self-Efficacy Scales. </a:t>
            </a:r>
            <a:r>
              <a:rPr lang="en-GB" sz="1200" i="1" dirty="0"/>
              <a:t>Journal of </a:t>
            </a:r>
            <a:r>
              <a:rPr lang="en-GB" sz="1200" i="1" dirty="0" err="1"/>
              <a:t>Counseling</a:t>
            </a:r>
            <a:r>
              <a:rPr lang="en-GB" sz="1200" i="1" dirty="0"/>
              <a:t> Psychology</a:t>
            </a:r>
            <a:r>
              <a:rPr lang="en-GB" sz="1200" dirty="0"/>
              <a:t>, </a:t>
            </a:r>
            <a:r>
              <a:rPr lang="en-GB" sz="1200" i="1" dirty="0"/>
              <a:t>50</a:t>
            </a:r>
            <a:r>
              <a:rPr lang="en-GB" sz="1200" dirty="0"/>
              <a:t>(1), 97–108.</a:t>
            </a:r>
          </a:p>
          <a:p>
            <a:r>
              <a:rPr lang="en-GB" sz="1200" i="1" dirty="0"/>
              <a:t>Luthans, F., Youssef, C. M., &amp; Avolio, B. J. (2007). Psychological Capital: Developing the Human Competitive Edge. Oxford University Press.</a:t>
            </a:r>
          </a:p>
          <a:p>
            <a:r>
              <a:rPr lang="en-GB" sz="1200" dirty="0"/>
              <a:t>Mayer, R. E. (2005). Cognitive Theory of Multimedia Learning. In R. E. Mayer (Ed.), </a:t>
            </a:r>
            <a:r>
              <a:rPr lang="en-GB" sz="1200" i="1" dirty="0"/>
              <a:t>The Cambridge Handbook of Multimedia Learning</a:t>
            </a:r>
            <a:r>
              <a:rPr lang="en-GB" sz="1200" dirty="0"/>
              <a:t>. Cambridge University Press. </a:t>
            </a:r>
          </a:p>
          <a:p>
            <a:r>
              <a:rPr lang="en-GB" sz="1200" dirty="0"/>
              <a:t>Moreno, R. (2006). Does the modality principle hold for different media? A test of the method-affects-learning hypothesis: Modality principle. </a:t>
            </a:r>
            <a:r>
              <a:rPr lang="en-GB" sz="1200" i="1" dirty="0"/>
              <a:t>Journal of Computer Assisted Learning</a:t>
            </a:r>
            <a:r>
              <a:rPr lang="en-GB" sz="1200" dirty="0"/>
              <a:t>, </a:t>
            </a:r>
            <a:r>
              <a:rPr lang="en-GB" sz="1200" i="1" dirty="0"/>
              <a:t>22</a:t>
            </a:r>
            <a:r>
              <a:rPr lang="en-GB" sz="1200" dirty="0"/>
              <a:t>(3), 149–158 </a:t>
            </a:r>
          </a:p>
          <a:p>
            <a:r>
              <a:rPr lang="en-GB" sz="1200" dirty="0"/>
              <a:t>Owen, J. (2020). The use of Practice-Based Learning Days on Psychological Wellbeing Practitioner training programmes: A Self-Determination Theory perspective. </a:t>
            </a:r>
            <a:r>
              <a:rPr lang="en-GB" sz="1200" i="1" dirty="0"/>
              <a:t>The Psychology Teaching Review</a:t>
            </a:r>
            <a:r>
              <a:rPr lang="en-GB" sz="1200" dirty="0"/>
              <a:t>, </a:t>
            </a:r>
            <a:r>
              <a:rPr lang="en-GB" sz="1200" i="1" dirty="0"/>
              <a:t>26</a:t>
            </a:r>
            <a:r>
              <a:rPr lang="en-GB" sz="1200" dirty="0"/>
              <a:t>(2), 19–25. </a:t>
            </a:r>
          </a:p>
          <a:p>
            <a:r>
              <a:rPr lang="en-GB" sz="1200" dirty="0"/>
              <a:t>Owen, J., Crouch-Read, L., Smith, M., &amp; Fisher, P. (2021). Stress and burnout in Improving Access to Psychological Therapies (IAPT) trainees: A systematic review. </a:t>
            </a:r>
            <a:r>
              <a:rPr lang="en-GB" sz="1200" i="1" dirty="0"/>
              <a:t>The Cognitive Behaviour Therapist</a:t>
            </a:r>
            <a:r>
              <a:rPr lang="en-GB" sz="1200" dirty="0"/>
              <a:t>, </a:t>
            </a:r>
            <a:r>
              <a:rPr lang="en-GB" sz="1200" i="1" dirty="0"/>
              <a:t>14</a:t>
            </a:r>
            <a:r>
              <a:rPr lang="en-GB" sz="1200" dirty="0"/>
              <a:t>, e20. </a:t>
            </a:r>
            <a:endParaRPr lang="en-GB" sz="1200" i="1" dirty="0"/>
          </a:p>
          <a:p>
            <a:r>
              <a:rPr lang="en-GB" sz="1200" dirty="0"/>
              <a:t>Schon, D. A. (1991). </a:t>
            </a:r>
            <a:r>
              <a:rPr lang="en-GB" sz="1200" i="1" dirty="0"/>
              <a:t>The reflective practitioner: How professionals think in action</a:t>
            </a:r>
            <a:r>
              <a:rPr lang="en-GB" sz="1200" dirty="0"/>
              <a:t>. Ashgate Publishing Ltd. </a:t>
            </a:r>
          </a:p>
          <a:p>
            <a:r>
              <a:rPr lang="en-GB" sz="1200" i="1" dirty="0"/>
              <a:t>Schneider, S., </a:t>
            </a:r>
            <a:r>
              <a:rPr lang="en-GB" sz="1200" i="1" dirty="0" err="1"/>
              <a:t>Beege</a:t>
            </a:r>
            <a:r>
              <a:rPr lang="en-GB" sz="1200" i="1" dirty="0"/>
              <a:t>, M., </a:t>
            </a:r>
            <a:r>
              <a:rPr lang="en-GB" sz="1200" i="1" dirty="0" err="1"/>
              <a:t>Nebel</a:t>
            </a:r>
            <a:r>
              <a:rPr lang="en-GB" sz="1200" i="1" dirty="0"/>
              <a:t>, S., </a:t>
            </a:r>
            <a:r>
              <a:rPr lang="en-GB" sz="1200" i="1" dirty="0" err="1"/>
              <a:t>Schnaubert</a:t>
            </a:r>
            <a:r>
              <a:rPr lang="en-GB" sz="1200" i="1" dirty="0"/>
              <a:t>, L., &amp; Rey, G. D. (2022). The Cognitive‑Affective‑Social Theory of Learning in Digital Environments (CASTLE). Educational Psychology Review, 34(1), 1–38.</a:t>
            </a:r>
            <a:endParaRPr lang="en-GB" sz="1200" dirty="0"/>
          </a:p>
          <a:p>
            <a:r>
              <a:rPr lang="en-GB" sz="1200" i="1" dirty="0" err="1"/>
              <a:t>Sweller</a:t>
            </a:r>
            <a:r>
              <a:rPr lang="en-GB" sz="1200" i="1" dirty="0"/>
              <a:t>, J. (1988). Cognitive Load During Problem Solving: Effects on Learning. Cognitive Science, 12, 257–285.</a:t>
            </a:r>
            <a:endParaRPr lang="en-GB" sz="1200" dirty="0"/>
          </a:p>
          <a:p>
            <a:r>
              <a:rPr lang="en-GB" sz="1200" i="1" dirty="0"/>
              <a:t>Vygotsky, L. S. (1978). Mind in Society: The Development of Higher Psychological Processes. Harvard University Press.</a:t>
            </a:r>
            <a:endParaRPr lang="en-GB" sz="1200" dirty="0"/>
          </a:p>
        </p:txBody>
      </p:sp>
      <p:graphicFrame>
        <p:nvGraphicFramePr>
          <p:cNvPr id="4" name="Table 3">
            <a:extLst>
              <a:ext uri="{FF2B5EF4-FFF2-40B4-BE49-F238E27FC236}">
                <a16:creationId xmlns:a16="http://schemas.microsoft.com/office/drawing/2014/main" id="{0CCC544A-9FA0-F442-0028-128A9739E92D}"/>
              </a:ext>
            </a:extLst>
          </p:cNvPr>
          <p:cNvGraphicFramePr>
            <a:graphicFrameLocks noGrp="1"/>
          </p:cNvGraphicFramePr>
          <p:nvPr/>
        </p:nvGraphicFramePr>
        <p:xfrm>
          <a:off x="4791075" y="4351814"/>
          <a:ext cx="2616200" cy="219710"/>
        </p:xfrm>
        <a:graphic>
          <a:graphicData uri="http://schemas.openxmlformats.org/drawingml/2006/table">
            <a:tbl>
              <a:tblPr/>
              <a:tblGrid>
                <a:gridCol w="2616200">
                  <a:extLst>
                    <a:ext uri="{9D8B030D-6E8A-4147-A177-3AD203B41FA5}">
                      <a16:colId xmlns:a16="http://schemas.microsoft.com/office/drawing/2014/main" val="3150129260"/>
                    </a:ext>
                  </a:extLst>
                </a:gridCol>
              </a:tblGrid>
              <a:tr h="180975">
                <a:tc>
                  <a:txBody>
                    <a:bodyPr/>
                    <a:lstStyle/>
                    <a:p>
                      <a:pPr algn="l" fontAlgn="b">
                        <a:buNone/>
                      </a:pPr>
                      <a:r>
                        <a:rPr lang="en-GB" sz="1100" b="0" i="0" u="none" strike="noStrike" dirty="0">
                          <a:solidFill>
                            <a:srgbClr val="000000"/>
                          </a:solidFill>
                          <a:effectLst/>
                          <a:latin typeface="Calibri" panose="020F0502020204030204" pitchFamily="34" charset="0"/>
                        </a:rPr>
                        <a:t>shweta.joel1@nhs.net</a:t>
                      </a:r>
                    </a:p>
                  </a:txBody>
                  <a:tcPr marL="6350" marR="6350" marT="6350" anchor="b">
                    <a:lnL>
                      <a:noFill/>
                    </a:lnL>
                    <a:lnR>
                      <a:noFill/>
                    </a:lnR>
                    <a:lnT>
                      <a:noFill/>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902830907"/>
                  </a:ext>
                </a:extLst>
              </a:tr>
            </a:tbl>
          </a:graphicData>
        </a:graphic>
      </p:graphicFrame>
    </p:spTree>
    <p:extLst>
      <p:ext uri="{BB962C8B-B14F-4D97-AF65-F5344CB8AC3E}">
        <p14:creationId xmlns:p14="http://schemas.microsoft.com/office/powerpoint/2010/main" val="165501001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6716B-9DB8-B542-6A28-977A1BA64B6B}"/>
              </a:ext>
            </a:extLst>
          </p:cNvPr>
          <p:cNvSpPr>
            <a:spLocks noGrp="1"/>
          </p:cNvSpPr>
          <p:nvPr>
            <p:ph type="ctrTitle"/>
          </p:nvPr>
        </p:nvSpPr>
        <p:spPr>
          <a:xfrm>
            <a:off x="49529" y="3371477"/>
            <a:ext cx="12092940" cy="2288096"/>
          </a:xfrm>
        </p:spPr>
        <p:txBody>
          <a:bodyPr>
            <a:normAutofit fontScale="90000"/>
          </a:bodyPr>
          <a:lstStyle/>
          <a:p>
            <a:r>
              <a:rPr lang="en-GB" sz="3900" b="1" dirty="0">
                <a:latin typeface="Aptos Display" panose="020B0004020202020204" pitchFamily="34" charset="0"/>
              </a:rPr>
              <a:t>Co-Improving long term benefits for NHS Talking Therapies following Step 2 care for anxiety and/or depression</a:t>
            </a:r>
            <a:br>
              <a:rPr lang="en-US" sz="3100" dirty="0">
                <a:latin typeface="Aptos Display" panose="020B0004020202020204" pitchFamily="34" charset="0"/>
              </a:rPr>
            </a:br>
            <a:br>
              <a:rPr lang="en-US" sz="3100" dirty="0">
                <a:latin typeface="Aptos Display" panose="020B0004020202020204" pitchFamily="34" charset="0"/>
              </a:rPr>
            </a:br>
            <a:r>
              <a:rPr lang="en-GB" sz="3100" dirty="0">
                <a:solidFill>
                  <a:srgbClr val="E16E6B"/>
                </a:solidFill>
                <a:latin typeface="Aptos Display" panose="020B0004020202020204" pitchFamily="34" charset="0"/>
              </a:rPr>
              <a:t>NHS Talking Therapies Leadership and Innovation Forum </a:t>
            </a:r>
            <a:br>
              <a:rPr lang="en-GB" sz="3100" dirty="0">
                <a:solidFill>
                  <a:srgbClr val="E16E6B"/>
                </a:solidFill>
                <a:latin typeface="Aptos Display" panose="020B0004020202020204" pitchFamily="34" charset="0"/>
              </a:rPr>
            </a:br>
            <a:r>
              <a:rPr lang="en-US" sz="3100" dirty="0">
                <a:solidFill>
                  <a:srgbClr val="E16E6B"/>
                </a:solidFill>
                <a:latin typeface="Aptos Display" panose="020B0004020202020204" pitchFamily="34" charset="0"/>
              </a:rPr>
              <a:t>23</a:t>
            </a:r>
            <a:r>
              <a:rPr lang="en-US" sz="3100" baseline="30000" dirty="0">
                <a:solidFill>
                  <a:srgbClr val="E16E6B"/>
                </a:solidFill>
                <a:latin typeface="Aptos Display" panose="020B0004020202020204" pitchFamily="34" charset="0"/>
              </a:rPr>
              <a:t>rd</a:t>
            </a:r>
            <a:r>
              <a:rPr lang="en-US" sz="3100" dirty="0">
                <a:solidFill>
                  <a:srgbClr val="E16E6B"/>
                </a:solidFill>
                <a:latin typeface="Aptos Display" panose="020B0004020202020204" pitchFamily="34" charset="0"/>
              </a:rPr>
              <a:t> April 2026</a:t>
            </a:r>
            <a:br>
              <a:rPr lang="en-US" sz="3100" dirty="0">
                <a:solidFill>
                  <a:srgbClr val="E16E6B"/>
                </a:solidFill>
                <a:latin typeface="Aptos Display" panose="020B0004020202020204" pitchFamily="34" charset="0"/>
              </a:rPr>
            </a:br>
            <a:r>
              <a:rPr lang="en-US" sz="3100" dirty="0">
                <a:solidFill>
                  <a:srgbClr val="349BDD"/>
                </a:solidFill>
                <a:latin typeface="Aptos Display" panose="020B0004020202020204" pitchFamily="34" charset="0"/>
              </a:rPr>
              <a:t>Peter Bampton &amp; Cintia Faija</a:t>
            </a:r>
          </a:p>
        </p:txBody>
      </p:sp>
      <p:pic>
        <p:nvPicPr>
          <p:cNvPr id="7" name="Picture 6">
            <a:extLst>
              <a:ext uri="{FF2B5EF4-FFF2-40B4-BE49-F238E27FC236}">
                <a16:creationId xmlns:a16="http://schemas.microsoft.com/office/drawing/2014/main" id="{067DD862-B54D-C1EE-2710-BCB77C1A3B9C}"/>
              </a:ext>
            </a:extLst>
          </p:cNvPr>
          <p:cNvPicPr>
            <a:picLocks noChangeAspect="1"/>
          </p:cNvPicPr>
          <p:nvPr/>
        </p:nvPicPr>
        <p:blipFill>
          <a:blip r:embed="rId3"/>
          <a:stretch>
            <a:fillRect/>
          </a:stretch>
        </p:blipFill>
        <p:spPr>
          <a:xfrm>
            <a:off x="9231820" y="5835276"/>
            <a:ext cx="2697480" cy="692131"/>
          </a:xfrm>
          <a:prstGeom prst="rect">
            <a:avLst/>
          </a:prstGeom>
        </p:spPr>
      </p:pic>
      <p:pic>
        <p:nvPicPr>
          <p:cNvPr id="9" name="Picture 4">
            <a:extLst>
              <a:ext uri="{FF2B5EF4-FFF2-40B4-BE49-F238E27FC236}">
                <a16:creationId xmlns:a16="http://schemas.microsoft.com/office/drawing/2014/main" id="{E041E087-2845-9F7D-0424-787F7ED4300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9830" y="245010"/>
            <a:ext cx="4560760" cy="81594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FED448CD-A501-5D71-7ED6-17F1294751A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2700" y="5618819"/>
            <a:ext cx="2656091" cy="112504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CD75A270-F81A-A866-CA00-78CCE6D5FF07}"/>
              </a:ext>
            </a:extLst>
          </p:cNvPr>
          <p:cNvPicPr>
            <a:picLocks noChangeAspect="1"/>
          </p:cNvPicPr>
          <p:nvPr/>
        </p:nvPicPr>
        <p:blipFill>
          <a:blip r:embed="rId6"/>
          <a:stretch>
            <a:fillRect/>
          </a:stretch>
        </p:blipFill>
        <p:spPr>
          <a:xfrm>
            <a:off x="9180385" y="151807"/>
            <a:ext cx="2800350" cy="1049699"/>
          </a:xfrm>
          <a:prstGeom prst="rect">
            <a:avLst/>
          </a:prstGeom>
        </p:spPr>
      </p:pic>
      <p:sp>
        <p:nvSpPr>
          <p:cNvPr id="3" name="Title 1">
            <a:extLst>
              <a:ext uri="{FF2B5EF4-FFF2-40B4-BE49-F238E27FC236}">
                <a16:creationId xmlns:a16="http://schemas.microsoft.com/office/drawing/2014/main" id="{547C82B7-1FE2-2222-3103-D7CF1251584C}"/>
              </a:ext>
            </a:extLst>
          </p:cNvPr>
          <p:cNvSpPr txBox="1">
            <a:spLocks/>
          </p:cNvSpPr>
          <p:nvPr/>
        </p:nvSpPr>
        <p:spPr>
          <a:xfrm>
            <a:off x="0" y="2158709"/>
            <a:ext cx="12192000" cy="10436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5400" b="1" i="0" u="none" strike="noStrike" kern="1200" cap="none" spc="0" normalizeH="0" baseline="0" noProof="0" dirty="0">
                <a:ln>
                  <a:noFill/>
                </a:ln>
                <a:solidFill>
                  <a:prstClr val="black"/>
                </a:solidFill>
                <a:effectLst/>
                <a:uLnTx/>
                <a:uFillTx/>
                <a:latin typeface=""/>
                <a:ea typeface="+mj-ea"/>
                <a:cs typeface="+mj-cs"/>
              </a:rPr>
              <a:t>CO-</a:t>
            </a:r>
            <a:r>
              <a:rPr kumimoji="0" lang="en-US" sz="5400" b="1" i="0" u="none" strike="noStrike" kern="1200" cap="none" spc="0" normalizeH="0" baseline="0" noProof="0" dirty="0">
                <a:ln>
                  <a:noFill/>
                </a:ln>
                <a:solidFill>
                  <a:srgbClr val="E16E6B"/>
                </a:solidFill>
                <a:effectLst/>
                <a:uLnTx/>
                <a:uFillTx/>
                <a:latin typeface=""/>
                <a:ea typeface="+mj-ea"/>
                <a:cs typeface="+mj-cs"/>
              </a:rPr>
              <a:t>I</a:t>
            </a:r>
            <a:r>
              <a:rPr kumimoji="0" lang="en-US" sz="5400" b="1" i="0" u="none" strike="noStrike" kern="1200" cap="none" spc="0" normalizeH="0" baseline="0" noProof="0" dirty="0">
                <a:ln>
                  <a:noFill/>
                </a:ln>
                <a:solidFill>
                  <a:srgbClr val="EFA205"/>
                </a:solidFill>
                <a:effectLst/>
                <a:uLnTx/>
                <a:uFillTx/>
                <a:latin typeface=""/>
                <a:ea typeface="+mj-ea"/>
                <a:cs typeface="+mj-cs"/>
              </a:rPr>
              <a:t>M</a:t>
            </a:r>
            <a:r>
              <a:rPr kumimoji="0" lang="en-US" sz="5400" b="1" i="0" u="none" strike="noStrike" kern="1200" cap="none" spc="0" normalizeH="0" baseline="0" noProof="0" dirty="0">
                <a:ln>
                  <a:noFill/>
                </a:ln>
                <a:solidFill>
                  <a:prstClr val="black"/>
                </a:solidFill>
                <a:effectLst/>
                <a:uLnTx/>
                <a:uFillTx/>
                <a:latin typeface=""/>
                <a:ea typeface="+mj-ea"/>
                <a:cs typeface="+mj-cs"/>
              </a:rPr>
              <a:t>P</a:t>
            </a:r>
            <a:r>
              <a:rPr kumimoji="0" lang="en-US" sz="5400" b="1" i="0" u="none" strike="noStrike" kern="1200" cap="none" spc="0" normalizeH="0" baseline="0" noProof="0" dirty="0">
                <a:ln>
                  <a:noFill/>
                </a:ln>
                <a:solidFill>
                  <a:srgbClr val="794800"/>
                </a:solidFill>
                <a:effectLst/>
                <a:uLnTx/>
                <a:uFillTx/>
                <a:latin typeface=""/>
                <a:ea typeface="+mj-ea"/>
                <a:cs typeface="+mj-cs"/>
              </a:rPr>
              <a:t>R</a:t>
            </a:r>
            <a:r>
              <a:rPr kumimoji="0" lang="en-US" sz="5400" b="1" i="0" u="none" strike="noStrike" kern="1200" cap="none" spc="0" normalizeH="0" baseline="0" noProof="0" dirty="0">
                <a:ln>
                  <a:noFill/>
                </a:ln>
                <a:solidFill>
                  <a:srgbClr val="40C2C9"/>
                </a:solidFill>
                <a:effectLst/>
                <a:uLnTx/>
                <a:uFillTx/>
                <a:latin typeface=""/>
                <a:ea typeface="+mj-ea"/>
                <a:cs typeface="+mj-cs"/>
              </a:rPr>
              <a:t>O</a:t>
            </a:r>
            <a:r>
              <a:rPr kumimoji="0" lang="en-US" sz="5400" b="1" i="0" u="none" strike="noStrike" kern="1200" cap="none" spc="0" normalizeH="0" baseline="0" noProof="0" dirty="0">
                <a:ln>
                  <a:noFill/>
                </a:ln>
                <a:solidFill>
                  <a:srgbClr val="359BDC"/>
                </a:solidFill>
                <a:effectLst/>
                <a:uLnTx/>
                <a:uFillTx/>
                <a:latin typeface=""/>
                <a:ea typeface="+mj-ea"/>
                <a:cs typeface="+mj-cs"/>
              </a:rPr>
              <a:t>V</a:t>
            </a:r>
            <a:r>
              <a:rPr kumimoji="0" lang="en-US" sz="5400" b="1" i="0" u="none" strike="noStrike" kern="1200" cap="none" spc="0" normalizeH="0" baseline="0" noProof="0" dirty="0">
                <a:ln>
                  <a:noFill/>
                </a:ln>
                <a:solidFill>
                  <a:srgbClr val="B174E8"/>
                </a:solidFill>
                <a:effectLst/>
                <a:uLnTx/>
                <a:uFillTx/>
                <a:latin typeface=""/>
                <a:ea typeface="+mj-ea"/>
                <a:cs typeface="+mj-cs"/>
              </a:rPr>
              <a:t>E</a:t>
            </a:r>
            <a:r>
              <a:rPr kumimoji="0" lang="en-US" sz="5400" b="0" i="0" u="none" strike="noStrike" kern="1200" cap="none" spc="0" normalizeH="0" baseline="0" noProof="0" dirty="0">
                <a:ln>
                  <a:noFill/>
                </a:ln>
                <a:solidFill>
                  <a:prstClr val="black"/>
                </a:solidFill>
                <a:effectLst/>
                <a:uLnTx/>
                <a:uFillTx/>
                <a:latin typeface=""/>
                <a:ea typeface="+mj-ea"/>
                <a:cs typeface="+mj-cs"/>
              </a:rPr>
              <a:t> </a:t>
            </a:r>
            <a:endParaRPr kumimoji="0" lang="en-US" sz="3600" b="0" i="0" u="none" strike="noStrike" kern="1200" cap="none" spc="0" normalizeH="0" baseline="0" noProof="0" dirty="0">
              <a:ln>
                <a:noFill/>
              </a:ln>
              <a:solidFill>
                <a:prstClr val="black"/>
              </a:solidFill>
              <a:effectLst/>
              <a:uLnTx/>
              <a:uFillTx/>
              <a:latin typeface=""/>
              <a:ea typeface="+mj-ea"/>
              <a:cs typeface="+mj-cs"/>
            </a:endParaRPr>
          </a:p>
        </p:txBody>
      </p:sp>
      <p:pic>
        <p:nvPicPr>
          <p:cNvPr id="4" name="Picture 3">
            <a:extLst>
              <a:ext uri="{FF2B5EF4-FFF2-40B4-BE49-F238E27FC236}">
                <a16:creationId xmlns:a16="http://schemas.microsoft.com/office/drawing/2014/main" id="{D206984B-E3CC-C7FE-B56C-34DE5277A144}"/>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10000" b="90000" l="10000" r="90000">
                        <a14:foregroundMark x1="30250" y1="28125" x2="30625" y2="32125"/>
                      </a14:backgroundRemoval>
                    </a14:imgEffect>
                  </a14:imgLayer>
                </a14:imgProps>
              </a:ext>
            </a:extLst>
          </a:blip>
          <a:srcRect b="34218"/>
          <a:stretch>
            <a:fillRect/>
          </a:stretch>
        </p:blipFill>
        <p:spPr>
          <a:xfrm>
            <a:off x="4178668" y="0"/>
            <a:ext cx="3834663" cy="2522497"/>
          </a:xfrm>
          <a:prstGeom prst="rect">
            <a:avLst/>
          </a:prstGeom>
        </p:spPr>
      </p:pic>
    </p:spTree>
    <p:extLst>
      <p:ext uri="{BB962C8B-B14F-4D97-AF65-F5344CB8AC3E}">
        <p14:creationId xmlns:p14="http://schemas.microsoft.com/office/powerpoint/2010/main" val="2139162450"/>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6F2CEC-AAA1-B979-9FFC-F9031CD32961}"/>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4E21FEE-DD17-E419-2EF7-4CCBF0294FC2}"/>
              </a:ext>
            </a:extLst>
          </p:cNvPr>
          <p:cNvSpPr/>
          <p:nvPr/>
        </p:nvSpPr>
        <p:spPr>
          <a:xfrm>
            <a:off x="-22906" y="2513"/>
            <a:ext cx="12237812" cy="871200"/>
          </a:xfrm>
          <a:prstGeom prst="rect">
            <a:avLst/>
          </a:prstGeom>
          <a:solidFill>
            <a:srgbClr val="9751CB">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prstClr val="black"/>
                </a:solidFill>
                <a:effectLst/>
                <a:uLnTx/>
                <a:uFillTx/>
                <a:latin typeface="Aptos Display" panose="020B0004020202020204" pitchFamily="34" charset="0"/>
                <a:ea typeface="+mn-ea"/>
                <a:cs typeface="Arial" panose="020B0604020202020204" pitchFamily="34" charset="0"/>
              </a:rPr>
              <a:t>Agenda</a:t>
            </a:r>
          </a:p>
        </p:txBody>
      </p:sp>
      <p:pic>
        <p:nvPicPr>
          <p:cNvPr id="6" name="Picture 4">
            <a:extLst>
              <a:ext uri="{FF2B5EF4-FFF2-40B4-BE49-F238E27FC236}">
                <a16:creationId xmlns:a16="http://schemas.microsoft.com/office/drawing/2014/main" id="{6B30D864-D985-C5F4-9EDB-2D82F08915F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44558" y="130868"/>
            <a:ext cx="2337892" cy="41669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5011941B-7D89-BE37-AB79-9930773D491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2165" y="104415"/>
            <a:ext cx="1327580" cy="560222"/>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a:extLst>
              <a:ext uri="{FF2B5EF4-FFF2-40B4-BE49-F238E27FC236}">
                <a16:creationId xmlns:a16="http://schemas.microsoft.com/office/drawing/2014/main" id="{E9BFFA4E-EFFA-2182-9B96-E698EA1D6F02}"/>
              </a:ext>
            </a:extLst>
          </p:cNvPr>
          <p:cNvSpPr txBox="1">
            <a:spLocks/>
          </p:cNvSpPr>
          <p:nvPr/>
        </p:nvSpPr>
        <p:spPr>
          <a:xfrm>
            <a:off x="3220708" y="227882"/>
            <a:ext cx="6057672" cy="1176759"/>
          </a:xfrm>
          <a:prstGeom prst="rect">
            <a:avLst/>
          </a:prstGeom>
        </p:spPr>
        <p:txBody>
          <a:bodyPr vert="horz" lIns="109728" tIns="109728" rIns="109728" bIns="91440" rtlCol="0" anchor="b">
            <a:normAutofit/>
          </a:bodyPr>
          <a:lstStyle>
            <a:lvl1pPr algn="l" defTabSz="914400" rtl="0" eaLnBrk="1" latinLnBrk="0" hangingPunct="1">
              <a:lnSpc>
                <a:spcPct val="130000"/>
              </a:lnSpc>
              <a:spcBef>
                <a:spcPct val="0"/>
              </a:spcBef>
              <a:buNone/>
              <a:defRPr sz="3200" b="1" kern="1200" spc="1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30000"/>
              </a:lnSpc>
              <a:spcBef>
                <a:spcPct val="0"/>
              </a:spcBef>
              <a:spcAft>
                <a:spcPts val="0"/>
              </a:spcAft>
              <a:buClrTx/>
              <a:buSzTx/>
              <a:buFontTx/>
              <a:buNone/>
              <a:tabLst/>
              <a:defRPr/>
            </a:pPr>
            <a:endParaRPr kumimoji="0" lang="en-GB" sz="3200" b="1" i="0" u="none" strike="noStrike" kern="1200" cap="none" spc="150" normalizeH="0" baseline="0" noProof="0" dirty="0">
              <a:ln>
                <a:noFill/>
              </a:ln>
              <a:solidFill>
                <a:srgbClr val="EA5D4E"/>
              </a:solidFill>
              <a:effectLst/>
              <a:uLnTx/>
              <a:uFillTx/>
              <a:latin typeface="Arial" panose="020B0604020202020204" pitchFamily="34" charset="0"/>
              <a:ea typeface="+mj-ea"/>
              <a:cs typeface="Arial" panose="020B0604020202020204" pitchFamily="34" charset="0"/>
            </a:endParaRPr>
          </a:p>
        </p:txBody>
      </p:sp>
      <p:sp>
        <p:nvSpPr>
          <p:cNvPr id="25" name="AutoShape 2" descr="University of Sheffield homepage">
            <a:extLst>
              <a:ext uri="{FF2B5EF4-FFF2-40B4-BE49-F238E27FC236}">
                <a16:creationId xmlns:a16="http://schemas.microsoft.com/office/drawing/2014/main" id="{26F5FA84-9AAB-18BC-5274-F5E7157FAE1B}"/>
              </a:ext>
            </a:extLst>
          </p:cNvPr>
          <p:cNvSpPr>
            <a:spLocks noChangeAspect="1" noChangeArrowheads="1"/>
          </p:cNvSpPr>
          <p:nvPr/>
        </p:nvSpPr>
        <p:spPr bwMode="auto">
          <a:xfrm>
            <a:off x="5943599" y="3276600"/>
            <a:ext cx="305945"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pic>
        <p:nvPicPr>
          <p:cNvPr id="40" name="Picture 39">
            <a:extLst>
              <a:ext uri="{FF2B5EF4-FFF2-40B4-BE49-F238E27FC236}">
                <a16:creationId xmlns:a16="http://schemas.microsoft.com/office/drawing/2014/main" id="{D1AEF9CA-3AEF-54C4-97DD-A09893197268}"/>
              </a:ext>
            </a:extLst>
          </p:cNvPr>
          <p:cNvPicPr>
            <a:picLocks noChangeAspect="1"/>
          </p:cNvPicPr>
          <p:nvPr/>
        </p:nvPicPr>
        <p:blipFill>
          <a:blip r:embed="rId5"/>
          <a:stretch>
            <a:fillRect/>
          </a:stretch>
        </p:blipFill>
        <p:spPr>
          <a:xfrm>
            <a:off x="1583942" y="89432"/>
            <a:ext cx="1784900" cy="542776"/>
          </a:xfrm>
          <a:prstGeom prst="rect">
            <a:avLst/>
          </a:prstGeom>
        </p:spPr>
      </p:pic>
      <p:sp>
        <p:nvSpPr>
          <p:cNvPr id="26" name="Content Placeholder 25">
            <a:extLst>
              <a:ext uri="{FF2B5EF4-FFF2-40B4-BE49-F238E27FC236}">
                <a16:creationId xmlns:a16="http://schemas.microsoft.com/office/drawing/2014/main" id="{22888BA5-16EC-3923-66BB-E0355283015F}"/>
              </a:ext>
            </a:extLst>
          </p:cNvPr>
          <p:cNvSpPr>
            <a:spLocks noGrp="1"/>
          </p:cNvSpPr>
          <p:nvPr>
            <p:ph idx="1"/>
          </p:nvPr>
        </p:nvSpPr>
        <p:spPr>
          <a:xfrm>
            <a:off x="838200" y="1405731"/>
            <a:ext cx="10515600" cy="4351338"/>
          </a:xfrm>
        </p:spPr>
        <p:txBody>
          <a:bodyPr>
            <a:normAutofit fontScale="92500" lnSpcReduction="20000"/>
          </a:bodyPr>
          <a:lstStyle/>
          <a:p>
            <a:pPr marL="0" indent="0">
              <a:buNone/>
            </a:pPr>
            <a:r>
              <a:rPr lang="en-GB" sz="4000" dirty="0">
                <a:latin typeface="Aptos" panose="020B0004020202020204" pitchFamily="34" charset="0"/>
              </a:rPr>
              <a:t>1- Research background: The Landscape &amp; The Sustainability Gap</a:t>
            </a:r>
          </a:p>
          <a:p>
            <a:pPr marL="0" indent="0">
              <a:buNone/>
            </a:pPr>
            <a:r>
              <a:rPr lang="en-GB" sz="4000" dirty="0">
                <a:latin typeface="Aptos" panose="020B0004020202020204" pitchFamily="34" charset="0"/>
              </a:rPr>
              <a:t>2- Meet the team</a:t>
            </a:r>
          </a:p>
          <a:p>
            <a:pPr marL="0" indent="0">
              <a:buNone/>
            </a:pPr>
            <a:r>
              <a:rPr lang="en-GB" sz="4000" dirty="0">
                <a:latin typeface="Aptos" panose="020B0004020202020204" pitchFamily="34" charset="0"/>
              </a:rPr>
              <a:t>3- Project Overview</a:t>
            </a:r>
          </a:p>
          <a:p>
            <a:pPr marL="0" indent="0">
              <a:buNone/>
            </a:pPr>
            <a:r>
              <a:rPr lang="en-GB" sz="4000" dirty="0">
                <a:latin typeface="Aptos" panose="020B0004020202020204" pitchFamily="34" charset="0"/>
              </a:rPr>
              <a:t>4- Findings</a:t>
            </a:r>
          </a:p>
          <a:p>
            <a:pPr marL="0" indent="0">
              <a:buNone/>
            </a:pPr>
            <a:r>
              <a:rPr lang="en-GB" sz="4000" dirty="0">
                <a:latin typeface="Aptos" panose="020B0004020202020204" pitchFamily="34" charset="0"/>
              </a:rPr>
              <a:t>5- Limitations</a:t>
            </a:r>
          </a:p>
          <a:p>
            <a:pPr marL="0" indent="0">
              <a:buNone/>
            </a:pPr>
            <a:r>
              <a:rPr lang="en-GB" sz="4000" dirty="0">
                <a:latin typeface="Aptos" panose="020B0004020202020204" pitchFamily="34" charset="0"/>
              </a:rPr>
              <a:t>6- Next Steps</a:t>
            </a:r>
          </a:p>
          <a:p>
            <a:pPr marL="0" indent="0">
              <a:buNone/>
            </a:pPr>
            <a:r>
              <a:rPr lang="en-GB" sz="4000" dirty="0">
                <a:latin typeface="Aptos" panose="020B0004020202020204" pitchFamily="34" charset="0"/>
              </a:rPr>
              <a:t>7-Q&amp;A</a:t>
            </a:r>
          </a:p>
          <a:p>
            <a:pPr marL="0" indent="0">
              <a:buNone/>
            </a:pPr>
            <a:endParaRPr lang="en-GB" dirty="0">
              <a:latin typeface="Aptos" panose="020B0004020202020204" pitchFamily="34" charset="0"/>
            </a:endParaRPr>
          </a:p>
        </p:txBody>
      </p:sp>
      <p:sp>
        <p:nvSpPr>
          <p:cNvPr id="2" name="Rectangle 1">
            <a:extLst>
              <a:ext uri="{FF2B5EF4-FFF2-40B4-BE49-F238E27FC236}">
                <a16:creationId xmlns:a16="http://schemas.microsoft.com/office/drawing/2014/main" id="{0DCB2654-C72B-BEBB-8D79-9F8196BCB30B}"/>
              </a:ext>
            </a:extLst>
          </p:cNvPr>
          <p:cNvSpPr/>
          <p:nvPr/>
        </p:nvSpPr>
        <p:spPr>
          <a:xfrm>
            <a:off x="-22906" y="6023874"/>
            <a:ext cx="12237812" cy="834126"/>
          </a:xfrm>
          <a:prstGeom prst="rect">
            <a:avLst/>
          </a:prstGeom>
          <a:solidFill>
            <a:srgbClr val="9751CB">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Patient and Public Involvement and Engagement (PPIE)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embedded throughout</a:t>
            </a:r>
            <a:endParaRPr kumimoji="0" lang="en-GB" sz="28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491508890"/>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2C3B6D56-1983-E736-C457-9EF52D17346C}"/>
              </a:ext>
            </a:extLst>
          </p:cNvPr>
          <p:cNvSpPr/>
          <p:nvPr/>
        </p:nvSpPr>
        <p:spPr>
          <a:xfrm>
            <a:off x="0" y="0"/>
            <a:ext cx="12192000" cy="871200"/>
          </a:xfrm>
          <a:prstGeom prst="rect">
            <a:avLst/>
          </a:prstGeom>
          <a:solidFill>
            <a:srgbClr val="6C2B91">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E433475A-E4C6-A4A7-4B97-64564846FAF4}"/>
              </a:ext>
            </a:extLst>
          </p:cNvPr>
          <p:cNvSpPr>
            <a:spLocks noGrp="1"/>
          </p:cNvSpPr>
          <p:nvPr>
            <p:ph type="ctrTitle"/>
          </p:nvPr>
        </p:nvSpPr>
        <p:spPr>
          <a:xfrm>
            <a:off x="0" y="0"/>
            <a:ext cx="12192000" cy="871201"/>
          </a:xfrm>
        </p:spPr>
        <p:txBody>
          <a:bodyPr anchor="ctr">
            <a:normAutofit/>
          </a:bodyPr>
          <a:lstStyle/>
          <a:p>
            <a:r>
              <a:rPr lang="en-GB" sz="4600" b="1" dirty="0"/>
              <a:t>The Landscape</a:t>
            </a:r>
          </a:p>
        </p:txBody>
      </p:sp>
      <p:sp>
        <p:nvSpPr>
          <p:cNvPr id="4" name="Subtitle 2">
            <a:extLst>
              <a:ext uri="{FF2B5EF4-FFF2-40B4-BE49-F238E27FC236}">
                <a16:creationId xmlns:a16="http://schemas.microsoft.com/office/drawing/2014/main" id="{576AFB3C-71D5-F388-0B2F-507A3B51685C}"/>
              </a:ext>
            </a:extLst>
          </p:cNvPr>
          <p:cNvSpPr txBox="1">
            <a:spLocks/>
          </p:cNvSpPr>
          <p:nvPr/>
        </p:nvSpPr>
        <p:spPr>
          <a:xfrm>
            <a:off x="6758118" y="396743"/>
            <a:ext cx="5108533" cy="299908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24" name="Straight Connector 23">
            <a:extLst>
              <a:ext uri="{FF2B5EF4-FFF2-40B4-BE49-F238E27FC236}">
                <a16:creationId xmlns:a16="http://schemas.microsoft.com/office/drawing/2014/main" id="{C0866F5B-F9D4-2090-0DC2-847F3DA4CA6E}"/>
              </a:ext>
            </a:extLst>
          </p:cNvPr>
          <p:cNvCxnSpPr>
            <a:stCxn id="21" idx="1"/>
          </p:cNvCxnSpPr>
          <p:nvPr/>
        </p:nvCxnSpPr>
        <p:spPr>
          <a:xfrm>
            <a:off x="176463" y="3673714"/>
            <a:ext cx="11774676" cy="4434"/>
          </a:xfrm>
          <a:prstGeom prst="line">
            <a:avLst/>
          </a:prstGeom>
          <a:ln w="38100">
            <a:solidFill>
              <a:srgbClr val="7030A0"/>
            </a:solidFill>
          </a:ln>
        </p:spPr>
        <p:style>
          <a:lnRef idx="3">
            <a:schemeClr val="dk1"/>
          </a:lnRef>
          <a:fillRef idx="0">
            <a:schemeClr val="dk1"/>
          </a:fillRef>
          <a:effectRef idx="2">
            <a:schemeClr val="dk1"/>
          </a:effectRef>
          <a:fontRef idx="minor">
            <a:schemeClr val="tx1"/>
          </a:fontRef>
        </p:style>
      </p:cxnSp>
      <p:sp>
        <p:nvSpPr>
          <p:cNvPr id="21" name="Rectangle 20">
            <a:extLst>
              <a:ext uri="{FF2B5EF4-FFF2-40B4-BE49-F238E27FC236}">
                <a16:creationId xmlns:a16="http://schemas.microsoft.com/office/drawing/2014/main" id="{99970C09-8AD8-46A2-ED29-04CFEE9F6150}"/>
              </a:ext>
            </a:extLst>
          </p:cNvPr>
          <p:cNvSpPr/>
          <p:nvPr/>
        </p:nvSpPr>
        <p:spPr>
          <a:xfrm>
            <a:off x="176463" y="1686365"/>
            <a:ext cx="2512619" cy="3974697"/>
          </a:xfrm>
          <a:prstGeom prst="rect">
            <a:avLst/>
          </a:prstGeom>
        </p:spPr>
        <p:style>
          <a:lnRef idx="2">
            <a:schemeClr val="accent5"/>
          </a:lnRef>
          <a:fillRef idx="1">
            <a:schemeClr val="lt1"/>
          </a:fillRef>
          <a:effectRef idx="0">
            <a:schemeClr val="accent5"/>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Aptos" panose="02110004020202020204"/>
                <a:ea typeface="+mn-ea"/>
                <a:cs typeface="+mn-cs"/>
              </a:rPr>
              <a:t>Global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Aptos" panose="02110004020202020204"/>
                <a:ea typeface="+mn-ea"/>
                <a:cs typeface="+mn-cs"/>
              </a:rPr>
              <a:t>Challenge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With over </a:t>
            </a: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580 million</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 people affected by anxiety and depression globally, the pressure on healthcare systems is a "permanent state," not a temporary surge. </a:t>
            </a:r>
          </a:p>
        </p:txBody>
      </p:sp>
      <p:sp>
        <p:nvSpPr>
          <p:cNvPr id="3" name="Rectangle 2">
            <a:extLst>
              <a:ext uri="{FF2B5EF4-FFF2-40B4-BE49-F238E27FC236}">
                <a16:creationId xmlns:a16="http://schemas.microsoft.com/office/drawing/2014/main" id="{812159C4-7192-089D-1AE1-F6CD8B3EBA64}"/>
              </a:ext>
            </a:extLst>
          </p:cNvPr>
          <p:cNvSpPr/>
          <p:nvPr/>
        </p:nvSpPr>
        <p:spPr>
          <a:xfrm>
            <a:off x="2898220" y="1686365"/>
            <a:ext cx="2833367" cy="3974697"/>
          </a:xfrm>
          <a:prstGeom prst="rect">
            <a:avLst/>
          </a:prstGeom>
        </p:spPr>
        <p:style>
          <a:lnRef idx="2">
            <a:schemeClr val="accent5"/>
          </a:lnRef>
          <a:fillRef idx="1">
            <a:schemeClr val="lt1"/>
          </a:fillRef>
          <a:effectRef idx="0">
            <a:schemeClr val="accent5"/>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Aptos" panose="02110004020202020204"/>
                <a:ea typeface="+mn-ea"/>
                <a:cs typeface="+mn-cs"/>
              </a:rPr>
              <a:t>Economic Imperative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Beyond clinical morbidity, the impact on occupational functioning and physical health continues to be a primary driver of healthcare and economic burden.</a:t>
            </a:r>
          </a:p>
        </p:txBody>
      </p:sp>
      <p:sp>
        <p:nvSpPr>
          <p:cNvPr id="5" name="Rectangle 4">
            <a:extLst>
              <a:ext uri="{FF2B5EF4-FFF2-40B4-BE49-F238E27FC236}">
                <a16:creationId xmlns:a16="http://schemas.microsoft.com/office/drawing/2014/main" id="{DE8939A7-CD68-DBAC-D9AB-76330628E6D5}"/>
              </a:ext>
            </a:extLst>
          </p:cNvPr>
          <p:cNvSpPr/>
          <p:nvPr/>
        </p:nvSpPr>
        <p:spPr>
          <a:xfrm>
            <a:off x="5940725" y="1686365"/>
            <a:ext cx="3128210" cy="3974697"/>
          </a:xfrm>
          <a:prstGeom prst="rect">
            <a:avLst/>
          </a:prstGeom>
        </p:spPr>
        <p:style>
          <a:lnRef idx="2">
            <a:schemeClr val="accent5"/>
          </a:lnRef>
          <a:fillRef idx="1">
            <a:schemeClr val="lt1"/>
          </a:fillRef>
          <a:effectRef idx="0">
            <a:schemeClr val="accent5"/>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Aptos" panose="02110004020202020204"/>
                <a:ea typeface="+mn-ea"/>
                <a:cs typeface="+mn-cs"/>
              </a:rPr>
              <a:t>NHS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Aptos" panose="02110004020202020204"/>
                <a:ea typeface="+mn-ea"/>
                <a:cs typeface="+mn-cs"/>
              </a:rPr>
              <a:t>Benchmark</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Since 2008, NHS Talking Therapies has set the global gold standard for evidence-based care at scale.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In March 2025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50.6%</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of referrals moved to recovery highlighting the impact on short-term recovery.</a:t>
            </a: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1" i="1" u="none" strike="noStrike" kern="1200" cap="none" spc="0" normalizeH="0" baseline="0" noProof="0" dirty="0">
              <a:ln>
                <a:noFill/>
              </a:ln>
              <a:solidFill>
                <a:prstClr val="black"/>
              </a:solidFill>
              <a:effectLst/>
              <a:uLnTx/>
              <a:uFillTx/>
              <a:latin typeface="Aptos" panose="02110004020202020204"/>
              <a:ea typeface="+mn-ea"/>
              <a:cs typeface="+mn-cs"/>
            </a:endParaRPr>
          </a:p>
          <a:p>
            <a:pPr marL="285750" marR="0" lvl="0" indent="-285750" algn="ctr" defTabSz="914400" rtl="0" eaLnBrk="1" fontAlgn="auto" latinLnBrk="0" hangingPunct="1">
              <a:lnSpc>
                <a:spcPct val="100000"/>
              </a:lnSpc>
              <a:spcBef>
                <a:spcPts val="0"/>
              </a:spcBef>
              <a:spcAft>
                <a:spcPts val="0"/>
              </a:spcAft>
              <a:buClrTx/>
              <a:buSzTx/>
              <a:buFontTx/>
              <a:buChar char="-"/>
              <a:tabLst/>
              <a:defRPr/>
            </a:pP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6" name="Rectangle 5">
            <a:extLst>
              <a:ext uri="{FF2B5EF4-FFF2-40B4-BE49-F238E27FC236}">
                <a16:creationId xmlns:a16="http://schemas.microsoft.com/office/drawing/2014/main" id="{E22FC9FF-575E-A140-EC7F-7341AD4E802F}"/>
              </a:ext>
            </a:extLst>
          </p:cNvPr>
          <p:cNvSpPr/>
          <p:nvPr/>
        </p:nvSpPr>
        <p:spPr>
          <a:xfrm>
            <a:off x="9293780" y="1677140"/>
            <a:ext cx="2673066" cy="3983922"/>
          </a:xfrm>
          <a:prstGeom prst="rect">
            <a:avLst/>
          </a:prstGeom>
        </p:spPr>
        <p:style>
          <a:lnRef idx="2">
            <a:schemeClr val="accent5"/>
          </a:lnRef>
          <a:fillRef idx="1">
            <a:schemeClr val="lt1"/>
          </a:fillRef>
          <a:effectRef idx="0">
            <a:schemeClr val="accent5"/>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Aptos" panose="02110004020202020204"/>
                <a:ea typeface="+mn-ea"/>
                <a:cs typeface="+mn-cs"/>
              </a:rPr>
              <a:t>Recovery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Aptos" panose="02110004020202020204"/>
                <a:ea typeface="+mn-ea"/>
                <a:cs typeface="+mn-cs"/>
              </a:rPr>
              <a:t>Rate</a:t>
            </a:r>
            <a:endParaRPr kumimoji="0" lang="en-GB" sz="20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1" i="1"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National data from March 2025, highlights we are successfully moving 50.6% of referrals to recovery.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This is a significant achievement in short-term clinical impact.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285750" marR="0" lvl="0" indent="-285750" algn="ctr" defTabSz="914400" rtl="0" eaLnBrk="1" fontAlgn="auto" latinLnBrk="0" hangingPunct="1">
              <a:lnSpc>
                <a:spcPct val="100000"/>
              </a:lnSpc>
              <a:spcBef>
                <a:spcPts val="0"/>
              </a:spcBef>
              <a:spcAft>
                <a:spcPts val="0"/>
              </a:spcAft>
              <a:buClrTx/>
              <a:buSzTx/>
              <a:buFontTx/>
              <a:buChar char="-"/>
              <a:tabLst/>
              <a:defRPr/>
            </a:pPr>
            <a:endParaRPr kumimoji="0" lang="en-GB" sz="14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pic>
        <p:nvPicPr>
          <p:cNvPr id="12" name="Picture 11">
            <a:extLst>
              <a:ext uri="{FF2B5EF4-FFF2-40B4-BE49-F238E27FC236}">
                <a16:creationId xmlns:a16="http://schemas.microsoft.com/office/drawing/2014/main" id="{7CE3904C-63EB-6800-B33E-22D23D077625}"/>
              </a:ext>
            </a:extLst>
          </p:cNvPr>
          <p:cNvPicPr>
            <a:picLocks noChangeAspect="1"/>
          </p:cNvPicPr>
          <p:nvPr/>
        </p:nvPicPr>
        <p:blipFill>
          <a:blip r:embed="rId3"/>
          <a:stretch>
            <a:fillRect/>
          </a:stretch>
        </p:blipFill>
        <p:spPr>
          <a:xfrm>
            <a:off x="893598" y="5499809"/>
            <a:ext cx="1229979" cy="1229979"/>
          </a:xfrm>
          <a:prstGeom prst="rect">
            <a:avLst/>
          </a:prstGeom>
        </p:spPr>
      </p:pic>
      <p:pic>
        <p:nvPicPr>
          <p:cNvPr id="16" name="Picture 15">
            <a:extLst>
              <a:ext uri="{FF2B5EF4-FFF2-40B4-BE49-F238E27FC236}">
                <a16:creationId xmlns:a16="http://schemas.microsoft.com/office/drawing/2014/main" id="{61D40936-0DC8-D3FB-83C4-0C018D050C4F}"/>
              </a:ext>
            </a:extLst>
          </p:cNvPr>
          <p:cNvPicPr>
            <a:picLocks noChangeAspect="1"/>
          </p:cNvPicPr>
          <p:nvPr/>
        </p:nvPicPr>
        <p:blipFill>
          <a:blip r:embed="rId4"/>
          <a:stretch>
            <a:fillRect/>
          </a:stretch>
        </p:blipFill>
        <p:spPr>
          <a:xfrm>
            <a:off x="3681573" y="5132963"/>
            <a:ext cx="1511448" cy="1511448"/>
          </a:xfrm>
          <a:prstGeom prst="rect">
            <a:avLst/>
          </a:prstGeom>
        </p:spPr>
      </p:pic>
      <p:pic>
        <p:nvPicPr>
          <p:cNvPr id="1026" name="Picture 2" descr="Chat Generic Blue icon">
            <a:extLst>
              <a:ext uri="{FF2B5EF4-FFF2-40B4-BE49-F238E27FC236}">
                <a16:creationId xmlns:a16="http://schemas.microsoft.com/office/drawing/2014/main" id="{E8397835-3152-4A69-5B62-795E3165EBE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98981" y="5383174"/>
            <a:ext cx="1346613" cy="13466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8FB2A039-C9F1-0BB3-C8FC-FFC22B4AFBDB}"/>
              </a:ext>
            </a:extLst>
          </p:cNvPr>
          <p:cNvPicPr>
            <a:picLocks noChangeAspect="1"/>
          </p:cNvPicPr>
          <p:nvPr/>
        </p:nvPicPr>
        <p:blipFill>
          <a:blip r:embed="rId6"/>
          <a:stretch>
            <a:fillRect/>
          </a:stretch>
        </p:blipFill>
        <p:spPr>
          <a:xfrm>
            <a:off x="10024882" y="5230142"/>
            <a:ext cx="1397072" cy="1549480"/>
          </a:xfrm>
          <a:prstGeom prst="rect">
            <a:avLst/>
          </a:prstGeom>
        </p:spPr>
      </p:pic>
    </p:spTree>
    <p:extLst>
      <p:ext uri="{BB962C8B-B14F-4D97-AF65-F5344CB8AC3E}">
        <p14:creationId xmlns:p14="http://schemas.microsoft.com/office/powerpoint/2010/main" val="3125364718"/>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6A2EF072-2007-B6E1-611A-E7704A4D204D}"/>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l="3058" t="18655" r="2806" b="4210"/>
          <a:stretch>
            <a:fillRect/>
          </a:stretch>
        </p:blipFill>
        <p:spPr>
          <a:xfrm>
            <a:off x="161859" y="1219200"/>
            <a:ext cx="11845662" cy="5289882"/>
          </a:xfrm>
          <a:prstGeom prst="rect">
            <a:avLst/>
          </a:prstGeom>
        </p:spPr>
      </p:pic>
      <p:sp>
        <p:nvSpPr>
          <p:cNvPr id="3" name="Rectangle 2">
            <a:extLst>
              <a:ext uri="{FF2B5EF4-FFF2-40B4-BE49-F238E27FC236}">
                <a16:creationId xmlns:a16="http://schemas.microsoft.com/office/drawing/2014/main" id="{9F7455C4-4B1C-512D-2F1A-F36800EEBBE7}"/>
              </a:ext>
            </a:extLst>
          </p:cNvPr>
          <p:cNvSpPr/>
          <p:nvPr/>
        </p:nvSpPr>
        <p:spPr>
          <a:xfrm>
            <a:off x="0" y="-1"/>
            <a:ext cx="12192000" cy="869431"/>
          </a:xfrm>
          <a:prstGeom prst="rect">
            <a:avLst/>
          </a:prstGeom>
          <a:solidFill>
            <a:srgbClr val="6C2B91">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600" b="1" i="0" u="none" strike="noStrike" kern="1200" cap="none" spc="0" normalizeH="0" baseline="0" noProof="0" dirty="0">
                <a:ln>
                  <a:noFill/>
                </a:ln>
                <a:solidFill>
                  <a:prstClr val="black"/>
                </a:solidFill>
                <a:effectLst/>
                <a:uLnTx/>
                <a:uFillTx/>
                <a:latin typeface="Aptos Display" panose="02110004020202020204"/>
                <a:ea typeface="+mn-ea"/>
                <a:cs typeface="+mn-cs"/>
              </a:rPr>
              <a:t>Beyond Discharge: The Sustainability Challenge</a:t>
            </a:r>
          </a:p>
        </p:txBody>
      </p:sp>
    </p:spTree>
    <p:extLst>
      <p:ext uri="{BB962C8B-B14F-4D97-AF65-F5344CB8AC3E}">
        <p14:creationId xmlns:p14="http://schemas.microsoft.com/office/powerpoint/2010/main" val="21579209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up of some writing&#10;&#10;Description automatically generated with low confidence">
            <a:extLst>
              <a:ext uri="{FF2B5EF4-FFF2-40B4-BE49-F238E27FC236}">
                <a16:creationId xmlns:a16="http://schemas.microsoft.com/office/drawing/2014/main" id="{AFB14D3E-1361-76D9-1FCB-22443EC0655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2780" b="-2"/>
          <a:stretch/>
        </p:blipFill>
        <p:spPr>
          <a:xfrm>
            <a:off x="3242695" y="10"/>
            <a:ext cx="8949307" cy="6857990"/>
          </a:xfrm>
          <a:custGeom>
            <a:avLst/>
            <a:gdLst/>
            <a:ahLst/>
            <a:cxnLst/>
            <a:rect l="l" t="t" r="r" b="b"/>
            <a:pathLst>
              <a:path w="8949307" h="6858000">
                <a:moveTo>
                  <a:pt x="0" y="0"/>
                </a:moveTo>
                <a:lnTo>
                  <a:pt x="8949307" y="0"/>
                </a:lnTo>
                <a:lnTo>
                  <a:pt x="8949307" y="6858000"/>
                </a:lnTo>
                <a:lnTo>
                  <a:pt x="0" y="6858000"/>
                </a:lnTo>
                <a:lnTo>
                  <a:pt x="62983" y="6788730"/>
                </a:lnTo>
                <a:cubicBezTo>
                  <a:pt x="773509" y="5928900"/>
                  <a:pt x="1212979" y="4741056"/>
                  <a:pt x="1212979" y="3429000"/>
                </a:cubicBezTo>
                <a:cubicBezTo>
                  <a:pt x="1212979" y="2116944"/>
                  <a:pt x="773509" y="929100"/>
                  <a:pt x="62983" y="69271"/>
                </a:cubicBezTo>
                <a:close/>
              </a:path>
            </a:pathLst>
          </a:custGeom>
        </p:spPr>
      </p:pic>
      <p:sp>
        <p:nvSpPr>
          <p:cNvPr id="2" name="Text Placeholder 1">
            <a:extLst>
              <a:ext uri="{FF2B5EF4-FFF2-40B4-BE49-F238E27FC236}">
                <a16:creationId xmlns:a16="http://schemas.microsoft.com/office/drawing/2014/main" id="{58AC2678-A5CF-F095-6D76-FCD52DEFA121}"/>
              </a:ext>
            </a:extLst>
          </p:cNvPr>
          <p:cNvSpPr>
            <a:spLocks noGrp="1"/>
          </p:cNvSpPr>
          <p:nvPr>
            <p:ph type="body" sz="quarter" idx="11"/>
          </p:nvPr>
        </p:nvSpPr>
        <p:spPr>
          <a:xfrm>
            <a:off x="371094" y="2718053"/>
            <a:ext cx="7016150" cy="2883365"/>
          </a:xfrm>
        </p:spPr>
        <p:txBody>
          <a:bodyPr vert="horz" lIns="91440" tIns="45720" rIns="91440" bIns="45720" rtlCol="0" anchor="t">
            <a:normAutofit/>
          </a:bodyPr>
          <a:lstStyle/>
          <a:p>
            <a:pPr>
              <a:lnSpc>
                <a:spcPct val="90000"/>
              </a:lnSpc>
            </a:pPr>
            <a:r>
              <a:rPr lang="en-GB" sz="2700" i="1" dirty="0"/>
              <a:t>Intentional influence exerted to guide, structure, and facilitate activities and relationships in a group or organisation.</a:t>
            </a:r>
          </a:p>
          <a:p>
            <a:pPr>
              <a:lnSpc>
                <a:spcPct val="90000"/>
              </a:lnSpc>
            </a:pPr>
            <a:r>
              <a:rPr lang="en-GB" sz="2600" dirty="0">
                <a:solidFill>
                  <a:srgbClr val="002060"/>
                </a:solidFill>
              </a:rPr>
              <a:t>(Yukl, 2013)</a:t>
            </a:r>
          </a:p>
          <a:p>
            <a:pPr>
              <a:lnSpc>
                <a:spcPct val="90000"/>
              </a:lnSpc>
            </a:pPr>
            <a:r>
              <a:rPr lang="en-GB" sz="2700" i="1" dirty="0"/>
              <a:t> </a:t>
            </a:r>
            <a:endParaRPr lang="en-US" sz="2700" i="1" dirty="0"/>
          </a:p>
          <a:p>
            <a:pPr indent="-228600">
              <a:lnSpc>
                <a:spcPct val="90000"/>
              </a:lnSpc>
              <a:buFont typeface="Arial" panose="020B0604020202020204" pitchFamily="34" charset="0"/>
              <a:buChar char="•"/>
            </a:pPr>
            <a:endParaRPr lang="en-US" sz="1700" dirty="0"/>
          </a:p>
        </p:txBody>
      </p:sp>
      <p:sp>
        <p:nvSpPr>
          <p:cNvPr id="15" name="Title 14">
            <a:extLst>
              <a:ext uri="{FF2B5EF4-FFF2-40B4-BE49-F238E27FC236}">
                <a16:creationId xmlns:a16="http://schemas.microsoft.com/office/drawing/2014/main" id="{13DC4CC8-640D-BC61-824F-955FB535F8B7}"/>
              </a:ext>
            </a:extLst>
          </p:cNvPr>
          <p:cNvSpPr>
            <a:spLocks noGrp="1"/>
          </p:cNvSpPr>
          <p:nvPr>
            <p:ph type="title"/>
          </p:nvPr>
        </p:nvSpPr>
        <p:spPr>
          <a:xfrm>
            <a:off x="371094" y="780036"/>
            <a:ext cx="3042666" cy="1143000"/>
          </a:xfrm>
          <a:solidFill>
            <a:schemeClr val="accent1">
              <a:lumMod val="75000"/>
            </a:schemeClr>
          </a:solidFill>
        </p:spPr>
        <p:txBody>
          <a:bodyPr>
            <a:normAutofit/>
          </a:bodyPr>
          <a:lstStyle/>
          <a:p>
            <a:pPr algn="ctr"/>
            <a:r>
              <a:rPr lang="en-GB" sz="4100" dirty="0">
                <a:solidFill>
                  <a:schemeClr val="bg1"/>
                </a:solidFill>
              </a:rPr>
              <a:t>Leadership</a:t>
            </a:r>
            <a:r>
              <a:rPr lang="en-GB" dirty="0">
                <a:solidFill>
                  <a:schemeClr val="bg1"/>
                </a:solidFill>
              </a:rPr>
              <a:t> </a:t>
            </a:r>
          </a:p>
        </p:txBody>
      </p:sp>
    </p:spTree>
    <p:extLst>
      <p:ext uri="{BB962C8B-B14F-4D97-AF65-F5344CB8AC3E}">
        <p14:creationId xmlns:p14="http://schemas.microsoft.com/office/powerpoint/2010/main" val="27228949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9E4907-48BC-051E-ACFD-6ED43B7FBE9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A71EB9A-777C-325A-C2FD-C6520E354ADB}"/>
              </a:ext>
            </a:extLst>
          </p:cNvPr>
          <p:cNvSpPr/>
          <p:nvPr/>
        </p:nvSpPr>
        <p:spPr>
          <a:xfrm>
            <a:off x="-22907" y="0"/>
            <a:ext cx="12237812" cy="871200"/>
          </a:xfrm>
          <a:prstGeom prst="rect">
            <a:avLst/>
          </a:prstGeom>
          <a:solidFill>
            <a:srgbClr val="9751CB">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600" b="1"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The Cost of the Sustainability Gap</a:t>
            </a:r>
          </a:p>
        </p:txBody>
      </p:sp>
      <p:sp>
        <p:nvSpPr>
          <p:cNvPr id="12" name="Title 1">
            <a:extLst>
              <a:ext uri="{FF2B5EF4-FFF2-40B4-BE49-F238E27FC236}">
                <a16:creationId xmlns:a16="http://schemas.microsoft.com/office/drawing/2014/main" id="{B0E5864C-4460-F8C6-18A5-7F3D61039C64}"/>
              </a:ext>
            </a:extLst>
          </p:cNvPr>
          <p:cNvSpPr txBox="1">
            <a:spLocks/>
          </p:cNvSpPr>
          <p:nvPr/>
        </p:nvSpPr>
        <p:spPr>
          <a:xfrm>
            <a:off x="3220708" y="227882"/>
            <a:ext cx="6057672" cy="1176759"/>
          </a:xfrm>
          <a:prstGeom prst="rect">
            <a:avLst/>
          </a:prstGeom>
        </p:spPr>
        <p:txBody>
          <a:bodyPr vert="horz" lIns="109728" tIns="109728" rIns="109728" bIns="91440" rtlCol="0" anchor="b">
            <a:normAutofit/>
          </a:bodyPr>
          <a:lstStyle>
            <a:lvl1pPr algn="l" defTabSz="914400" rtl="0" eaLnBrk="1" latinLnBrk="0" hangingPunct="1">
              <a:lnSpc>
                <a:spcPct val="130000"/>
              </a:lnSpc>
              <a:spcBef>
                <a:spcPct val="0"/>
              </a:spcBef>
              <a:buNone/>
              <a:defRPr sz="3200" b="1" kern="1200" spc="1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30000"/>
              </a:lnSpc>
              <a:spcBef>
                <a:spcPct val="0"/>
              </a:spcBef>
              <a:spcAft>
                <a:spcPts val="0"/>
              </a:spcAft>
              <a:buClrTx/>
              <a:buSzTx/>
              <a:buFontTx/>
              <a:buNone/>
              <a:tabLst/>
              <a:defRPr/>
            </a:pPr>
            <a:endParaRPr kumimoji="0" lang="en-GB" sz="3200" b="1" i="0" u="none" strike="noStrike" kern="1200" cap="none" spc="150" normalizeH="0" baseline="0" noProof="0" dirty="0">
              <a:ln>
                <a:noFill/>
              </a:ln>
              <a:solidFill>
                <a:srgbClr val="EA5D4E"/>
              </a:solidFill>
              <a:effectLst/>
              <a:uLnTx/>
              <a:uFillTx/>
              <a:latin typeface="Arial" panose="020B0604020202020204" pitchFamily="34" charset="0"/>
              <a:ea typeface="+mj-ea"/>
              <a:cs typeface="Arial" panose="020B0604020202020204" pitchFamily="34" charset="0"/>
            </a:endParaRPr>
          </a:p>
        </p:txBody>
      </p:sp>
      <p:sp>
        <p:nvSpPr>
          <p:cNvPr id="25" name="AutoShape 2" descr="University of Sheffield homepage">
            <a:extLst>
              <a:ext uri="{FF2B5EF4-FFF2-40B4-BE49-F238E27FC236}">
                <a16:creationId xmlns:a16="http://schemas.microsoft.com/office/drawing/2014/main" id="{9528544D-39AC-AFD2-1D35-79AD83B8A3DF}"/>
              </a:ext>
            </a:extLst>
          </p:cNvPr>
          <p:cNvSpPr>
            <a:spLocks noChangeAspect="1" noChangeArrowheads="1"/>
          </p:cNvSpPr>
          <p:nvPr/>
        </p:nvSpPr>
        <p:spPr bwMode="auto">
          <a:xfrm>
            <a:off x="5943599" y="3276600"/>
            <a:ext cx="305945"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pic>
        <p:nvPicPr>
          <p:cNvPr id="8" name="Content Placeholder 7">
            <a:extLst>
              <a:ext uri="{FF2B5EF4-FFF2-40B4-BE49-F238E27FC236}">
                <a16:creationId xmlns:a16="http://schemas.microsoft.com/office/drawing/2014/main" id="{82324767-F594-D2B7-4698-5D9F551FD343}"/>
              </a:ext>
            </a:extLst>
          </p:cNvPr>
          <p:cNvPicPr>
            <a:picLocks noGrp="1" noChangeAspect="1"/>
          </p:cNvPicPr>
          <p:nvPr>
            <p:ph idx="1"/>
          </p:nvPr>
        </p:nvPicPr>
        <p:blipFill>
          <a:blip r:embed="rId3"/>
          <a:srcRect t="16197" b="3739"/>
          <a:stretch>
            <a:fillRect/>
          </a:stretch>
        </p:blipFill>
        <p:spPr>
          <a:xfrm>
            <a:off x="265406" y="1208333"/>
            <a:ext cx="11661187" cy="5096673"/>
          </a:xfrm>
          <a:prstGeom prst="rect">
            <a:avLst/>
          </a:prstGeom>
        </p:spPr>
      </p:pic>
    </p:spTree>
    <p:extLst>
      <p:ext uri="{BB962C8B-B14F-4D97-AF65-F5344CB8AC3E}">
        <p14:creationId xmlns:p14="http://schemas.microsoft.com/office/powerpoint/2010/main" val="2520088093"/>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5D5B9ED-B2BD-3B0E-4F6D-9E70CF82FE74}"/>
              </a:ext>
            </a:extLst>
          </p:cNvPr>
          <p:cNvSpPr/>
          <p:nvPr/>
        </p:nvSpPr>
        <p:spPr>
          <a:xfrm>
            <a:off x="-12032" y="-22196"/>
            <a:ext cx="12237812" cy="871200"/>
          </a:xfrm>
          <a:prstGeom prst="rect">
            <a:avLst/>
          </a:prstGeom>
          <a:solidFill>
            <a:srgbClr val="9751CB">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46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pic>
        <p:nvPicPr>
          <p:cNvPr id="6" name="Picture 4">
            <a:extLst>
              <a:ext uri="{FF2B5EF4-FFF2-40B4-BE49-F238E27FC236}">
                <a16:creationId xmlns:a16="http://schemas.microsoft.com/office/drawing/2014/main" id="{C2C48988-28D4-A721-44DA-A9095D4F9C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44558" y="130868"/>
            <a:ext cx="2337892" cy="41669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0A8052E1-1B3A-0D86-4775-A6503E9C7EE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2165" y="104415"/>
            <a:ext cx="1327580" cy="560222"/>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a:extLst>
              <a:ext uri="{FF2B5EF4-FFF2-40B4-BE49-F238E27FC236}">
                <a16:creationId xmlns:a16="http://schemas.microsoft.com/office/drawing/2014/main" id="{BF6ABAA4-4D1D-9440-1089-10B697CF7CC9}"/>
              </a:ext>
            </a:extLst>
          </p:cNvPr>
          <p:cNvSpPr txBox="1">
            <a:spLocks/>
          </p:cNvSpPr>
          <p:nvPr/>
        </p:nvSpPr>
        <p:spPr>
          <a:xfrm>
            <a:off x="-12032" y="-13401"/>
            <a:ext cx="12237812" cy="871200"/>
          </a:xfrm>
          <a:prstGeom prst="rect">
            <a:avLst/>
          </a:prstGeom>
        </p:spPr>
        <p:txBody>
          <a:bodyPr vert="horz" lIns="109728" tIns="109728" rIns="109728" bIns="91440" rtlCol="0" anchor="b">
            <a:noAutofit/>
          </a:bodyPr>
          <a:lstStyle>
            <a:lvl1pPr algn="l" defTabSz="914400" rtl="0" eaLnBrk="1" latinLnBrk="0" hangingPunct="1">
              <a:lnSpc>
                <a:spcPct val="130000"/>
              </a:lnSpc>
              <a:spcBef>
                <a:spcPct val="0"/>
              </a:spcBef>
              <a:buNone/>
              <a:defRPr sz="3200" b="1" kern="1200" spc="1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30000"/>
              </a:lnSpc>
              <a:spcBef>
                <a:spcPct val="0"/>
              </a:spcBef>
              <a:spcAft>
                <a:spcPts val="0"/>
              </a:spcAft>
              <a:buClrTx/>
              <a:buSzTx/>
              <a:buFontTx/>
              <a:buNone/>
              <a:tabLst/>
              <a:defRPr/>
            </a:pPr>
            <a:r>
              <a:rPr kumimoji="0" lang="en-GB" sz="4600" b="1" i="0" u="none" strike="noStrike" kern="1200" cap="none" spc="150" normalizeH="0" baseline="0" noProof="0" dirty="0">
                <a:ln>
                  <a:noFill/>
                </a:ln>
                <a:solidFill>
                  <a:prstClr val="black"/>
                </a:solidFill>
                <a:effectLst/>
                <a:uLnTx/>
                <a:uFillTx/>
                <a:latin typeface="Aptos Display" panose="020B0004020202020204" pitchFamily="34" charset="0"/>
                <a:ea typeface="+mj-ea"/>
                <a:cs typeface="Arial" panose="020B0604020202020204" pitchFamily="34" charset="0"/>
              </a:rPr>
              <a:t>The Team</a:t>
            </a:r>
          </a:p>
        </p:txBody>
      </p:sp>
      <p:sp>
        <p:nvSpPr>
          <p:cNvPr id="25" name="AutoShape 2" descr="University of Sheffield homepage">
            <a:extLst>
              <a:ext uri="{FF2B5EF4-FFF2-40B4-BE49-F238E27FC236}">
                <a16:creationId xmlns:a16="http://schemas.microsoft.com/office/drawing/2014/main" id="{18CACAED-1156-F752-743B-AB0A1BB24EAD}"/>
              </a:ext>
            </a:extLst>
          </p:cNvPr>
          <p:cNvSpPr>
            <a:spLocks noChangeAspect="1" noChangeArrowheads="1"/>
          </p:cNvSpPr>
          <p:nvPr/>
        </p:nvSpPr>
        <p:spPr bwMode="auto">
          <a:xfrm>
            <a:off x="5943599" y="3276600"/>
            <a:ext cx="305945"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000000"/>
              </a:solidFill>
              <a:effectLst/>
              <a:uLnTx/>
              <a:uFillTx/>
              <a:latin typeface="Aptos" panose="02110004020202020204"/>
              <a:ea typeface="+mn-ea"/>
              <a:cs typeface="Arial" panose="020B0604020202020204" pitchFamily="34" charset="0"/>
            </a:endParaRPr>
          </a:p>
        </p:txBody>
      </p:sp>
      <p:pic>
        <p:nvPicPr>
          <p:cNvPr id="8" name="Picture 7">
            <a:extLst>
              <a:ext uri="{FF2B5EF4-FFF2-40B4-BE49-F238E27FC236}">
                <a16:creationId xmlns:a16="http://schemas.microsoft.com/office/drawing/2014/main" id="{C741A40A-5684-418A-06AB-E5234C0A5B29}"/>
              </a:ext>
            </a:extLst>
          </p:cNvPr>
          <p:cNvPicPr>
            <a:picLocks noChangeAspect="1"/>
          </p:cNvPicPr>
          <p:nvPr/>
        </p:nvPicPr>
        <p:blipFill>
          <a:blip r:embed="rId5"/>
          <a:stretch>
            <a:fillRect/>
          </a:stretch>
        </p:blipFill>
        <p:spPr>
          <a:xfrm>
            <a:off x="2509796" y="4292102"/>
            <a:ext cx="1254983" cy="1779608"/>
          </a:xfrm>
          <a:prstGeom prst="ellipse">
            <a:avLst/>
          </a:prstGeom>
          <a:ln>
            <a:solidFill>
              <a:srgbClr val="E5E6EB"/>
            </a:solidFill>
          </a:ln>
          <a:effectLst>
            <a:softEdge rad="112500"/>
          </a:effectLst>
        </p:spPr>
      </p:pic>
      <p:pic>
        <p:nvPicPr>
          <p:cNvPr id="9" name="Picture 8">
            <a:extLst>
              <a:ext uri="{FF2B5EF4-FFF2-40B4-BE49-F238E27FC236}">
                <a16:creationId xmlns:a16="http://schemas.microsoft.com/office/drawing/2014/main" id="{10EE393A-910D-BCFD-9C5A-D1541478C2AB}"/>
              </a:ext>
            </a:extLst>
          </p:cNvPr>
          <p:cNvPicPr>
            <a:picLocks noChangeAspect="1"/>
          </p:cNvPicPr>
          <p:nvPr/>
        </p:nvPicPr>
        <p:blipFill>
          <a:blip r:embed="rId6"/>
          <a:stretch>
            <a:fillRect/>
          </a:stretch>
        </p:blipFill>
        <p:spPr>
          <a:xfrm>
            <a:off x="2509796" y="1626350"/>
            <a:ext cx="1215629" cy="1622105"/>
          </a:xfrm>
          <a:prstGeom prst="ellipse">
            <a:avLst/>
          </a:prstGeom>
          <a:ln>
            <a:solidFill>
              <a:srgbClr val="E5E6EB"/>
            </a:solidFill>
          </a:ln>
          <a:effectLst>
            <a:softEdge rad="112500"/>
          </a:effectLst>
        </p:spPr>
      </p:pic>
      <p:sp>
        <p:nvSpPr>
          <p:cNvPr id="10" name="TextBox 9">
            <a:extLst>
              <a:ext uri="{FF2B5EF4-FFF2-40B4-BE49-F238E27FC236}">
                <a16:creationId xmlns:a16="http://schemas.microsoft.com/office/drawing/2014/main" id="{81B8D7B8-D6D3-4453-7F7C-F7F78F1E5E22}"/>
              </a:ext>
            </a:extLst>
          </p:cNvPr>
          <p:cNvSpPr txBox="1"/>
          <p:nvPr/>
        </p:nvSpPr>
        <p:spPr>
          <a:xfrm>
            <a:off x="1465689" y="5976782"/>
            <a:ext cx="3515792"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 typeface="Corbel" panose="020B0503020204020204" pitchFamily="34" charset="0"/>
              <a:buNone/>
              <a:tabLst/>
              <a:defRPr/>
            </a:pPr>
            <a:r>
              <a:rPr kumimoji="0" lang="en-GB" sz="1600" b="1" i="0" u="none" strike="noStrike" kern="1200" cap="none" spc="0" normalizeH="0" baseline="0" noProof="0" dirty="0">
                <a:ln>
                  <a:noFill/>
                </a:ln>
                <a:solidFill>
                  <a:srgbClr val="000000">
                    <a:lumMod val="75000"/>
                    <a:lumOff val="25000"/>
                  </a:srgbClr>
                </a:solidFill>
                <a:effectLst/>
                <a:uLnTx/>
                <a:uFillTx/>
                <a:latin typeface="Aptos" panose="02110004020202020204"/>
                <a:ea typeface="Meiryo" panose="020B0604030504040204" pitchFamily="34" charset="-128"/>
                <a:cs typeface="+mn-cs"/>
              </a:rPr>
              <a:t>Professor Karina Lovell</a:t>
            </a:r>
          </a:p>
          <a:p>
            <a:pPr marL="0" marR="0" lvl="0" indent="0" algn="ctr" defTabSz="914400" rtl="0" eaLnBrk="1" fontAlgn="auto" latinLnBrk="0" hangingPunct="1">
              <a:lnSpc>
                <a:spcPct val="100000"/>
              </a:lnSpc>
              <a:spcBef>
                <a:spcPts val="0"/>
              </a:spcBef>
              <a:spcAft>
                <a:spcPts val="0"/>
              </a:spcAft>
              <a:buClrTx/>
              <a:buSzTx/>
              <a:buFont typeface="Corbel" panose="020B0503020204020204" pitchFamily="34" charset="0"/>
              <a:buNone/>
              <a:tabLst/>
              <a:defRPr/>
            </a:pPr>
            <a:r>
              <a:rPr kumimoji="0" lang="en-GB" sz="1600" b="0" i="0" u="none" strike="noStrike" kern="1200" cap="none" spc="0" normalizeH="0" baseline="0" noProof="0" dirty="0">
                <a:ln>
                  <a:noFill/>
                </a:ln>
                <a:solidFill>
                  <a:srgbClr val="000000">
                    <a:lumMod val="75000"/>
                    <a:lumOff val="25000"/>
                  </a:srgbClr>
                </a:solidFill>
                <a:effectLst/>
                <a:uLnTx/>
                <a:uFillTx/>
                <a:latin typeface="Aptos" panose="02110004020202020204"/>
                <a:ea typeface="Meiryo" panose="020B0604030504040204" pitchFamily="34" charset="-128"/>
                <a:cs typeface="+mn-cs"/>
              </a:rPr>
              <a:t>Co-applicant</a:t>
            </a:r>
          </a:p>
        </p:txBody>
      </p:sp>
      <p:sp>
        <p:nvSpPr>
          <p:cNvPr id="11" name="TextBox 10">
            <a:extLst>
              <a:ext uri="{FF2B5EF4-FFF2-40B4-BE49-F238E27FC236}">
                <a16:creationId xmlns:a16="http://schemas.microsoft.com/office/drawing/2014/main" id="{C76FBAEA-D7EB-D810-DAF4-00620B4F3581}"/>
              </a:ext>
            </a:extLst>
          </p:cNvPr>
          <p:cNvSpPr txBox="1"/>
          <p:nvPr/>
        </p:nvSpPr>
        <p:spPr>
          <a:xfrm>
            <a:off x="1421807" y="3326574"/>
            <a:ext cx="3515792"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 typeface="Corbel" panose="020B0503020204020204" pitchFamily="34" charset="0"/>
              <a:buNone/>
              <a:tabLst/>
              <a:defRPr/>
            </a:pPr>
            <a:r>
              <a:rPr kumimoji="0" lang="en-GB" sz="1600" b="1" i="0" u="none" strike="noStrike" kern="1200" cap="none" spc="0" normalizeH="0" baseline="0" noProof="0" dirty="0">
                <a:ln>
                  <a:noFill/>
                </a:ln>
                <a:solidFill>
                  <a:srgbClr val="000000">
                    <a:lumMod val="75000"/>
                    <a:lumOff val="25000"/>
                  </a:srgbClr>
                </a:solidFill>
                <a:effectLst/>
                <a:uLnTx/>
                <a:uFillTx/>
                <a:latin typeface="Aptos" panose="02110004020202020204"/>
                <a:ea typeface="Meiryo" panose="020B0604030504040204" pitchFamily="34" charset="-128"/>
                <a:cs typeface="+mn-cs"/>
              </a:rPr>
              <a:t>Professor Penny Bee</a:t>
            </a:r>
          </a:p>
          <a:p>
            <a:pPr marL="0" marR="0" lvl="0" indent="0" algn="ctr" defTabSz="914400" rtl="0" eaLnBrk="1" fontAlgn="auto" latinLnBrk="0" hangingPunct="1">
              <a:lnSpc>
                <a:spcPct val="100000"/>
              </a:lnSpc>
              <a:spcBef>
                <a:spcPts val="0"/>
              </a:spcBef>
              <a:spcAft>
                <a:spcPts val="0"/>
              </a:spcAft>
              <a:buClrTx/>
              <a:buSzTx/>
              <a:buFont typeface="Corbel" panose="020B0503020204020204" pitchFamily="34" charset="0"/>
              <a:buNone/>
              <a:tabLst/>
              <a:defRPr/>
            </a:pPr>
            <a:r>
              <a:rPr kumimoji="0" lang="en-GB" sz="1600" b="0" i="0" u="none" strike="noStrike" kern="1200" cap="none" spc="0" normalizeH="0" baseline="0" noProof="0" dirty="0">
                <a:ln>
                  <a:noFill/>
                </a:ln>
                <a:solidFill>
                  <a:srgbClr val="000000">
                    <a:lumMod val="75000"/>
                    <a:lumOff val="25000"/>
                  </a:srgbClr>
                </a:solidFill>
                <a:effectLst/>
                <a:uLnTx/>
                <a:uFillTx/>
                <a:latin typeface="Aptos" panose="02110004020202020204"/>
                <a:ea typeface="Meiryo" panose="020B0604030504040204" pitchFamily="34" charset="-128"/>
                <a:cs typeface="+mn-cs"/>
              </a:rPr>
              <a:t>Co-Lead Investigator</a:t>
            </a:r>
          </a:p>
        </p:txBody>
      </p:sp>
      <p:sp>
        <p:nvSpPr>
          <p:cNvPr id="13" name="TextBox 12">
            <a:extLst>
              <a:ext uri="{FF2B5EF4-FFF2-40B4-BE49-F238E27FC236}">
                <a16:creationId xmlns:a16="http://schemas.microsoft.com/office/drawing/2014/main" id="{C46C16A2-463F-A740-53C5-5A9A0483E0D2}"/>
              </a:ext>
            </a:extLst>
          </p:cNvPr>
          <p:cNvSpPr txBox="1"/>
          <p:nvPr/>
        </p:nvSpPr>
        <p:spPr>
          <a:xfrm>
            <a:off x="6195845" y="3132060"/>
            <a:ext cx="3515792"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 typeface="Corbel" panose="020B0503020204020204" pitchFamily="34" charset="0"/>
              <a:buNone/>
              <a:tabLst/>
              <a:defRPr/>
            </a:pPr>
            <a:r>
              <a:rPr kumimoji="0" lang="en-GB" sz="1600" b="1" i="0" u="none" strike="noStrike" kern="1200" cap="none" spc="0" normalizeH="0" baseline="0" noProof="0" dirty="0">
                <a:ln>
                  <a:noFill/>
                </a:ln>
                <a:solidFill>
                  <a:srgbClr val="000000">
                    <a:lumMod val="75000"/>
                    <a:lumOff val="25000"/>
                  </a:srgbClr>
                </a:solidFill>
                <a:effectLst/>
                <a:uLnTx/>
                <a:uFillTx/>
                <a:latin typeface="Aptos" panose="020B0004020202020204" pitchFamily="34" charset="0"/>
                <a:ea typeface="Meiryo" panose="020B0604030504040204" pitchFamily="34" charset="-128"/>
                <a:cs typeface="+mn-cs"/>
              </a:rPr>
              <a:t>Dr Cintia Faija</a:t>
            </a:r>
          </a:p>
          <a:p>
            <a:pPr marL="0" marR="0" lvl="0" indent="0" algn="ctr" defTabSz="914400" rtl="0" eaLnBrk="1" fontAlgn="auto" latinLnBrk="0" hangingPunct="1">
              <a:lnSpc>
                <a:spcPct val="100000"/>
              </a:lnSpc>
              <a:spcBef>
                <a:spcPts val="0"/>
              </a:spcBef>
              <a:spcAft>
                <a:spcPts val="0"/>
              </a:spcAft>
              <a:buClrTx/>
              <a:buSzTx/>
              <a:buFont typeface="Corbel" panose="020B0503020204020204" pitchFamily="34" charset="0"/>
              <a:buNone/>
              <a:tabLst/>
              <a:defRPr/>
            </a:pPr>
            <a:r>
              <a:rPr kumimoji="0" lang="en-GB" sz="1600" b="0" i="0" u="none" strike="noStrike" kern="1200" cap="none" spc="0" normalizeH="0" baseline="0" noProof="0" dirty="0">
                <a:ln>
                  <a:noFill/>
                </a:ln>
                <a:solidFill>
                  <a:srgbClr val="000000">
                    <a:lumMod val="75000"/>
                    <a:lumOff val="25000"/>
                  </a:srgbClr>
                </a:solidFill>
                <a:effectLst/>
                <a:uLnTx/>
                <a:uFillTx/>
                <a:latin typeface="Aptos" panose="020B0004020202020204" pitchFamily="34" charset="0"/>
                <a:ea typeface="Meiryo" panose="020B0604030504040204" pitchFamily="34" charset="-128"/>
                <a:cs typeface="+mn-cs"/>
              </a:rPr>
              <a:t>Lead Investigator</a:t>
            </a:r>
          </a:p>
        </p:txBody>
      </p:sp>
      <p:pic>
        <p:nvPicPr>
          <p:cNvPr id="14" name="Picture 13">
            <a:extLst>
              <a:ext uri="{FF2B5EF4-FFF2-40B4-BE49-F238E27FC236}">
                <a16:creationId xmlns:a16="http://schemas.microsoft.com/office/drawing/2014/main" id="{6AC6061D-CFAC-F017-B23B-B4375155DDE4}"/>
              </a:ext>
            </a:extLst>
          </p:cNvPr>
          <p:cNvPicPr>
            <a:picLocks noChangeAspect="1"/>
          </p:cNvPicPr>
          <p:nvPr/>
        </p:nvPicPr>
        <p:blipFill rotWithShape="1">
          <a:blip r:embed="rId7"/>
          <a:srcRect l="4640" t="4291" r="4640" b="11387"/>
          <a:stretch/>
        </p:blipFill>
        <p:spPr>
          <a:xfrm>
            <a:off x="7333784" y="1534236"/>
            <a:ext cx="1203166" cy="1664061"/>
          </a:xfrm>
          <a:prstGeom prst="ellipse">
            <a:avLst/>
          </a:prstGeom>
          <a:ln>
            <a:solidFill>
              <a:srgbClr val="E5E6EB"/>
            </a:solidFill>
          </a:ln>
          <a:effectLst>
            <a:softEdge rad="112500"/>
          </a:effectLst>
        </p:spPr>
      </p:pic>
      <p:sp>
        <p:nvSpPr>
          <p:cNvPr id="15" name="TextBox 14">
            <a:extLst>
              <a:ext uri="{FF2B5EF4-FFF2-40B4-BE49-F238E27FC236}">
                <a16:creationId xmlns:a16="http://schemas.microsoft.com/office/drawing/2014/main" id="{C8401D58-3202-6CB1-F21D-72ADA68BC84B}"/>
              </a:ext>
            </a:extLst>
          </p:cNvPr>
          <p:cNvSpPr txBox="1"/>
          <p:nvPr/>
        </p:nvSpPr>
        <p:spPr>
          <a:xfrm>
            <a:off x="3713648" y="6028699"/>
            <a:ext cx="3515792" cy="584775"/>
          </a:xfrm>
          <a:prstGeom prst="rect">
            <a:avLst/>
          </a:prstGeom>
          <a:noFill/>
        </p:spPr>
        <p:txBody>
          <a:bodyPr wrap="square">
            <a:spAutoFit/>
          </a:bodyPr>
          <a:lstStyle/>
          <a:p>
            <a:pPr marL="0" marR="0" lvl="0" indent="0" algn="ctr" defTabSz="694944"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0000">
                    <a:lumMod val="75000"/>
                    <a:lumOff val="25000"/>
                  </a:srgbClr>
                </a:solidFill>
                <a:effectLst/>
                <a:uLnTx/>
                <a:uFillTx/>
                <a:latin typeface="Aptos" panose="02110004020202020204"/>
                <a:ea typeface="Meiryo" panose="020B0604030504040204" pitchFamily="34" charset="-128"/>
                <a:cs typeface="+mn-cs"/>
              </a:rPr>
              <a:t>Dr Amy Blakemore</a:t>
            </a:r>
          </a:p>
          <a:p>
            <a:pPr marL="0" marR="0" lvl="0" indent="0" algn="ctr" defTabSz="694944"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lumMod val="75000"/>
                    <a:lumOff val="25000"/>
                  </a:srgbClr>
                </a:solidFill>
                <a:effectLst/>
                <a:uLnTx/>
                <a:uFillTx/>
                <a:latin typeface="Aptos" panose="02110004020202020204"/>
                <a:ea typeface="Meiryo" panose="020B0604030504040204" pitchFamily="34" charset="-128"/>
                <a:cs typeface="+mn-cs"/>
              </a:rPr>
              <a:t>Collaborator</a:t>
            </a:r>
          </a:p>
        </p:txBody>
      </p:sp>
      <p:sp>
        <p:nvSpPr>
          <p:cNvPr id="17" name="Content Placeholder 2">
            <a:extLst>
              <a:ext uri="{FF2B5EF4-FFF2-40B4-BE49-F238E27FC236}">
                <a16:creationId xmlns:a16="http://schemas.microsoft.com/office/drawing/2014/main" id="{92E4060D-63AA-FB13-68AB-0E1F1947EF70}"/>
              </a:ext>
            </a:extLst>
          </p:cNvPr>
          <p:cNvSpPr txBox="1">
            <a:spLocks/>
          </p:cNvSpPr>
          <p:nvPr/>
        </p:nvSpPr>
        <p:spPr>
          <a:xfrm>
            <a:off x="8559278" y="5505389"/>
            <a:ext cx="4285957" cy="643714"/>
          </a:xfrm>
          <a:prstGeom prst="rect">
            <a:avLst/>
          </a:prstGeom>
        </p:spPr>
        <p:txBody>
          <a:bodyPr vert="horz" lIns="109728" tIns="109728" rIns="109728" bIns="91440" rtlCol="0">
            <a:noAutofit/>
          </a:bodyPr>
          <a:lstStyle>
            <a:lvl1pPr marL="0" indent="0" algn="l" defTabSz="914400" rtl="0" eaLnBrk="1" latinLnBrk="0" hangingPunct="1">
              <a:lnSpc>
                <a:spcPct val="140000"/>
              </a:lnSpc>
              <a:spcBef>
                <a:spcPts val="930"/>
              </a:spcBef>
              <a:buFont typeface="Corbel" panose="020B0503020204020204" pitchFamily="34" charset="0"/>
              <a:buNone/>
              <a:defRPr sz="1800" b="0" kern="1200" spc="150" baseline="0">
                <a:solidFill>
                  <a:schemeClr val="tx1">
                    <a:lumMod val="75000"/>
                    <a:lumOff val="25000"/>
                  </a:schemeClr>
                </a:solidFill>
                <a:latin typeface="+mn-lt"/>
                <a:ea typeface="+mn-ea"/>
                <a:cs typeface="+mn-cs"/>
              </a:defRPr>
            </a:lvl1pPr>
            <a:lvl2pPr marL="0" indent="0" algn="l" defTabSz="914400" rtl="0" eaLnBrk="1" latinLnBrk="0" hangingPunct="1">
              <a:lnSpc>
                <a:spcPct val="140000"/>
              </a:lnSpc>
              <a:spcBef>
                <a:spcPts val="930"/>
              </a:spcBef>
              <a:buFont typeface="Corbel" panose="020B0503020204020204" pitchFamily="34" charset="0"/>
              <a:buNone/>
              <a:defRPr sz="1600" kern="1200" spc="150" baseline="0">
                <a:solidFill>
                  <a:schemeClr val="tx1">
                    <a:lumMod val="75000"/>
                    <a:lumOff val="25000"/>
                  </a:schemeClr>
                </a:solidFill>
                <a:latin typeface="+mn-lt"/>
                <a:ea typeface="+mn-ea"/>
                <a:cs typeface="+mn-cs"/>
              </a:defRPr>
            </a:lvl2pPr>
            <a:lvl3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3pPr>
            <a:lvl4pPr marL="0" indent="-320040" algn="l" defTabSz="914400" rtl="0" eaLnBrk="1" latinLnBrk="0" hangingPunct="1">
              <a:lnSpc>
                <a:spcPct val="140000"/>
              </a:lnSpc>
              <a:spcBef>
                <a:spcPts val="930"/>
              </a:spcBef>
              <a:buFont typeface="Corbel" panose="020B0503020204020204" pitchFamily="34" charset="0"/>
              <a:buChar char="–"/>
              <a:defRPr sz="1400" kern="1200" spc="150" baseline="0">
                <a:solidFill>
                  <a:schemeClr val="tx1">
                    <a:lumMod val="75000"/>
                    <a:lumOff val="25000"/>
                  </a:schemeClr>
                </a:solidFill>
                <a:latin typeface="+mn-lt"/>
                <a:ea typeface="+mn-ea"/>
                <a:cs typeface="+mn-cs"/>
              </a:defRPr>
            </a:lvl4pPr>
            <a:lvl5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Corbel" panose="020B0503020204020204" pitchFamily="34" charset="0"/>
              <a:buNone/>
              <a:tabLst/>
              <a:defRPr/>
            </a:pPr>
            <a:r>
              <a:rPr kumimoji="0" lang="en-GB" sz="1600" b="1" i="0" u="none" strike="noStrike" kern="1200" cap="none" spc="0" normalizeH="0" baseline="0" noProof="0" dirty="0">
                <a:ln>
                  <a:noFill/>
                </a:ln>
                <a:solidFill>
                  <a:srgbClr val="000000">
                    <a:lumMod val="75000"/>
                    <a:lumOff val="25000"/>
                  </a:srgbClr>
                </a:solidFill>
                <a:effectLst/>
                <a:uLnTx/>
                <a:uFillTx/>
                <a:latin typeface="Aptos" panose="020B0004020202020204" pitchFamily="34" charset="0"/>
                <a:ea typeface="Meiryo" panose="020B0604030504040204" pitchFamily="34" charset="-128"/>
                <a:cs typeface="+mn-cs"/>
              </a:rPr>
              <a:t>Professor Jaime Delgadillo</a:t>
            </a:r>
          </a:p>
          <a:p>
            <a:pPr marL="0" marR="0" lvl="0" indent="0" algn="ctr" defTabSz="914400" rtl="0" eaLnBrk="1" fontAlgn="auto" latinLnBrk="0" hangingPunct="1">
              <a:lnSpc>
                <a:spcPct val="100000"/>
              </a:lnSpc>
              <a:spcBef>
                <a:spcPts val="0"/>
              </a:spcBef>
              <a:spcAft>
                <a:spcPts val="0"/>
              </a:spcAft>
              <a:buClrTx/>
              <a:buSzTx/>
              <a:buFont typeface="Corbel" panose="020B0503020204020204" pitchFamily="34" charset="0"/>
              <a:buNone/>
              <a:tabLst/>
              <a:defRPr/>
            </a:pPr>
            <a:r>
              <a:rPr kumimoji="0" lang="en-GB" sz="1600" b="0" i="0" u="none" strike="noStrike" kern="1200" cap="none" spc="0" normalizeH="0" baseline="0" noProof="0" dirty="0">
                <a:ln>
                  <a:noFill/>
                </a:ln>
                <a:solidFill>
                  <a:srgbClr val="000000">
                    <a:lumMod val="75000"/>
                    <a:lumOff val="25000"/>
                  </a:srgbClr>
                </a:solidFill>
                <a:effectLst/>
                <a:uLnTx/>
                <a:uFillTx/>
                <a:latin typeface="Aptos" panose="020B0004020202020204" pitchFamily="34" charset="0"/>
                <a:ea typeface="Meiryo" panose="020B0604030504040204" pitchFamily="34" charset="-128"/>
                <a:cs typeface="+mn-cs"/>
              </a:rPr>
              <a:t>Collaborator</a:t>
            </a:r>
          </a:p>
        </p:txBody>
      </p:sp>
      <p:sp>
        <p:nvSpPr>
          <p:cNvPr id="18" name="Content Placeholder 2">
            <a:extLst>
              <a:ext uri="{FF2B5EF4-FFF2-40B4-BE49-F238E27FC236}">
                <a16:creationId xmlns:a16="http://schemas.microsoft.com/office/drawing/2014/main" id="{5BA6606F-765A-3353-6DC0-15F1F71F38B1}"/>
              </a:ext>
            </a:extLst>
          </p:cNvPr>
          <p:cNvSpPr txBox="1">
            <a:spLocks/>
          </p:cNvSpPr>
          <p:nvPr/>
        </p:nvSpPr>
        <p:spPr>
          <a:xfrm>
            <a:off x="8766693" y="2778001"/>
            <a:ext cx="3989728" cy="697729"/>
          </a:xfrm>
          <a:prstGeom prst="rect">
            <a:avLst/>
          </a:prstGeom>
        </p:spPr>
        <p:txBody>
          <a:bodyPr vert="horz" lIns="109728" tIns="109728" rIns="109728" bIns="91440" rtlCol="0">
            <a:noAutofit/>
          </a:bodyPr>
          <a:lstStyle>
            <a:lvl1pPr marL="0" indent="0" algn="l" defTabSz="914400" rtl="0" eaLnBrk="1" latinLnBrk="0" hangingPunct="1">
              <a:lnSpc>
                <a:spcPct val="140000"/>
              </a:lnSpc>
              <a:spcBef>
                <a:spcPts val="930"/>
              </a:spcBef>
              <a:buFont typeface="Corbel" panose="020B0503020204020204" pitchFamily="34" charset="0"/>
              <a:buNone/>
              <a:defRPr sz="1800" b="0" kern="1200" spc="150" baseline="0">
                <a:solidFill>
                  <a:schemeClr val="tx1">
                    <a:lumMod val="75000"/>
                    <a:lumOff val="25000"/>
                  </a:schemeClr>
                </a:solidFill>
                <a:latin typeface="+mn-lt"/>
                <a:ea typeface="+mn-ea"/>
                <a:cs typeface="+mn-cs"/>
              </a:defRPr>
            </a:lvl1pPr>
            <a:lvl2pPr marL="0" indent="0" algn="l" defTabSz="914400" rtl="0" eaLnBrk="1" latinLnBrk="0" hangingPunct="1">
              <a:lnSpc>
                <a:spcPct val="140000"/>
              </a:lnSpc>
              <a:spcBef>
                <a:spcPts val="930"/>
              </a:spcBef>
              <a:buFont typeface="Corbel" panose="020B0503020204020204" pitchFamily="34" charset="0"/>
              <a:buNone/>
              <a:defRPr sz="1600" kern="1200" spc="150" baseline="0">
                <a:solidFill>
                  <a:schemeClr val="tx1">
                    <a:lumMod val="75000"/>
                    <a:lumOff val="25000"/>
                  </a:schemeClr>
                </a:solidFill>
                <a:latin typeface="+mn-lt"/>
                <a:ea typeface="+mn-ea"/>
                <a:cs typeface="+mn-cs"/>
              </a:defRPr>
            </a:lvl2pPr>
            <a:lvl3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3pPr>
            <a:lvl4pPr marL="0" indent="-320040" algn="l" defTabSz="914400" rtl="0" eaLnBrk="1" latinLnBrk="0" hangingPunct="1">
              <a:lnSpc>
                <a:spcPct val="140000"/>
              </a:lnSpc>
              <a:spcBef>
                <a:spcPts val="930"/>
              </a:spcBef>
              <a:buFont typeface="Corbel" panose="020B0503020204020204" pitchFamily="34" charset="0"/>
              <a:buChar char="–"/>
              <a:defRPr sz="1400" kern="1200" spc="150" baseline="0">
                <a:solidFill>
                  <a:schemeClr val="tx1">
                    <a:lumMod val="75000"/>
                    <a:lumOff val="25000"/>
                  </a:schemeClr>
                </a:solidFill>
                <a:latin typeface="+mn-lt"/>
                <a:ea typeface="+mn-ea"/>
                <a:cs typeface="+mn-cs"/>
              </a:defRPr>
            </a:lvl4pPr>
            <a:lvl5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Corbel" panose="020B0503020204020204" pitchFamily="34" charset="0"/>
              <a:buNone/>
              <a:tabLst/>
              <a:defRPr/>
            </a:pPr>
            <a:r>
              <a:rPr kumimoji="0" lang="en-GB" sz="1600" b="1" i="0" u="none" strike="noStrike" kern="1200" cap="none" spc="0" normalizeH="0" baseline="0" noProof="0" dirty="0">
                <a:ln>
                  <a:noFill/>
                </a:ln>
                <a:solidFill>
                  <a:srgbClr val="000000">
                    <a:lumMod val="75000"/>
                    <a:lumOff val="25000"/>
                  </a:srgbClr>
                </a:solidFill>
                <a:effectLst/>
                <a:uLnTx/>
                <a:uFillTx/>
                <a:latin typeface="Aptos" panose="020B0004020202020204" pitchFamily="34" charset="0"/>
                <a:ea typeface="Meiryo" panose="020B0604030504040204" pitchFamily="34" charset="-128"/>
                <a:cs typeface="+mn-cs"/>
              </a:rPr>
              <a:t>Professor  Dean McMillan</a:t>
            </a:r>
          </a:p>
          <a:p>
            <a:pPr marL="0" marR="0" lvl="0" indent="0" algn="ctr" defTabSz="914400" rtl="0" eaLnBrk="1" fontAlgn="auto" latinLnBrk="0" hangingPunct="1">
              <a:lnSpc>
                <a:spcPct val="100000"/>
              </a:lnSpc>
              <a:spcBef>
                <a:spcPts val="0"/>
              </a:spcBef>
              <a:spcAft>
                <a:spcPts val="0"/>
              </a:spcAft>
              <a:buClrTx/>
              <a:buSzTx/>
              <a:buFont typeface="Corbel" panose="020B0503020204020204" pitchFamily="34" charset="0"/>
              <a:buNone/>
              <a:tabLst/>
              <a:defRPr/>
            </a:pPr>
            <a:r>
              <a:rPr kumimoji="0" lang="en-GB" sz="1600" b="0" i="0" u="none" strike="noStrike" kern="1200" cap="none" spc="0" normalizeH="0" baseline="0" noProof="0" dirty="0">
                <a:ln>
                  <a:noFill/>
                </a:ln>
                <a:solidFill>
                  <a:srgbClr val="000000">
                    <a:lumMod val="75000"/>
                    <a:lumOff val="25000"/>
                  </a:srgbClr>
                </a:solidFill>
                <a:effectLst/>
                <a:uLnTx/>
                <a:uFillTx/>
                <a:latin typeface="Aptos" panose="020B0004020202020204" pitchFamily="34" charset="0"/>
                <a:ea typeface="Meiryo" panose="020B0604030504040204" pitchFamily="34" charset="-128"/>
                <a:cs typeface="+mn-cs"/>
              </a:rPr>
              <a:t>Collaborator</a:t>
            </a:r>
          </a:p>
        </p:txBody>
      </p:sp>
      <p:pic>
        <p:nvPicPr>
          <p:cNvPr id="19" name="Picture 4" descr="Profile picture of Photo of Jaime Delgadillo">
            <a:extLst>
              <a:ext uri="{FF2B5EF4-FFF2-40B4-BE49-F238E27FC236}">
                <a16:creationId xmlns:a16="http://schemas.microsoft.com/office/drawing/2014/main" id="{9911C8C7-9D7E-29DD-1EF8-678CA6B0A4F0}"/>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8264" t="8271" r="7013"/>
          <a:stretch/>
        </p:blipFill>
        <p:spPr bwMode="auto">
          <a:xfrm>
            <a:off x="9984725" y="4030744"/>
            <a:ext cx="1489753" cy="1612958"/>
          </a:xfrm>
          <a:prstGeom prst="ellipse">
            <a:avLst/>
          </a:prstGeom>
          <a:ln>
            <a:solidFill>
              <a:srgbClr val="E5E6EB"/>
            </a:solidFill>
          </a:ln>
          <a:effectLst>
            <a:softEdge rad="112500"/>
          </a:effectLst>
          <a:extLst>
            <a:ext uri="{909E8E84-426E-40DD-AFC4-6F175D3DCCD1}">
              <a14:hiddenFill xmlns:a14="http://schemas.microsoft.com/office/drawing/2010/main">
                <a:solidFill>
                  <a:srgbClr val="FFFFFF"/>
                </a:solidFill>
              </a14:hiddenFill>
            </a:ext>
          </a:extLst>
        </p:spPr>
      </p:pic>
      <p:pic>
        <p:nvPicPr>
          <p:cNvPr id="20" name="Picture 6" descr="Dean McMillan">
            <a:extLst>
              <a:ext uri="{FF2B5EF4-FFF2-40B4-BE49-F238E27FC236}">
                <a16:creationId xmlns:a16="http://schemas.microsoft.com/office/drawing/2014/main" id="{28578236-3F02-2598-46FD-00AD4458CB2F}"/>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11707" t="6852" b="20361"/>
          <a:stretch/>
        </p:blipFill>
        <p:spPr bwMode="auto">
          <a:xfrm>
            <a:off x="10199666" y="1196436"/>
            <a:ext cx="1357964" cy="1679227"/>
          </a:xfrm>
          <a:prstGeom prst="ellipse">
            <a:avLst/>
          </a:prstGeom>
          <a:ln>
            <a:solidFill>
              <a:srgbClr val="E5E6EB"/>
            </a:solidFill>
          </a:ln>
          <a:effectLst>
            <a:softEdge rad="112500"/>
          </a:effectLst>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BD89D419-7C73-72B7-B43D-C9C58B34CA4C}"/>
              </a:ext>
            </a:extLst>
          </p:cNvPr>
          <p:cNvPicPr>
            <a:picLocks/>
          </p:cNvPicPr>
          <p:nvPr/>
        </p:nvPicPr>
        <p:blipFill>
          <a:blip r:embed="rId10">
            <a:extLst>
              <a:ext uri="{28A0092B-C50C-407E-A947-70E740481C1C}">
                <a14:useLocalDpi xmlns:a14="http://schemas.microsoft.com/office/drawing/2010/main" val="0"/>
              </a:ext>
            </a:extLst>
          </a:blip>
          <a:srcRect/>
          <a:stretch>
            <a:fillRect/>
          </a:stretch>
        </p:blipFill>
        <p:spPr bwMode="auto">
          <a:xfrm>
            <a:off x="10172379" y="3396922"/>
            <a:ext cx="1195628" cy="523026"/>
          </a:xfrm>
          <a:prstGeom prst="rect">
            <a:avLst/>
          </a:prstGeom>
          <a:noFill/>
        </p:spPr>
      </p:pic>
      <p:pic>
        <p:nvPicPr>
          <p:cNvPr id="31" name="Picture 30" descr="The University of Sheffield">
            <a:extLst>
              <a:ext uri="{FF2B5EF4-FFF2-40B4-BE49-F238E27FC236}">
                <a16:creationId xmlns:a16="http://schemas.microsoft.com/office/drawing/2014/main" id="{07A8BCE4-32B5-1848-419B-E2E5EE6B6F44}"/>
              </a:ext>
            </a:extLst>
          </p:cNvPr>
          <p:cNvPicPr>
            <a:picLocks noChangeAspect="1"/>
          </p:cNvPicPr>
          <p:nvPr/>
        </p:nvPicPr>
        <p:blipFill>
          <a:blip r:embed="rId11" cstate="print">
            <a:extLst>
              <a:ext uri="{28A0092B-C50C-407E-A947-70E740481C1C}">
                <a14:useLocalDpi xmlns:a14="http://schemas.microsoft.com/office/drawing/2010/main" val="0"/>
              </a:ext>
            </a:extLst>
          </a:blip>
          <a:srcRect r="24636"/>
          <a:stretch>
            <a:fillRect/>
          </a:stretch>
        </p:blipFill>
        <p:spPr bwMode="auto">
          <a:xfrm>
            <a:off x="10062568" y="6087920"/>
            <a:ext cx="1334065" cy="744164"/>
          </a:xfrm>
          <a:prstGeom prst="rect">
            <a:avLst/>
          </a:prstGeom>
          <a:noFill/>
          <a:ln>
            <a:noFill/>
          </a:ln>
        </p:spPr>
      </p:pic>
      <p:pic>
        <p:nvPicPr>
          <p:cNvPr id="34" name="Picture 33">
            <a:extLst>
              <a:ext uri="{FF2B5EF4-FFF2-40B4-BE49-F238E27FC236}">
                <a16:creationId xmlns:a16="http://schemas.microsoft.com/office/drawing/2014/main" id="{B3E6F6A5-20C0-718D-A18B-C300CA912F16}"/>
              </a:ext>
            </a:extLst>
          </p:cNvPr>
          <p:cNvPicPr>
            <a:picLocks noChangeAspect="1"/>
          </p:cNvPicPr>
          <p:nvPr/>
        </p:nvPicPr>
        <p:blipFill>
          <a:blip r:embed="rId12"/>
          <a:stretch>
            <a:fillRect/>
          </a:stretch>
        </p:blipFill>
        <p:spPr>
          <a:xfrm>
            <a:off x="4893503" y="4460824"/>
            <a:ext cx="1215629" cy="1622105"/>
          </a:xfrm>
          <a:prstGeom prst="ellipse">
            <a:avLst/>
          </a:prstGeom>
          <a:ln>
            <a:solidFill>
              <a:srgbClr val="E5E6EB"/>
            </a:solidFill>
          </a:ln>
          <a:effectLst>
            <a:softEdge rad="112500"/>
          </a:effectLst>
        </p:spPr>
      </p:pic>
      <p:sp>
        <p:nvSpPr>
          <p:cNvPr id="36" name="TextBox 35">
            <a:extLst>
              <a:ext uri="{FF2B5EF4-FFF2-40B4-BE49-F238E27FC236}">
                <a16:creationId xmlns:a16="http://schemas.microsoft.com/office/drawing/2014/main" id="{B16E06B2-DD72-A9B2-76E5-F5614A6F057B}"/>
              </a:ext>
            </a:extLst>
          </p:cNvPr>
          <p:cNvSpPr txBox="1"/>
          <p:nvPr/>
        </p:nvSpPr>
        <p:spPr>
          <a:xfrm>
            <a:off x="3713648" y="3298910"/>
            <a:ext cx="3515792" cy="584775"/>
          </a:xfrm>
          <a:prstGeom prst="rect">
            <a:avLst/>
          </a:prstGeom>
          <a:noFill/>
        </p:spPr>
        <p:txBody>
          <a:bodyPr wrap="square">
            <a:spAutoFit/>
          </a:bodyPr>
          <a:lstStyle/>
          <a:p>
            <a:pPr marL="0" marR="0" lvl="0" indent="0" algn="ctr" defTabSz="694944"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0000">
                    <a:lumMod val="75000"/>
                    <a:lumOff val="25000"/>
                  </a:srgbClr>
                </a:solidFill>
                <a:effectLst/>
                <a:uLnTx/>
                <a:uFillTx/>
                <a:latin typeface="Aptos" panose="02110004020202020204"/>
                <a:ea typeface="Meiryo" panose="020B0604030504040204" pitchFamily="34" charset="-128"/>
                <a:cs typeface="+mn-cs"/>
              </a:rPr>
              <a:t>Saher Nawaz</a:t>
            </a:r>
          </a:p>
          <a:p>
            <a:pPr marL="0" marR="0" lvl="0" indent="0" algn="ctr" defTabSz="694944"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lumMod val="75000"/>
                    <a:lumOff val="25000"/>
                  </a:srgbClr>
                </a:solidFill>
                <a:effectLst/>
                <a:uLnTx/>
                <a:uFillTx/>
                <a:latin typeface="Aptos" panose="02110004020202020204"/>
                <a:ea typeface="Meiryo" panose="020B0604030504040204" pitchFamily="34" charset="-128"/>
                <a:cs typeface="+mn-cs"/>
              </a:rPr>
              <a:t>Research Assistant</a:t>
            </a:r>
          </a:p>
        </p:txBody>
      </p:sp>
      <p:sp>
        <p:nvSpPr>
          <p:cNvPr id="37" name="TextBox 36">
            <a:extLst>
              <a:ext uri="{FF2B5EF4-FFF2-40B4-BE49-F238E27FC236}">
                <a16:creationId xmlns:a16="http://schemas.microsoft.com/office/drawing/2014/main" id="{61A790B5-D3E2-A443-FAF4-4B9107C465DA}"/>
              </a:ext>
            </a:extLst>
          </p:cNvPr>
          <p:cNvSpPr txBox="1"/>
          <p:nvPr/>
        </p:nvSpPr>
        <p:spPr>
          <a:xfrm>
            <a:off x="6195845" y="5975202"/>
            <a:ext cx="3515792"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 typeface="Corbel" panose="020B0503020204020204" pitchFamily="34" charset="0"/>
              <a:buNone/>
              <a:tabLst/>
              <a:defRPr/>
            </a:pPr>
            <a:r>
              <a:rPr kumimoji="0" lang="en-GB" sz="1600" b="1" i="0" u="none" strike="noStrike" kern="1200" cap="none" spc="0" normalizeH="0" baseline="0" noProof="0" dirty="0">
                <a:ln>
                  <a:noFill/>
                </a:ln>
                <a:solidFill>
                  <a:srgbClr val="000000">
                    <a:lumMod val="75000"/>
                    <a:lumOff val="25000"/>
                  </a:srgbClr>
                </a:solidFill>
                <a:effectLst/>
                <a:uLnTx/>
                <a:uFillTx/>
                <a:latin typeface="Aptos" panose="02110004020202020204"/>
                <a:ea typeface="Meiryo" panose="020B0604030504040204" pitchFamily="34" charset="-128"/>
                <a:cs typeface="+mn-cs"/>
              </a:rPr>
              <a:t>Peter Bampton</a:t>
            </a:r>
          </a:p>
          <a:p>
            <a:pPr marL="0" marR="0" lvl="0" indent="0" algn="ctr" defTabSz="914400" rtl="0" eaLnBrk="1" fontAlgn="auto" latinLnBrk="0" hangingPunct="1">
              <a:lnSpc>
                <a:spcPct val="100000"/>
              </a:lnSpc>
              <a:spcBef>
                <a:spcPts val="0"/>
              </a:spcBef>
              <a:spcAft>
                <a:spcPts val="0"/>
              </a:spcAft>
              <a:buClrTx/>
              <a:buSzTx/>
              <a:buFont typeface="Corbel" panose="020B0503020204020204" pitchFamily="34" charset="0"/>
              <a:buNone/>
              <a:tabLst/>
              <a:defRPr/>
            </a:pPr>
            <a:r>
              <a:rPr kumimoji="0" lang="en-GB" sz="1600" b="0" i="0" u="none" strike="noStrike" kern="1200" cap="none" spc="0" normalizeH="0" baseline="0" noProof="0" dirty="0">
                <a:ln>
                  <a:noFill/>
                </a:ln>
                <a:solidFill>
                  <a:srgbClr val="000000">
                    <a:lumMod val="75000"/>
                    <a:lumOff val="25000"/>
                  </a:srgbClr>
                </a:solidFill>
                <a:effectLst/>
                <a:uLnTx/>
                <a:uFillTx/>
                <a:latin typeface="Aptos" panose="02110004020202020204"/>
                <a:ea typeface="Meiryo" panose="020B0604030504040204" pitchFamily="34" charset="-128"/>
                <a:cs typeface="+mn-cs"/>
              </a:rPr>
              <a:t>PPI Co-applicant</a:t>
            </a:r>
          </a:p>
        </p:txBody>
      </p:sp>
      <p:pic>
        <p:nvPicPr>
          <p:cNvPr id="38" name="Picture 37">
            <a:extLst>
              <a:ext uri="{FF2B5EF4-FFF2-40B4-BE49-F238E27FC236}">
                <a16:creationId xmlns:a16="http://schemas.microsoft.com/office/drawing/2014/main" id="{958CF84C-5E68-64C2-8AAC-95B9BF2C83AA}"/>
              </a:ext>
            </a:extLst>
          </p:cNvPr>
          <p:cNvPicPr>
            <a:picLocks noChangeAspect="1"/>
          </p:cNvPicPr>
          <p:nvPr/>
        </p:nvPicPr>
        <p:blipFill>
          <a:blip r:embed="rId13"/>
          <a:stretch>
            <a:fillRect/>
          </a:stretch>
        </p:blipFill>
        <p:spPr>
          <a:xfrm>
            <a:off x="7075021" y="3713717"/>
            <a:ext cx="1662393" cy="505523"/>
          </a:xfrm>
          <a:prstGeom prst="rect">
            <a:avLst/>
          </a:prstGeom>
        </p:spPr>
      </p:pic>
      <p:pic>
        <p:nvPicPr>
          <p:cNvPr id="40" name="Picture 39">
            <a:extLst>
              <a:ext uri="{FF2B5EF4-FFF2-40B4-BE49-F238E27FC236}">
                <a16:creationId xmlns:a16="http://schemas.microsoft.com/office/drawing/2014/main" id="{DDF3991B-A589-255B-778D-EC22AAF9521F}"/>
              </a:ext>
            </a:extLst>
          </p:cNvPr>
          <p:cNvPicPr>
            <a:picLocks noChangeAspect="1"/>
          </p:cNvPicPr>
          <p:nvPr/>
        </p:nvPicPr>
        <p:blipFill>
          <a:blip r:embed="rId13"/>
          <a:stretch>
            <a:fillRect/>
          </a:stretch>
        </p:blipFill>
        <p:spPr>
          <a:xfrm>
            <a:off x="1583942" y="89432"/>
            <a:ext cx="1784900" cy="542776"/>
          </a:xfrm>
          <a:prstGeom prst="rect">
            <a:avLst/>
          </a:prstGeom>
        </p:spPr>
      </p:pic>
      <p:pic>
        <p:nvPicPr>
          <p:cNvPr id="2" name="Picture 1">
            <a:extLst>
              <a:ext uri="{FF2B5EF4-FFF2-40B4-BE49-F238E27FC236}">
                <a16:creationId xmlns:a16="http://schemas.microsoft.com/office/drawing/2014/main" id="{1B6F5971-8F29-2184-7A43-3D2E4B9477B6}"/>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t="15422" b="12568"/>
          <a:stretch/>
        </p:blipFill>
        <p:spPr bwMode="auto">
          <a:xfrm>
            <a:off x="4843413" y="1693982"/>
            <a:ext cx="1214253" cy="1554473"/>
          </a:xfrm>
          <a:prstGeom prst="ellipse">
            <a:avLst/>
          </a:prstGeom>
          <a:ln>
            <a:solidFill>
              <a:srgbClr val="E5E6EB"/>
            </a:solidFill>
          </a:ln>
          <a:effectLst>
            <a:softEdge rad="112500"/>
          </a:effectLst>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703B7A94-A9F4-01F7-8DAD-E2C1DCE5EE06}"/>
              </a:ext>
            </a:extLst>
          </p:cNvPr>
          <p:cNvPicPr>
            <a:picLocks noChangeAspect="1"/>
          </p:cNvPicPr>
          <p:nvPr/>
        </p:nvPicPr>
        <p:blipFill rotWithShape="1">
          <a:blip r:embed="rId15"/>
          <a:srcRect l="10731" t="8756" r="19125" b="6946"/>
          <a:stretch/>
        </p:blipFill>
        <p:spPr>
          <a:xfrm>
            <a:off x="7258782" y="4474225"/>
            <a:ext cx="1272632" cy="1554474"/>
          </a:xfrm>
          <a:prstGeom prst="ellipse">
            <a:avLst/>
          </a:prstGeom>
          <a:ln>
            <a:solidFill>
              <a:srgbClr val="E5E6EB"/>
            </a:solidFill>
          </a:ln>
          <a:effectLst>
            <a:softEdge rad="112500"/>
          </a:effectLst>
        </p:spPr>
      </p:pic>
      <p:sp>
        <p:nvSpPr>
          <p:cNvPr id="22" name="TextBox 21">
            <a:extLst>
              <a:ext uri="{FF2B5EF4-FFF2-40B4-BE49-F238E27FC236}">
                <a16:creationId xmlns:a16="http://schemas.microsoft.com/office/drawing/2014/main" id="{941069DE-58D7-68E3-7A89-0E173F883EB1}"/>
              </a:ext>
            </a:extLst>
          </p:cNvPr>
          <p:cNvSpPr txBox="1"/>
          <p:nvPr/>
        </p:nvSpPr>
        <p:spPr>
          <a:xfrm>
            <a:off x="38776" y="940697"/>
            <a:ext cx="10380915"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1" u="none" strike="noStrike" kern="1200" cap="none" spc="0" normalizeH="0" baseline="0" noProof="0" dirty="0">
                <a:ln>
                  <a:noFill/>
                </a:ln>
                <a:solidFill>
                  <a:srgbClr val="EA5D4E"/>
                </a:solidFill>
                <a:effectLst/>
                <a:uLnTx/>
                <a:uFillTx/>
                <a:latin typeface="Aptos" panose="02110004020202020204"/>
                <a:ea typeface="+mn-ea"/>
                <a:cs typeface="Arial" panose="020B0604020202020204" pitchFamily="34" charset="0"/>
              </a:rPr>
              <a:t>We are a multidisciplinary partnership dedicated to bridging the sustainability gap in psychological therapies.</a:t>
            </a:r>
          </a:p>
        </p:txBody>
      </p:sp>
      <p:pic>
        <p:nvPicPr>
          <p:cNvPr id="24" name="Picture 23">
            <a:extLst>
              <a:ext uri="{FF2B5EF4-FFF2-40B4-BE49-F238E27FC236}">
                <a16:creationId xmlns:a16="http://schemas.microsoft.com/office/drawing/2014/main" id="{03854A44-F9F4-4547-CAC7-B8986552CD07}"/>
              </a:ext>
            </a:extLst>
          </p:cNvPr>
          <p:cNvPicPr>
            <a:picLocks noChangeAspect="1"/>
          </p:cNvPicPr>
          <p:nvPr/>
        </p:nvPicPr>
        <p:blipFill>
          <a:blip r:embed="rId16"/>
          <a:stretch>
            <a:fillRect/>
          </a:stretch>
        </p:blipFill>
        <p:spPr>
          <a:xfrm>
            <a:off x="94982" y="1627940"/>
            <a:ext cx="2057506" cy="1054154"/>
          </a:xfrm>
          <a:prstGeom prst="rect">
            <a:avLst/>
          </a:prstGeom>
        </p:spPr>
      </p:pic>
      <p:pic>
        <p:nvPicPr>
          <p:cNvPr id="27" name="Picture 26">
            <a:extLst>
              <a:ext uri="{FF2B5EF4-FFF2-40B4-BE49-F238E27FC236}">
                <a16:creationId xmlns:a16="http://schemas.microsoft.com/office/drawing/2014/main" id="{D8AD771B-1AC4-3FFD-6F2B-45AFA3704802}"/>
              </a:ext>
            </a:extLst>
          </p:cNvPr>
          <p:cNvPicPr>
            <a:picLocks noChangeAspect="1"/>
          </p:cNvPicPr>
          <p:nvPr/>
        </p:nvPicPr>
        <p:blipFill>
          <a:blip r:embed="rId17"/>
          <a:stretch>
            <a:fillRect/>
          </a:stretch>
        </p:blipFill>
        <p:spPr>
          <a:xfrm>
            <a:off x="327263" y="2730070"/>
            <a:ext cx="1849132" cy="1105513"/>
          </a:xfrm>
          <a:prstGeom prst="rect">
            <a:avLst/>
          </a:prstGeom>
        </p:spPr>
      </p:pic>
      <p:pic>
        <p:nvPicPr>
          <p:cNvPr id="35" name="Picture 34">
            <a:extLst>
              <a:ext uri="{FF2B5EF4-FFF2-40B4-BE49-F238E27FC236}">
                <a16:creationId xmlns:a16="http://schemas.microsoft.com/office/drawing/2014/main" id="{C589F231-083A-DCEA-5432-315B407BC463}"/>
              </a:ext>
            </a:extLst>
          </p:cNvPr>
          <p:cNvPicPr>
            <a:picLocks noChangeAspect="1"/>
          </p:cNvPicPr>
          <p:nvPr/>
        </p:nvPicPr>
        <p:blipFill>
          <a:blip r:embed="rId18"/>
          <a:stretch>
            <a:fillRect/>
          </a:stretch>
        </p:blipFill>
        <p:spPr>
          <a:xfrm>
            <a:off x="59825" y="4027564"/>
            <a:ext cx="2092663" cy="737919"/>
          </a:xfrm>
          <a:prstGeom prst="rect">
            <a:avLst/>
          </a:prstGeom>
        </p:spPr>
      </p:pic>
      <p:pic>
        <p:nvPicPr>
          <p:cNvPr id="41" name="Picture 40">
            <a:extLst>
              <a:ext uri="{FF2B5EF4-FFF2-40B4-BE49-F238E27FC236}">
                <a16:creationId xmlns:a16="http://schemas.microsoft.com/office/drawing/2014/main" id="{5F4729D0-848D-76A2-BD35-483EE1F0660B}"/>
              </a:ext>
            </a:extLst>
          </p:cNvPr>
          <p:cNvPicPr>
            <a:picLocks noChangeAspect="1"/>
          </p:cNvPicPr>
          <p:nvPr/>
        </p:nvPicPr>
        <p:blipFill>
          <a:blip r:embed="rId19"/>
          <a:stretch>
            <a:fillRect/>
          </a:stretch>
        </p:blipFill>
        <p:spPr>
          <a:xfrm>
            <a:off x="455080" y="4832015"/>
            <a:ext cx="1697408" cy="838893"/>
          </a:xfrm>
          <a:prstGeom prst="rect">
            <a:avLst/>
          </a:prstGeom>
        </p:spPr>
      </p:pic>
      <p:pic>
        <p:nvPicPr>
          <p:cNvPr id="42" name="Picture 6">
            <a:extLst>
              <a:ext uri="{FF2B5EF4-FFF2-40B4-BE49-F238E27FC236}">
                <a16:creationId xmlns:a16="http://schemas.microsoft.com/office/drawing/2014/main" id="{11D2C262-C702-5C8A-D238-27035A3608D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74451" y="4009696"/>
            <a:ext cx="1363148" cy="577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0162893"/>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5D5B9ED-B2BD-3B0E-4F6D-9E70CF82FE74}"/>
              </a:ext>
            </a:extLst>
          </p:cNvPr>
          <p:cNvSpPr/>
          <p:nvPr/>
        </p:nvSpPr>
        <p:spPr>
          <a:xfrm>
            <a:off x="0" y="0"/>
            <a:ext cx="12237812" cy="871200"/>
          </a:xfrm>
          <a:prstGeom prst="rect">
            <a:avLst/>
          </a:prstGeom>
          <a:solidFill>
            <a:srgbClr val="9751CB">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2" name="Title 1">
            <a:extLst>
              <a:ext uri="{FF2B5EF4-FFF2-40B4-BE49-F238E27FC236}">
                <a16:creationId xmlns:a16="http://schemas.microsoft.com/office/drawing/2014/main" id="{BF6ABAA4-4D1D-9440-1089-10B697CF7CC9}"/>
              </a:ext>
            </a:extLst>
          </p:cNvPr>
          <p:cNvSpPr txBox="1">
            <a:spLocks/>
          </p:cNvSpPr>
          <p:nvPr/>
        </p:nvSpPr>
        <p:spPr>
          <a:xfrm>
            <a:off x="2939077" y="220409"/>
            <a:ext cx="6057672" cy="623143"/>
          </a:xfrm>
          <a:prstGeom prst="rect">
            <a:avLst/>
          </a:prstGeom>
        </p:spPr>
        <p:txBody>
          <a:bodyPr vert="horz" lIns="109728" tIns="109728" rIns="109728" bIns="91440" rtlCol="0" anchor="b">
            <a:noAutofit/>
          </a:bodyPr>
          <a:lstStyle>
            <a:lvl1pPr algn="l" defTabSz="914400" rtl="0" eaLnBrk="1" latinLnBrk="0" hangingPunct="1">
              <a:lnSpc>
                <a:spcPct val="130000"/>
              </a:lnSpc>
              <a:spcBef>
                <a:spcPct val="0"/>
              </a:spcBef>
              <a:buNone/>
              <a:defRPr sz="3200" b="1" kern="1200" spc="1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30000"/>
              </a:lnSpc>
              <a:spcBef>
                <a:spcPct val="0"/>
              </a:spcBef>
              <a:spcAft>
                <a:spcPts val="0"/>
              </a:spcAft>
              <a:buClrTx/>
              <a:buSzTx/>
              <a:buFontTx/>
              <a:buNone/>
              <a:tabLst/>
              <a:defRPr/>
            </a:pPr>
            <a:r>
              <a:rPr kumimoji="0" lang="en-GB" sz="4600" b="1" i="0" u="none" strike="noStrike" kern="1200" cap="none" spc="0" normalizeH="0" baseline="0" noProof="0" dirty="0">
                <a:ln>
                  <a:noFill/>
                </a:ln>
                <a:solidFill>
                  <a:prstClr val="black"/>
                </a:solidFill>
                <a:effectLst/>
                <a:uLnTx/>
                <a:uFillTx/>
                <a:latin typeface="Aptos Display" panose="020B0004020202020204" pitchFamily="34" charset="0"/>
                <a:ea typeface="+mj-ea"/>
                <a:cs typeface="Arial" panose="020B0604020202020204" pitchFamily="34" charset="0"/>
              </a:rPr>
              <a:t>Project Foundation</a:t>
            </a:r>
          </a:p>
        </p:txBody>
      </p:sp>
      <p:sp>
        <p:nvSpPr>
          <p:cNvPr id="2" name="Rectangle 1">
            <a:extLst>
              <a:ext uri="{FF2B5EF4-FFF2-40B4-BE49-F238E27FC236}">
                <a16:creationId xmlns:a16="http://schemas.microsoft.com/office/drawing/2014/main" id="{3156D439-7540-7CFA-3091-385EDB782C4B}"/>
              </a:ext>
            </a:extLst>
          </p:cNvPr>
          <p:cNvSpPr/>
          <p:nvPr/>
        </p:nvSpPr>
        <p:spPr>
          <a:xfrm>
            <a:off x="-1" y="1799809"/>
            <a:ext cx="12192000" cy="3258382"/>
          </a:xfrm>
          <a:prstGeom prst="rect">
            <a:avLst/>
          </a:prstGeom>
          <a:solidFill>
            <a:srgbClr val="BF95DF">
              <a:alpha val="2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9597A211-CB82-DF02-2A17-2B0D25CF4A12}"/>
              </a:ext>
            </a:extLst>
          </p:cNvPr>
          <p:cNvSpPr txBox="1"/>
          <p:nvPr/>
        </p:nvSpPr>
        <p:spPr>
          <a:xfrm>
            <a:off x="242886" y="923826"/>
            <a:ext cx="11706225" cy="501675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rPr>
              <a:t>The CO-IMPROVE research project</a:t>
            </a:r>
            <a:r>
              <a:rPr kumimoji="0" lang="en-GB" sz="2000" b="0"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rPr>
              <a:t> was funded by the National Institute for Health Research (NIHR), </a:t>
            </a:r>
            <a:r>
              <a:rPr kumimoji="0" lang="en-GB" sz="2000" b="1"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rPr>
              <a:t>Research for Patient Benefit </a:t>
            </a:r>
            <a:r>
              <a:rPr kumimoji="0" lang="en-GB" sz="2000" b="0"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rPr>
              <a:t>(Ref: NIHR 204037). NIHR Mental Health Theme call.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rPr>
              <a:t>Sponsor: </a:t>
            </a:r>
            <a:r>
              <a:rPr kumimoji="0" lang="en-GB" sz="2000" b="0"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rPr>
              <a:t>The University Of Manchester</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rPr>
              <a:t>Host Trust: </a:t>
            </a:r>
            <a:r>
              <a:rPr kumimoji="0" lang="en-GB" sz="2000" b="0"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rPr>
              <a:t>Greater Manchester Mental Health (GMMH)</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rPr>
              <a:t>Lead CRN: </a:t>
            </a:r>
            <a:r>
              <a:rPr kumimoji="0" lang="en-GB" sz="2000" b="0"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rPr>
              <a:t>Greater Manchester</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rPr>
              <a:t>Project Length: </a:t>
            </a:r>
            <a:r>
              <a:rPr kumimoji="0" lang="en-GB" sz="2000" b="0"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rPr>
              <a:t>24 Months</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rPr>
              <a:t>Start Date: </a:t>
            </a:r>
            <a:r>
              <a:rPr kumimoji="0" lang="en-GB" sz="2000" b="0"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rPr>
              <a:t>01/12/2022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rPr>
              <a:t>End Date: </a:t>
            </a:r>
            <a:r>
              <a:rPr kumimoji="0" lang="en-GB" sz="2000" b="0"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rPr>
              <a:t>31/12/2024</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rPr>
              <a:t>Total cost: </a:t>
            </a:r>
            <a:r>
              <a:rPr kumimoji="0" lang="en-GB" sz="2000" b="0"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rPr>
              <a:t>£188,315.24</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1"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1"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rPr>
              <a:t>Research Aim: </a:t>
            </a:r>
            <a:r>
              <a:rPr kumimoji="0" lang="en-GB" sz="20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To enhance the </a:t>
            </a:r>
            <a:r>
              <a:rPr kumimoji="0" lang="en-GB" sz="2000" b="1"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long-term durability</a:t>
            </a:r>
            <a:r>
              <a:rPr kumimoji="0" lang="en-GB" sz="20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 of clinical recovery following low-intensity interventions, simultaneously improving </a:t>
            </a:r>
            <a:r>
              <a:rPr kumimoji="0" lang="en-GB" sz="2000" b="1"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patient outcomes</a:t>
            </a:r>
            <a:r>
              <a:rPr kumimoji="0" lang="en-GB" sz="20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 and </a:t>
            </a:r>
            <a:r>
              <a:rPr kumimoji="0" lang="en-GB" sz="2000" b="1"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service efficiency</a:t>
            </a:r>
            <a:r>
              <a:rPr kumimoji="0" lang="en-GB" sz="20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a:t>
            </a:r>
            <a:endParaRPr kumimoji="0" lang="en-GB" sz="2000" b="0" i="0" u="none" strike="noStrike" kern="1200" cap="none" spc="0" normalizeH="0" baseline="0" noProof="0" dirty="0">
              <a:ln>
                <a:noFill/>
              </a:ln>
              <a:solidFill>
                <a:prstClr val="black"/>
              </a:solidFill>
              <a:effectLst/>
              <a:uLnTx/>
              <a:uFillTx/>
              <a:latin typeface="Aptos" panose="020B0004020202020204" pitchFamily="34" charset="0"/>
              <a:ea typeface="Times New Roman" panose="02020603050405020304" pitchFamily="18" charset="0"/>
              <a:cs typeface="Arial" panose="020B0604020202020204" pitchFamily="34" charset="0"/>
            </a:endParaRPr>
          </a:p>
        </p:txBody>
      </p:sp>
      <p:pic>
        <p:nvPicPr>
          <p:cNvPr id="4" name="Picture 3">
            <a:extLst>
              <a:ext uri="{FF2B5EF4-FFF2-40B4-BE49-F238E27FC236}">
                <a16:creationId xmlns:a16="http://schemas.microsoft.com/office/drawing/2014/main" id="{8D9820FF-7815-6A41-DCF6-E30CE913C2A0}"/>
              </a:ext>
            </a:extLst>
          </p:cNvPr>
          <p:cNvPicPr>
            <a:picLocks noChangeAspect="1"/>
          </p:cNvPicPr>
          <p:nvPr/>
        </p:nvPicPr>
        <p:blipFill>
          <a:blip r:embed="rId3"/>
          <a:stretch>
            <a:fillRect/>
          </a:stretch>
        </p:blipFill>
        <p:spPr>
          <a:xfrm>
            <a:off x="8758647" y="1890704"/>
            <a:ext cx="2914647" cy="2914647"/>
          </a:xfrm>
          <a:prstGeom prst="rect">
            <a:avLst/>
          </a:prstGeom>
        </p:spPr>
      </p:pic>
      <p:sp>
        <p:nvSpPr>
          <p:cNvPr id="3" name="Rectangle 2">
            <a:extLst>
              <a:ext uri="{FF2B5EF4-FFF2-40B4-BE49-F238E27FC236}">
                <a16:creationId xmlns:a16="http://schemas.microsoft.com/office/drawing/2014/main" id="{03C42005-525B-96E8-A013-E338C93B14EB}"/>
              </a:ext>
            </a:extLst>
          </p:cNvPr>
          <p:cNvSpPr/>
          <p:nvPr/>
        </p:nvSpPr>
        <p:spPr>
          <a:xfrm>
            <a:off x="0" y="6023874"/>
            <a:ext cx="12237812" cy="834126"/>
          </a:xfrm>
          <a:prstGeom prst="rect">
            <a:avLst/>
          </a:prstGeom>
          <a:solidFill>
            <a:srgbClr val="9751CB">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9875"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PPIE: </a:t>
            </a:r>
            <a:r>
              <a:rPr kumimoji="0" lang="en-GB" sz="2000" b="0" i="0" u="none" strike="noStrike" kern="1200" cap="none" spc="0" normalizeH="0" baseline="0" noProof="0" dirty="0">
                <a:ln>
                  <a:noFill/>
                </a:ln>
                <a:solidFill>
                  <a:prstClr val="black"/>
                </a:solidFill>
                <a:effectLst/>
                <a:uLnTx/>
                <a:uFillTx/>
                <a:latin typeface="Aptos" panose="020B0004020202020204" pitchFamily="34" charset="0"/>
                <a:ea typeface="+mn-ea"/>
                <a:cs typeface="Arial" panose="020B0604020202020204" pitchFamily="34" charset="0"/>
              </a:rPr>
              <a:t>A co-applicant and a lived experience group were involved in defining the research aim to ensure it reflects what matters most to patients' post-discharge.</a:t>
            </a:r>
          </a:p>
        </p:txBody>
      </p:sp>
    </p:spTree>
    <p:extLst>
      <p:ext uri="{BB962C8B-B14F-4D97-AF65-F5344CB8AC3E}">
        <p14:creationId xmlns:p14="http://schemas.microsoft.com/office/powerpoint/2010/main" val="260598130"/>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5D5B9ED-B2BD-3B0E-4F6D-9E70CF82FE74}"/>
              </a:ext>
            </a:extLst>
          </p:cNvPr>
          <p:cNvSpPr/>
          <p:nvPr/>
        </p:nvSpPr>
        <p:spPr>
          <a:xfrm>
            <a:off x="0" y="8908"/>
            <a:ext cx="12237812" cy="871200"/>
          </a:xfrm>
          <a:prstGeom prst="rect">
            <a:avLst/>
          </a:prstGeom>
          <a:solidFill>
            <a:srgbClr val="9751CB">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Display" panose="02110004020202020204"/>
              <a:ea typeface="+mn-ea"/>
              <a:cs typeface="Arial" panose="020B0604020202020204" pitchFamily="34" charset="0"/>
            </a:endParaRPr>
          </a:p>
        </p:txBody>
      </p:sp>
      <p:sp>
        <p:nvSpPr>
          <p:cNvPr id="12" name="Title 1">
            <a:extLst>
              <a:ext uri="{FF2B5EF4-FFF2-40B4-BE49-F238E27FC236}">
                <a16:creationId xmlns:a16="http://schemas.microsoft.com/office/drawing/2014/main" id="{BF6ABAA4-4D1D-9440-1089-10B697CF7CC9}"/>
              </a:ext>
            </a:extLst>
          </p:cNvPr>
          <p:cNvSpPr txBox="1">
            <a:spLocks/>
          </p:cNvSpPr>
          <p:nvPr/>
        </p:nvSpPr>
        <p:spPr>
          <a:xfrm>
            <a:off x="0" y="8909"/>
            <a:ext cx="12237812" cy="871200"/>
          </a:xfrm>
          <a:prstGeom prst="rect">
            <a:avLst/>
          </a:prstGeom>
        </p:spPr>
        <p:txBody>
          <a:bodyPr vert="horz" lIns="109728" tIns="109728" rIns="109728" bIns="91440" rtlCol="0" anchor="b">
            <a:noAutofit/>
          </a:bodyPr>
          <a:lstStyle>
            <a:lvl1pPr algn="l" defTabSz="914400" rtl="0" eaLnBrk="1" latinLnBrk="0" hangingPunct="1">
              <a:lnSpc>
                <a:spcPct val="130000"/>
              </a:lnSpc>
              <a:spcBef>
                <a:spcPct val="0"/>
              </a:spcBef>
              <a:buNone/>
              <a:defRPr sz="3200" b="1" kern="1200" spc="1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30000"/>
              </a:lnSpc>
              <a:spcBef>
                <a:spcPct val="0"/>
              </a:spcBef>
              <a:spcAft>
                <a:spcPts val="0"/>
              </a:spcAft>
              <a:buClrTx/>
              <a:buSzTx/>
              <a:buFontTx/>
              <a:buNone/>
              <a:tabLst/>
              <a:defRPr/>
            </a:pPr>
            <a:r>
              <a:rPr kumimoji="0" lang="en-GB" sz="4600" b="1" i="0" u="none" strike="noStrike" kern="1200" cap="none" spc="0" normalizeH="0" baseline="0" noProof="0" dirty="0">
                <a:ln>
                  <a:noFill/>
                </a:ln>
                <a:solidFill>
                  <a:prstClr val="black"/>
                </a:solidFill>
                <a:effectLst/>
                <a:uLnTx/>
                <a:uFillTx/>
                <a:latin typeface="Aptos Display" panose="02110004020202020204"/>
                <a:ea typeface="+mj-ea"/>
                <a:cs typeface="Arial" panose="020B0604020202020204" pitchFamily="34" charset="0"/>
              </a:rPr>
              <a:t>Research Methodology Overview</a:t>
            </a:r>
          </a:p>
        </p:txBody>
      </p:sp>
      <p:graphicFrame>
        <p:nvGraphicFramePr>
          <p:cNvPr id="7" name="Table 6">
            <a:extLst>
              <a:ext uri="{FF2B5EF4-FFF2-40B4-BE49-F238E27FC236}">
                <a16:creationId xmlns:a16="http://schemas.microsoft.com/office/drawing/2014/main" id="{A455D94E-DF01-C8F8-25E0-4921AFA20AA6}"/>
              </a:ext>
            </a:extLst>
          </p:cNvPr>
          <p:cNvGraphicFramePr>
            <a:graphicFrameLocks noGrp="1"/>
          </p:cNvGraphicFramePr>
          <p:nvPr/>
        </p:nvGraphicFramePr>
        <p:xfrm>
          <a:off x="370113" y="1107201"/>
          <a:ext cx="11284857" cy="4572904"/>
        </p:xfrm>
        <a:graphic>
          <a:graphicData uri="http://schemas.openxmlformats.org/drawingml/2006/table">
            <a:tbl>
              <a:tblPr firstRow="1" bandRow="1">
                <a:tableStyleId>{9D7B26C5-4107-4FEC-AEDC-1716B250A1EF}</a:tableStyleId>
              </a:tblPr>
              <a:tblGrid>
                <a:gridCol w="3761619">
                  <a:extLst>
                    <a:ext uri="{9D8B030D-6E8A-4147-A177-3AD203B41FA5}">
                      <a16:colId xmlns:a16="http://schemas.microsoft.com/office/drawing/2014/main" val="1163754450"/>
                    </a:ext>
                  </a:extLst>
                </a:gridCol>
                <a:gridCol w="3761619">
                  <a:extLst>
                    <a:ext uri="{9D8B030D-6E8A-4147-A177-3AD203B41FA5}">
                      <a16:colId xmlns:a16="http://schemas.microsoft.com/office/drawing/2014/main" val="2640266723"/>
                    </a:ext>
                  </a:extLst>
                </a:gridCol>
                <a:gridCol w="3761619">
                  <a:extLst>
                    <a:ext uri="{9D8B030D-6E8A-4147-A177-3AD203B41FA5}">
                      <a16:colId xmlns:a16="http://schemas.microsoft.com/office/drawing/2014/main" val="1797048828"/>
                    </a:ext>
                  </a:extLst>
                </a:gridCol>
              </a:tblGrid>
              <a:tr h="370953">
                <a:tc>
                  <a:txBody>
                    <a:bodyPr/>
                    <a:lstStyle/>
                    <a:p>
                      <a:r>
                        <a:rPr lang="en-GB" dirty="0"/>
                        <a:t>Phase 1: Discovery</a:t>
                      </a:r>
                    </a:p>
                  </a:txBody>
                  <a:tcPr/>
                </a:tc>
                <a:tc>
                  <a:txBody>
                    <a:bodyPr/>
                    <a:lstStyle/>
                    <a:p>
                      <a:r>
                        <a:rPr lang="en-GB" dirty="0"/>
                        <a:t>Phase 2: Co-Design</a:t>
                      </a:r>
                    </a:p>
                  </a:txBody>
                  <a:tcPr/>
                </a:tc>
                <a:tc>
                  <a:txBody>
                    <a:bodyPr/>
                    <a:lstStyle/>
                    <a:p>
                      <a:r>
                        <a:rPr lang="en-GB" dirty="0"/>
                        <a:t>Phase 3: Translation</a:t>
                      </a:r>
                    </a:p>
                  </a:txBody>
                  <a:tcPr/>
                </a:tc>
                <a:extLst>
                  <a:ext uri="{0D108BD9-81ED-4DB2-BD59-A6C34878D82A}">
                    <a16:rowId xmlns:a16="http://schemas.microsoft.com/office/drawing/2014/main" val="1365323325"/>
                  </a:ext>
                </a:extLst>
              </a:tr>
              <a:tr h="649168">
                <a:tc>
                  <a:txBody>
                    <a:bodyPr/>
                    <a:lstStyle/>
                    <a:p>
                      <a:r>
                        <a:rPr lang="en-GB" sz="1800" b="1" kern="1200" dirty="0">
                          <a:solidFill>
                            <a:schemeClr val="tx1"/>
                          </a:solidFill>
                          <a:effectLst/>
                        </a:rPr>
                        <a:t>System Mapping &amp; Analysis</a:t>
                      </a:r>
                      <a:endParaRPr lang="en-GB" dirty="0"/>
                    </a:p>
                  </a:txBody>
                  <a:tcPr/>
                </a:tc>
                <a:tc>
                  <a:txBody>
                    <a:bodyPr/>
                    <a:lstStyle/>
                    <a:p>
                      <a:r>
                        <a:rPr lang="en-GB" sz="1800" b="1" kern="1200" dirty="0">
                          <a:solidFill>
                            <a:schemeClr val="tx1"/>
                          </a:solidFill>
                          <a:effectLst/>
                        </a:rPr>
                        <a:t>Experience-Based Co-Design</a:t>
                      </a:r>
                      <a:endParaRPr lang="en-GB" dirty="0"/>
                    </a:p>
                  </a:txBody>
                  <a:tcPr/>
                </a:tc>
                <a:tc>
                  <a:txBody>
                    <a:bodyPr/>
                    <a:lstStyle/>
                    <a:p>
                      <a:r>
                        <a:rPr lang="en-GB" sz="1800" b="1" kern="1200" dirty="0">
                          <a:solidFill>
                            <a:schemeClr val="tx1"/>
                          </a:solidFill>
                          <a:effectLst/>
                        </a:rPr>
                        <a:t>Implementation Strategy</a:t>
                      </a:r>
                      <a:endParaRPr lang="en-GB" dirty="0"/>
                    </a:p>
                  </a:txBody>
                  <a:tcPr/>
                </a:tc>
                <a:extLst>
                  <a:ext uri="{0D108BD9-81ED-4DB2-BD59-A6C34878D82A}">
                    <a16:rowId xmlns:a16="http://schemas.microsoft.com/office/drawing/2014/main" val="452470138"/>
                  </a:ext>
                </a:extLst>
              </a:tr>
              <a:tr h="2347185">
                <a:tc>
                  <a:txBody>
                    <a:bodyPr/>
                    <a:lstStyle/>
                    <a:p>
                      <a:pPr marL="285750" indent="-285750">
                        <a:buFont typeface="Arial" panose="020B0604020202020204" pitchFamily="34" charset="0"/>
                        <a:buChar char="•"/>
                      </a:pPr>
                      <a:r>
                        <a:rPr lang="en-GB" dirty="0"/>
                        <a:t>Scoping Review &amp; 48 interviews (patients, staff and national leads)</a:t>
                      </a:r>
                    </a:p>
                    <a:p>
                      <a:pPr marL="0" indent="0">
                        <a:buFont typeface="Arial" panose="020B0604020202020204" pitchFamily="34" charset="0"/>
                        <a:buNone/>
                      </a:pPr>
                      <a:endParaRPr lang="en-GB" dirty="0"/>
                    </a:p>
                    <a:p>
                      <a:pPr marL="285750" indent="-285750">
                        <a:buFont typeface="Arial" panose="020B0604020202020204" pitchFamily="34" charset="0"/>
                        <a:buChar char="•"/>
                      </a:pPr>
                      <a:r>
                        <a:rPr lang="en-GB" sz="1800" b="1" kern="1200" dirty="0">
                          <a:solidFill>
                            <a:schemeClr val="tx1"/>
                          </a:solidFill>
                          <a:effectLst/>
                        </a:rPr>
                        <a:t>CFIR Data Analysis:</a:t>
                      </a:r>
                      <a:r>
                        <a:rPr lang="en-GB" sz="1800" kern="1200" dirty="0">
                          <a:solidFill>
                            <a:schemeClr val="tx1"/>
                          </a:solidFill>
                          <a:effectLst/>
                        </a:rPr>
                        <a:t> Examining the Outer Setting, Inner Setting, and Provider characteristics</a:t>
                      </a:r>
                      <a:endParaRPr lang="en-GB" dirty="0"/>
                    </a:p>
                  </a:txBody>
                  <a:tcPr/>
                </a:tc>
                <a:tc>
                  <a:txBody>
                    <a:bodyPr/>
                    <a:lstStyle/>
                    <a:p>
                      <a:pPr marL="285750" indent="-285750">
                        <a:buFont typeface="Arial" panose="020B0604020202020204" pitchFamily="34" charset="0"/>
                        <a:buChar char="•"/>
                      </a:pPr>
                      <a:r>
                        <a:rPr lang="en-GB" dirty="0"/>
                        <a:t>Four Multiple-Stakeholders Workshops (2 with patients &amp; 2 with staff and leads)</a:t>
                      </a:r>
                    </a:p>
                    <a:p>
                      <a:pPr marL="0" indent="0">
                        <a:buFont typeface="Arial" panose="020B0604020202020204" pitchFamily="34" charset="0"/>
                        <a:buNone/>
                      </a:pPr>
                      <a:endParaRPr lang="en-GB" dirty="0"/>
                    </a:p>
                    <a:p>
                      <a:pPr marL="285750" indent="-285750">
                        <a:buFont typeface="Arial" panose="020B0604020202020204" pitchFamily="34" charset="0"/>
                        <a:buChar char="•"/>
                      </a:pPr>
                      <a:r>
                        <a:rPr lang="en-GB" sz="1800" kern="1200" dirty="0">
                          <a:solidFill>
                            <a:schemeClr val="tx1"/>
                          </a:solidFill>
                          <a:effectLst/>
                        </a:rPr>
                        <a:t>Mapping </a:t>
                      </a:r>
                      <a:r>
                        <a:rPr lang="en-GB" sz="1800" b="1" kern="1200" dirty="0">
                          <a:solidFill>
                            <a:schemeClr val="tx1"/>
                          </a:solidFill>
                          <a:effectLst/>
                        </a:rPr>
                        <a:t>Agreement &amp; Disagreement</a:t>
                      </a:r>
                      <a:r>
                        <a:rPr lang="en-GB" sz="1800" kern="1200" dirty="0">
                          <a:solidFill>
                            <a:schemeClr val="tx1"/>
                          </a:solidFill>
                          <a:effectLst/>
                        </a:rPr>
                        <a:t> on relapse prevention priorities.</a:t>
                      </a:r>
                    </a:p>
                    <a:p>
                      <a:pPr marL="0" indent="0">
                        <a:buFont typeface="Arial" panose="020B0604020202020204" pitchFamily="34" charset="0"/>
                        <a:buNone/>
                      </a:pPr>
                      <a:endParaRPr lang="en-GB" dirty="0"/>
                    </a:p>
                  </a:txBody>
                  <a:tcPr/>
                </a:tc>
                <a:tc>
                  <a:txBody>
                    <a:bodyPr/>
                    <a:lstStyle/>
                    <a:p>
                      <a:pPr marL="285750" indent="-285750">
                        <a:buFont typeface="Arial" panose="020B0604020202020204" pitchFamily="34" charset="0"/>
                        <a:buChar char="•"/>
                      </a:pPr>
                      <a:r>
                        <a:rPr lang="en-GB" sz="1800" kern="1200" dirty="0">
                          <a:solidFill>
                            <a:schemeClr val="tx1"/>
                          </a:solidFill>
                          <a:effectLst/>
                        </a:rPr>
                        <a:t>Shared Decision-Making workshop (</a:t>
                      </a:r>
                      <a:r>
                        <a:rPr lang="en-GB" dirty="0"/>
                        <a:t>patients, staff and national leads)</a:t>
                      </a:r>
                      <a:r>
                        <a:rPr lang="en-GB" sz="1800" kern="1200" dirty="0">
                          <a:solidFill>
                            <a:schemeClr val="tx1"/>
                          </a:solidFill>
                          <a:effectLst/>
                        </a:rPr>
                        <a:t>.</a:t>
                      </a:r>
                    </a:p>
                    <a:p>
                      <a:pPr marL="0" indent="0">
                        <a:buFont typeface="Arial" panose="020B0604020202020204" pitchFamily="34" charset="0"/>
                        <a:buNone/>
                      </a:pPr>
                      <a:endParaRPr lang="en-GB" sz="1800" kern="1200" dirty="0">
                        <a:solidFill>
                          <a:schemeClr val="tx1"/>
                        </a:solidFill>
                        <a:effectLst/>
                      </a:endParaRPr>
                    </a:p>
                    <a:p>
                      <a:pPr marL="285750" indent="-285750">
                        <a:buFont typeface="Arial" panose="020B0604020202020204" pitchFamily="34" charset="0"/>
                        <a:buChar char="•"/>
                      </a:pPr>
                      <a:r>
                        <a:rPr lang="en-GB" b="1" dirty="0"/>
                        <a:t>Resource Mapping and Gap Analysis:</a:t>
                      </a:r>
                      <a:r>
                        <a:rPr lang="en-GB" dirty="0"/>
                        <a:t> Currently </a:t>
                      </a:r>
                      <a:r>
                        <a:rPr lang="en-GB" b="0" dirty="0"/>
                        <a:t>active, supported by </a:t>
                      </a:r>
                      <a:r>
                        <a:rPr lang="en-GB" b="0" dirty="0" err="1"/>
                        <a:t>Univ</a:t>
                      </a:r>
                      <a:r>
                        <a:rPr lang="en-GB" b="0" dirty="0"/>
                        <a:t> of Liverpool Participatory Research funding.</a:t>
                      </a:r>
                    </a:p>
                  </a:txBody>
                  <a:tcPr/>
                </a:tc>
                <a:extLst>
                  <a:ext uri="{0D108BD9-81ED-4DB2-BD59-A6C34878D82A}">
                    <a16:rowId xmlns:a16="http://schemas.microsoft.com/office/drawing/2014/main" val="2496279838"/>
                  </a:ext>
                </a:extLst>
              </a:tr>
              <a:tr h="1205598">
                <a:tc>
                  <a:txBody>
                    <a:bodyPr/>
                    <a:lstStyle/>
                    <a:p>
                      <a:r>
                        <a:rPr lang="en-GB" sz="1800" b="1" kern="1200" dirty="0">
                          <a:solidFill>
                            <a:schemeClr val="tx1"/>
                          </a:solidFill>
                          <a:effectLst/>
                        </a:rPr>
                        <a:t>Outcome:</a:t>
                      </a:r>
                      <a:r>
                        <a:rPr lang="en-GB" sz="1800" kern="1200" dirty="0">
                          <a:solidFill>
                            <a:schemeClr val="tx1"/>
                          </a:solidFill>
                          <a:effectLst/>
                        </a:rPr>
                        <a:t> Identification of systemic barriers and facilitators to sustainability.</a:t>
                      </a:r>
                      <a:endParaRPr lang="en-GB" dirty="0"/>
                    </a:p>
                  </a:txBody>
                  <a:tcPr/>
                </a:tc>
                <a:tc>
                  <a:txBody>
                    <a:bodyPr/>
                    <a:lstStyle/>
                    <a:p>
                      <a:r>
                        <a:rPr lang="en-GB" sz="1800" b="1" kern="1200" dirty="0">
                          <a:solidFill>
                            <a:schemeClr val="tx1"/>
                          </a:solidFill>
                          <a:effectLst/>
                        </a:rPr>
                        <a:t>Outcome:</a:t>
                      </a:r>
                      <a:r>
                        <a:rPr lang="en-GB" sz="1800" kern="1200" dirty="0">
                          <a:solidFill>
                            <a:schemeClr val="tx1"/>
                          </a:solidFill>
                          <a:effectLst/>
                        </a:rPr>
                        <a:t> Evidence-informed priorities for sustained recovery.</a:t>
                      </a:r>
                      <a:endParaRPr lang="en-GB" dirty="0"/>
                    </a:p>
                  </a:txBody>
                  <a:tcPr/>
                </a:tc>
                <a:tc>
                  <a:txBody>
                    <a:bodyPr/>
                    <a:lstStyle/>
                    <a:p>
                      <a:r>
                        <a:rPr lang="en-GB" sz="1800" b="1" kern="1200" dirty="0">
                          <a:solidFill>
                            <a:schemeClr val="tx1"/>
                          </a:solidFill>
                          <a:effectLst/>
                        </a:rPr>
                        <a:t>Outcome:</a:t>
                      </a:r>
                      <a:r>
                        <a:rPr lang="en-GB" sz="1800" kern="1200" dirty="0">
                          <a:solidFill>
                            <a:schemeClr val="tx1"/>
                          </a:solidFill>
                          <a:effectLst/>
                        </a:rPr>
                        <a:t> A valid </a:t>
                      </a:r>
                      <a:r>
                        <a:rPr lang="en-GB" dirty="0"/>
                        <a:t>Blueprint </a:t>
                      </a:r>
                      <a:r>
                        <a:rPr lang="en-GB" b="0" dirty="0"/>
                        <a:t>for tailored or bespoke </a:t>
                      </a:r>
                      <a:r>
                        <a:rPr lang="en-GB" dirty="0"/>
                        <a:t>NHS-TT</a:t>
                      </a:r>
                      <a:r>
                        <a:rPr lang="en-GB" b="0" dirty="0"/>
                        <a:t> </a:t>
                      </a:r>
                      <a:r>
                        <a:rPr lang="en-GB" dirty="0"/>
                        <a:t>and feasibility testing </a:t>
                      </a:r>
                      <a:r>
                        <a:rPr lang="en-GB" sz="1800" kern="1200" dirty="0">
                          <a:solidFill>
                            <a:schemeClr val="tx1"/>
                          </a:solidFill>
                          <a:effectLst/>
                        </a:rPr>
                        <a:t>(further funding needed)</a:t>
                      </a:r>
                      <a:endParaRPr lang="en-GB" dirty="0"/>
                    </a:p>
                  </a:txBody>
                  <a:tcPr/>
                </a:tc>
                <a:extLst>
                  <a:ext uri="{0D108BD9-81ED-4DB2-BD59-A6C34878D82A}">
                    <a16:rowId xmlns:a16="http://schemas.microsoft.com/office/drawing/2014/main" val="310761880"/>
                  </a:ext>
                </a:extLst>
              </a:tr>
            </a:tbl>
          </a:graphicData>
        </a:graphic>
      </p:graphicFrame>
      <p:sp>
        <p:nvSpPr>
          <p:cNvPr id="2" name="Rectangle 1">
            <a:extLst>
              <a:ext uri="{FF2B5EF4-FFF2-40B4-BE49-F238E27FC236}">
                <a16:creationId xmlns:a16="http://schemas.microsoft.com/office/drawing/2014/main" id="{25055646-343A-7FB5-713A-2CBF53147DD2}"/>
              </a:ext>
            </a:extLst>
          </p:cNvPr>
          <p:cNvSpPr/>
          <p:nvPr/>
        </p:nvSpPr>
        <p:spPr>
          <a:xfrm>
            <a:off x="0" y="6028498"/>
            <a:ext cx="12237812" cy="834126"/>
          </a:xfrm>
          <a:prstGeom prst="rect">
            <a:avLst/>
          </a:prstGeom>
          <a:solidFill>
            <a:srgbClr val="9751CB">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9875"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Aptos" panose="02110004020202020204"/>
                <a:ea typeface="+mn-ea"/>
                <a:cs typeface="+mn-cs"/>
              </a:rPr>
              <a:t>PPIE Embedded Throughout: </a:t>
            </a:r>
            <a:r>
              <a:rPr kumimoji="0" lang="en-GB" sz="2400" b="0" i="0" u="none" strike="noStrike" kern="1200" cap="none" spc="0" normalizeH="0" baseline="0" noProof="0" dirty="0">
                <a:ln>
                  <a:noFill/>
                </a:ln>
                <a:solidFill>
                  <a:prstClr val="black"/>
                </a:solidFill>
                <a:effectLst/>
                <a:uLnTx/>
                <a:uFillTx/>
                <a:latin typeface="Aptos" panose="02110004020202020204"/>
                <a:ea typeface="+mn-ea"/>
                <a:cs typeface="+mn-cs"/>
              </a:rPr>
              <a:t>Co-designing participant facing materials, interviewing schedule and piloting, regular group advisory meetings, and refining findings</a:t>
            </a:r>
          </a:p>
        </p:txBody>
      </p:sp>
    </p:spTree>
    <p:extLst>
      <p:ext uri="{BB962C8B-B14F-4D97-AF65-F5344CB8AC3E}">
        <p14:creationId xmlns:p14="http://schemas.microsoft.com/office/powerpoint/2010/main" val="184492384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D5DD9-880C-1F11-E576-D64DC286AFDA}"/>
              </a:ext>
            </a:extLst>
          </p:cNvPr>
          <p:cNvSpPr>
            <a:spLocks noGrp="1"/>
          </p:cNvSpPr>
          <p:nvPr>
            <p:ph type="title"/>
          </p:nvPr>
        </p:nvSpPr>
        <p:spPr>
          <a:xfrm>
            <a:off x="0" y="47805"/>
            <a:ext cx="12192000" cy="790439"/>
          </a:xfrm>
        </p:spPr>
        <p:txBody>
          <a:bodyPr>
            <a:noAutofit/>
          </a:bodyPr>
          <a:lstStyle/>
          <a:p>
            <a:pPr algn="ctr"/>
            <a:r>
              <a:rPr lang="en-GB" sz="4600" b="1" dirty="0"/>
              <a:t>Co-IMPROVE Publications – All Open Access</a:t>
            </a:r>
          </a:p>
        </p:txBody>
      </p:sp>
      <p:sp>
        <p:nvSpPr>
          <p:cNvPr id="5" name="TextBox 4">
            <a:extLst>
              <a:ext uri="{FF2B5EF4-FFF2-40B4-BE49-F238E27FC236}">
                <a16:creationId xmlns:a16="http://schemas.microsoft.com/office/drawing/2014/main" id="{F462AA87-1F28-94AD-50D4-7CF5E59CDBC8}"/>
              </a:ext>
            </a:extLst>
          </p:cNvPr>
          <p:cNvSpPr txBox="1"/>
          <p:nvPr/>
        </p:nvSpPr>
        <p:spPr>
          <a:xfrm>
            <a:off x="1319788" y="1485891"/>
            <a:ext cx="12192000" cy="113877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pic>
        <p:nvPicPr>
          <p:cNvPr id="27" name="Picture 26">
            <a:extLst>
              <a:ext uri="{FF2B5EF4-FFF2-40B4-BE49-F238E27FC236}">
                <a16:creationId xmlns:a16="http://schemas.microsoft.com/office/drawing/2014/main" id="{93AF9615-3C9B-2668-9997-AB4CB5592B53}"/>
              </a:ext>
            </a:extLst>
          </p:cNvPr>
          <p:cNvPicPr>
            <a:picLocks noChangeAspect="1"/>
          </p:cNvPicPr>
          <p:nvPr/>
        </p:nvPicPr>
        <p:blipFill>
          <a:blip r:embed="rId3"/>
          <a:stretch>
            <a:fillRect/>
          </a:stretch>
        </p:blipFill>
        <p:spPr>
          <a:xfrm>
            <a:off x="8110508" y="1093599"/>
            <a:ext cx="3981907" cy="4071860"/>
          </a:xfrm>
          <a:prstGeom prst="rect">
            <a:avLst/>
          </a:prstGeom>
        </p:spPr>
      </p:pic>
      <p:pic>
        <p:nvPicPr>
          <p:cNvPr id="28" name="Picture 27">
            <a:extLst>
              <a:ext uri="{FF2B5EF4-FFF2-40B4-BE49-F238E27FC236}">
                <a16:creationId xmlns:a16="http://schemas.microsoft.com/office/drawing/2014/main" id="{5B392C30-9F79-CC5C-2D74-E0399208EC77}"/>
              </a:ext>
            </a:extLst>
          </p:cNvPr>
          <p:cNvPicPr>
            <a:picLocks noChangeAspect="1"/>
          </p:cNvPicPr>
          <p:nvPr/>
        </p:nvPicPr>
        <p:blipFill>
          <a:blip r:embed="rId4"/>
          <a:stretch>
            <a:fillRect/>
          </a:stretch>
        </p:blipFill>
        <p:spPr>
          <a:xfrm>
            <a:off x="190911" y="1114239"/>
            <a:ext cx="3829402" cy="3531560"/>
          </a:xfrm>
          <a:prstGeom prst="rect">
            <a:avLst/>
          </a:prstGeom>
        </p:spPr>
      </p:pic>
      <p:pic>
        <p:nvPicPr>
          <p:cNvPr id="30" name="Picture 29">
            <a:extLst>
              <a:ext uri="{FF2B5EF4-FFF2-40B4-BE49-F238E27FC236}">
                <a16:creationId xmlns:a16="http://schemas.microsoft.com/office/drawing/2014/main" id="{CB858CD4-A89A-6534-0B8B-65EA67019DDF}"/>
              </a:ext>
            </a:extLst>
          </p:cNvPr>
          <p:cNvPicPr>
            <a:picLocks noChangeAspect="1"/>
          </p:cNvPicPr>
          <p:nvPr/>
        </p:nvPicPr>
        <p:blipFill>
          <a:blip r:embed="rId5"/>
          <a:stretch>
            <a:fillRect/>
          </a:stretch>
        </p:blipFill>
        <p:spPr>
          <a:xfrm>
            <a:off x="4117164" y="1965621"/>
            <a:ext cx="3854946" cy="3399817"/>
          </a:xfrm>
          <a:prstGeom prst="rect">
            <a:avLst/>
          </a:prstGeom>
        </p:spPr>
      </p:pic>
      <p:sp>
        <p:nvSpPr>
          <p:cNvPr id="32" name="TextBox 31">
            <a:extLst>
              <a:ext uri="{FF2B5EF4-FFF2-40B4-BE49-F238E27FC236}">
                <a16:creationId xmlns:a16="http://schemas.microsoft.com/office/drawing/2014/main" id="{09302C06-DD0E-EEE7-5E96-278E329BE738}"/>
              </a:ext>
            </a:extLst>
          </p:cNvPr>
          <p:cNvSpPr txBox="1"/>
          <p:nvPr/>
        </p:nvSpPr>
        <p:spPr>
          <a:xfrm>
            <a:off x="4140808" y="1140879"/>
            <a:ext cx="3849205" cy="646331"/>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Phase 1: Qualitative Study with professionals</a:t>
            </a:r>
          </a:p>
        </p:txBody>
      </p:sp>
      <p:sp>
        <p:nvSpPr>
          <p:cNvPr id="33" name="TextBox 32">
            <a:extLst>
              <a:ext uri="{FF2B5EF4-FFF2-40B4-BE49-F238E27FC236}">
                <a16:creationId xmlns:a16="http://schemas.microsoft.com/office/drawing/2014/main" id="{F8482634-ED44-DB0F-873C-639F8A1B5D47}"/>
              </a:ext>
            </a:extLst>
          </p:cNvPr>
          <p:cNvSpPr txBox="1"/>
          <p:nvPr/>
        </p:nvSpPr>
        <p:spPr>
          <a:xfrm>
            <a:off x="8266015" y="5232697"/>
            <a:ext cx="3670892" cy="646331"/>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Phase 2 &amp; 3: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Co-development workshops</a:t>
            </a:r>
          </a:p>
        </p:txBody>
      </p:sp>
      <p:sp>
        <p:nvSpPr>
          <p:cNvPr id="3" name="TextBox 2">
            <a:extLst>
              <a:ext uri="{FF2B5EF4-FFF2-40B4-BE49-F238E27FC236}">
                <a16:creationId xmlns:a16="http://schemas.microsoft.com/office/drawing/2014/main" id="{48A6E164-9F79-908F-2277-C1BC0E13039E}"/>
              </a:ext>
            </a:extLst>
          </p:cNvPr>
          <p:cNvSpPr txBox="1"/>
          <p:nvPr/>
        </p:nvSpPr>
        <p:spPr>
          <a:xfrm>
            <a:off x="186675" y="5348338"/>
            <a:ext cx="3739311" cy="369332"/>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Phase 1: Scoping Review</a:t>
            </a:r>
          </a:p>
        </p:txBody>
      </p:sp>
      <p:sp>
        <p:nvSpPr>
          <p:cNvPr id="7" name="Rectangle 6">
            <a:extLst>
              <a:ext uri="{FF2B5EF4-FFF2-40B4-BE49-F238E27FC236}">
                <a16:creationId xmlns:a16="http://schemas.microsoft.com/office/drawing/2014/main" id="{F1E2E40D-8690-A64E-EE5A-AF8D61B8AE11}"/>
              </a:ext>
            </a:extLst>
          </p:cNvPr>
          <p:cNvSpPr/>
          <p:nvPr/>
        </p:nvSpPr>
        <p:spPr>
          <a:xfrm>
            <a:off x="0" y="-464"/>
            <a:ext cx="12237812" cy="871200"/>
          </a:xfrm>
          <a:prstGeom prst="rect">
            <a:avLst/>
          </a:prstGeom>
          <a:solidFill>
            <a:srgbClr val="9751CB">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4600" b="0" i="0" u="none" strike="noStrike" kern="1200" cap="none" spc="0" normalizeH="0" baseline="0" noProof="0" dirty="0">
              <a:ln>
                <a:noFill/>
              </a:ln>
              <a:solidFill>
                <a:prstClr val="white"/>
              </a:solidFill>
              <a:effectLst/>
              <a:uLnTx/>
              <a:uFillTx/>
              <a:latin typeface="Aptos Display" panose="02110004020202020204"/>
              <a:ea typeface="+mn-ea"/>
              <a:cs typeface="Arial" panose="020B0604020202020204" pitchFamily="34" charset="0"/>
            </a:endParaRPr>
          </a:p>
        </p:txBody>
      </p:sp>
    </p:spTree>
    <p:extLst>
      <p:ext uri="{BB962C8B-B14F-4D97-AF65-F5344CB8AC3E}">
        <p14:creationId xmlns:p14="http://schemas.microsoft.com/office/powerpoint/2010/main" val="204606632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01A0EDF-EDE9-CE21-5FED-E6E91B325F66}"/>
              </a:ext>
            </a:extLst>
          </p:cNvPr>
          <p:cNvPicPr>
            <a:picLocks noChangeAspect="1"/>
          </p:cNvPicPr>
          <p:nvPr/>
        </p:nvPicPr>
        <p:blipFill>
          <a:blip r:embed="rId3"/>
          <a:srcRect t="13900" b="3296"/>
          <a:stretch>
            <a:fillRect/>
          </a:stretch>
        </p:blipFill>
        <p:spPr>
          <a:xfrm>
            <a:off x="838777" y="1042233"/>
            <a:ext cx="10560258" cy="4773534"/>
          </a:xfrm>
          <a:prstGeom prst="rect">
            <a:avLst/>
          </a:prstGeom>
        </p:spPr>
      </p:pic>
      <p:sp>
        <p:nvSpPr>
          <p:cNvPr id="6" name="Rectangle 5">
            <a:extLst>
              <a:ext uri="{FF2B5EF4-FFF2-40B4-BE49-F238E27FC236}">
                <a16:creationId xmlns:a16="http://schemas.microsoft.com/office/drawing/2014/main" id="{4C4E4624-305A-CE40-AF04-F0B263920EA3}"/>
              </a:ext>
            </a:extLst>
          </p:cNvPr>
          <p:cNvSpPr/>
          <p:nvPr/>
        </p:nvSpPr>
        <p:spPr>
          <a:xfrm>
            <a:off x="-45812" y="-1"/>
            <a:ext cx="12237812" cy="871200"/>
          </a:xfrm>
          <a:prstGeom prst="rect">
            <a:avLst/>
          </a:prstGeom>
          <a:solidFill>
            <a:srgbClr val="9751CB">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Aptos Display" panose="02110004020202020204"/>
                <a:ea typeface="+mn-ea"/>
                <a:cs typeface="+mn-cs"/>
              </a:rPr>
              <a:t>Phase 2: Evidence-based Agreement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Aptos Display" panose="02110004020202020204"/>
                <a:ea typeface="+mn-ea"/>
                <a:cs typeface="+mn-cs"/>
              </a:rPr>
              <a:t>The 7 Areas of shared priorities by Patients and Professionals</a:t>
            </a:r>
          </a:p>
        </p:txBody>
      </p:sp>
      <p:sp>
        <p:nvSpPr>
          <p:cNvPr id="8" name="Rectangle 7">
            <a:extLst>
              <a:ext uri="{FF2B5EF4-FFF2-40B4-BE49-F238E27FC236}">
                <a16:creationId xmlns:a16="http://schemas.microsoft.com/office/drawing/2014/main" id="{140419D3-98EE-EE16-7EA5-4A7EA50D473D}"/>
              </a:ext>
            </a:extLst>
          </p:cNvPr>
          <p:cNvSpPr/>
          <p:nvPr/>
        </p:nvSpPr>
        <p:spPr>
          <a:xfrm>
            <a:off x="0" y="5967454"/>
            <a:ext cx="12237812" cy="890546"/>
          </a:xfrm>
          <a:prstGeom prst="rect">
            <a:avLst/>
          </a:prstGeom>
          <a:solidFill>
            <a:srgbClr val="9751CB">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Aptos" panose="02110004020202020204"/>
                <a:ea typeface="+mn-ea"/>
                <a:cs typeface="+mn-cs"/>
              </a:rPr>
              <a:t>PPIE:</a:t>
            </a:r>
            <a:r>
              <a:rPr kumimoji="0" lang="en-GB" sz="2400" b="0" i="0" u="none" strike="noStrike" kern="1200" cap="none" spc="0" normalizeH="0" baseline="0" noProof="0" dirty="0">
                <a:ln>
                  <a:noFill/>
                </a:ln>
                <a:solidFill>
                  <a:prstClr val="white"/>
                </a:solidFill>
                <a:effectLst/>
                <a:uLnTx/>
                <a:uFillTx/>
                <a:latin typeface="Aptos" panose="02110004020202020204"/>
                <a:ea typeface="+mn-ea"/>
                <a:cs typeface="+mn-cs"/>
              </a:rPr>
              <a:t> </a:t>
            </a:r>
            <a:r>
              <a:rPr kumimoji="0" lang="en-GB" sz="2400" b="0" i="0" u="none" strike="noStrike" kern="1200" cap="none" spc="0" normalizeH="0" baseline="0" noProof="0" dirty="0">
                <a:ln>
                  <a:noFill/>
                </a:ln>
                <a:solidFill>
                  <a:prstClr val="black"/>
                </a:solidFill>
                <a:effectLst/>
                <a:uLnTx/>
                <a:uFillTx/>
                <a:latin typeface="Aptos" panose="02110004020202020204"/>
                <a:ea typeface="+mn-ea"/>
                <a:cs typeface="+mn-cs"/>
              </a:rPr>
              <a:t>This shared agenda was co-validated by our PPIE partners, confirming that these seven areas represent a unified vision for 'what good looks like' after discharge</a:t>
            </a:r>
          </a:p>
        </p:txBody>
      </p:sp>
    </p:spTree>
    <p:extLst>
      <p:ext uri="{BB962C8B-B14F-4D97-AF65-F5344CB8AC3E}">
        <p14:creationId xmlns:p14="http://schemas.microsoft.com/office/powerpoint/2010/main" val="1773122417"/>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4F2C22-FE37-B697-77CB-E983ABE7FB0F}"/>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0D7FE231-60E5-D2BE-A281-ABA6866A560E}"/>
              </a:ext>
            </a:extLst>
          </p:cNvPr>
          <p:cNvSpPr/>
          <p:nvPr/>
        </p:nvSpPr>
        <p:spPr>
          <a:xfrm>
            <a:off x="-1" y="0"/>
            <a:ext cx="12237812" cy="890546"/>
          </a:xfrm>
          <a:prstGeom prst="rect">
            <a:avLst/>
          </a:prstGeom>
          <a:solidFill>
            <a:srgbClr val="9751CB">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Aptos Display" panose="020B0004020202020204" pitchFamily="34" charset="0"/>
                <a:ea typeface="+mn-ea"/>
                <a:cs typeface="+mn-cs"/>
              </a:rPr>
              <a:t>Phase 2: </a:t>
            </a:r>
            <a:r>
              <a:rPr kumimoji="0" lang="en-US" sz="3200" b="1" i="0" u="none" strike="noStrike" kern="1200" cap="none" spc="0" normalizeH="0" baseline="0" noProof="0" dirty="0">
                <a:ln>
                  <a:noFill/>
                </a:ln>
                <a:solidFill>
                  <a:prstClr val="black"/>
                </a:solidFill>
                <a:effectLst/>
                <a:uLnTx/>
                <a:uFillTx/>
                <a:latin typeface="Aptos Display" panose="020B0004020202020204" pitchFamily="34" charset="0"/>
                <a:ea typeface="+mn-ea"/>
                <a:cs typeface="+mn-cs"/>
              </a:rPr>
              <a:t>The Perspective Gap – Divergent Needs:</a:t>
            </a:r>
            <a:br>
              <a:rPr kumimoji="0" lang="en-US" sz="3200" b="1" i="0" u="none" strike="noStrike" kern="1200" cap="none" spc="0" normalizeH="0" baseline="0" noProof="0" dirty="0">
                <a:ln>
                  <a:noFill/>
                </a:ln>
                <a:solidFill>
                  <a:prstClr val="black"/>
                </a:solidFill>
                <a:effectLst/>
                <a:uLnTx/>
                <a:uFillTx/>
                <a:latin typeface="Aptos Display" panose="020B0004020202020204" pitchFamily="34" charset="0"/>
                <a:ea typeface="+mn-ea"/>
                <a:cs typeface="+mn-cs"/>
              </a:rPr>
            </a:br>
            <a:r>
              <a:rPr kumimoji="0" lang="en-US" sz="3200" b="1" i="0" u="none" strike="noStrike" kern="1200" cap="none" spc="0" normalizeH="0" baseline="0" noProof="0" dirty="0">
                <a:ln>
                  <a:noFill/>
                </a:ln>
                <a:solidFill>
                  <a:prstClr val="black"/>
                </a:solidFill>
                <a:effectLst/>
                <a:uLnTx/>
                <a:uFillTx/>
                <a:latin typeface="Aptos Display" panose="020B0004020202020204" pitchFamily="34" charset="0"/>
                <a:ea typeface="+mn-ea"/>
                <a:cs typeface="+mn-cs"/>
              </a:rPr>
              <a:t>Understanding Unique Stakeholder Priorities</a:t>
            </a:r>
            <a:endParaRPr kumimoji="0" lang="en-GB" sz="3200" b="1" i="0" u="none" strike="noStrike" kern="1200" cap="none" spc="0" normalizeH="0" baseline="0" noProof="0" dirty="0">
              <a:ln>
                <a:noFill/>
              </a:ln>
              <a:solidFill>
                <a:prstClr val="black"/>
              </a:solidFill>
              <a:effectLst/>
              <a:uLnTx/>
              <a:uFillTx/>
              <a:latin typeface="Aptos Display" panose="020B0004020202020204" pitchFamily="34" charset="0"/>
              <a:ea typeface="+mn-ea"/>
              <a:cs typeface="+mn-cs"/>
            </a:endParaRPr>
          </a:p>
        </p:txBody>
      </p:sp>
      <p:sp>
        <p:nvSpPr>
          <p:cNvPr id="8" name="Rectangle 7">
            <a:extLst>
              <a:ext uri="{FF2B5EF4-FFF2-40B4-BE49-F238E27FC236}">
                <a16:creationId xmlns:a16="http://schemas.microsoft.com/office/drawing/2014/main" id="{013D49FD-0662-0AFF-37F7-12195D14F59D}"/>
              </a:ext>
            </a:extLst>
          </p:cNvPr>
          <p:cNvSpPr/>
          <p:nvPr/>
        </p:nvSpPr>
        <p:spPr>
          <a:xfrm>
            <a:off x="0" y="5975317"/>
            <a:ext cx="12237812" cy="890546"/>
          </a:xfrm>
          <a:prstGeom prst="rect">
            <a:avLst/>
          </a:prstGeom>
          <a:solidFill>
            <a:srgbClr val="9751CB">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Aptos Display" panose="02110004020202020204"/>
                <a:ea typeface="+mn-ea"/>
                <a:cs typeface="+mn-cs"/>
              </a:rPr>
              <a:t>PPIE </a:t>
            </a:r>
            <a:r>
              <a:rPr kumimoji="0" lang="en-GB" sz="2800" b="0" i="0" u="none" strike="noStrike" kern="1200" cap="none" spc="0" normalizeH="0" baseline="0" noProof="0" dirty="0">
                <a:ln>
                  <a:noFill/>
                </a:ln>
                <a:solidFill>
                  <a:prstClr val="black"/>
                </a:solidFill>
                <a:effectLst/>
                <a:uLnTx/>
                <a:uFillTx/>
                <a:latin typeface="Aptos" panose="02110004020202020204"/>
                <a:ea typeface="+mn-ea"/>
                <a:cs typeface="+mn-cs"/>
              </a:rPr>
              <a:t>were integral to analysing this divergence, ensuring these priority gaps are understood through the lens of lived experience.</a:t>
            </a:r>
            <a:endParaRPr kumimoji="0" lang="en-GB" sz="2800" b="1" i="0" u="none" strike="noStrike" kern="1200" cap="none" spc="0" normalizeH="0" baseline="0" noProof="0" dirty="0">
              <a:ln>
                <a:noFill/>
              </a:ln>
              <a:solidFill>
                <a:prstClr val="black"/>
              </a:solidFill>
              <a:effectLst/>
              <a:uLnTx/>
              <a:uFillTx/>
              <a:latin typeface="Aptos Display" panose="02110004020202020204"/>
              <a:ea typeface="+mn-ea"/>
              <a:cs typeface="+mn-cs"/>
            </a:endParaRPr>
          </a:p>
        </p:txBody>
      </p:sp>
      <p:graphicFrame>
        <p:nvGraphicFramePr>
          <p:cNvPr id="2" name="Table 1">
            <a:extLst>
              <a:ext uri="{FF2B5EF4-FFF2-40B4-BE49-F238E27FC236}">
                <a16:creationId xmlns:a16="http://schemas.microsoft.com/office/drawing/2014/main" id="{10C1834F-7517-2145-6326-69AEE35D79CA}"/>
              </a:ext>
            </a:extLst>
          </p:cNvPr>
          <p:cNvGraphicFramePr>
            <a:graphicFrameLocks noGrp="1"/>
          </p:cNvGraphicFramePr>
          <p:nvPr/>
        </p:nvGraphicFramePr>
        <p:xfrm>
          <a:off x="455131" y="1147528"/>
          <a:ext cx="11327549" cy="4601737"/>
        </p:xfrm>
        <a:graphic>
          <a:graphicData uri="http://schemas.openxmlformats.org/drawingml/2006/table">
            <a:tbl>
              <a:tblPr>
                <a:tableStyleId>{22838BEF-8BB2-4498-84A7-C5851F593DF1}</a:tableStyleId>
              </a:tblPr>
              <a:tblGrid>
                <a:gridCol w="5773549">
                  <a:extLst>
                    <a:ext uri="{9D8B030D-6E8A-4147-A177-3AD203B41FA5}">
                      <a16:colId xmlns:a16="http://schemas.microsoft.com/office/drawing/2014/main" val="2175189666"/>
                    </a:ext>
                  </a:extLst>
                </a:gridCol>
                <a:gridCol w="5554000">
                  <a:extLst>
                    <a:ext uri="{9D8B030D-6E8A-4147-A177-3AD203B41FA5}">
                      <a16:colId xmlns:a16="http://schemas.microsoft.com/office/drawing/2014/main" val="3127954385"/>
                    </a:ext>
                  </a:extLst>
                </a:gridCol>
              </a:tblGrid>
              <a:tr h="510483">
                <a:tc>
                  <a:txBody>
                    <a:bodyPr/>
                    <a:lstStyle/>
                    <a:p>
                      <a:pPr algn="ctr" fontAlgn="ctr">
                        <a:buNone/>
                      </a:pPr>
                      <a:r>
                        <a:rPr lang="en-GB" sz="2300" b="1" u="none" strike="noStrike" dirty="0">
                          <a:effectLst/>
                          <a:latin typeface="+mn-lt"/>
                        </a:rPr>
                        <a:t>PATIENT-ONLY PRIORITIES</a:t>
                      </a:r>
                      <a:endParaRPr lang="en-GB" sz="2300" b="0" i="0" u="none" strike="noStrike" dirty="0">
                        <a:effectLst/>
                        <a:latin typeface="+mn-lt"/>
                      </a:endParaRPr>
                    </a:p>
                  </a:txBody>
                  <a:tcPr marL="116019" marR="116019" marT="58009" marB="58009" anchor="ctr"/>
                </a:tc>
                <a:tc>
                  <a:txBody>
                    <a:bodyPr/>
                    <a:lstStyle/>
                    <a:p>
                      <a:pPr algn="ctr" fontAlgn="ctr">
                        <a:buNone/>
                      </a:pPr>
                      <a:r>
                        <a:rPr lang="en-GB" sz="2300" b="1" u="none" strike="noStrike" dirty="0">
                          <a:effectLst/>
                          <a:latin typeface="+mn-lt"/>
                        </a:rPr>
                        <a:t>PROFESSIONAL-ONLY PRIORITIES</a:t>
                      </a:r>
                      <a:endParaRPr lang="en-GB" sz="2300" b="0" i="0" u="none" strike="noStrike" dirty="0">
                        <a:effectLst/>
                        <a:latin typeface="+mn-lt"/>
                      </a:endParaRPr>
                    </a:p>
                  </a:txBody>
                  <a:tcPr marL="116019" marR="116019" marT="58009" marB="58009" anchor="ctr"/>
                </a:tc>
                <a:extLst>
                  <a:ext uri="{0D108BD9-81ED-4DB2-BD59-A6C34878D82A}">
                    <a16:rowId xmlns:a16="http://schemas.microsoft.com/office/drawing/2014/main" val="2962158210"/>
                  </a:ext>
                </a:extLst>
              </a:tr>
              <a:tr h="858540">
                <a:tc>
                  <a:txBody>
                    <a:bodyPr/>
                    <a:lstStyle/>
                    <a:p>
                      <a:pPr algn="l" fontAlgn="ctr">
                        <a:buNone/>
                      </a:pPr>
                      <a:r>
                        <a:rPr lang="en-GB" sz="2300" b="1" u="none" strike="noStrike" dirty="0">
                          <a:effectLst/>
                          <a:latin typeface="+mn-lt"/>
                        </a:rPr>
                        <a:t>Relational Safety Nets:</a:t>
                      </a:r>
                      <a:r>
                        <a:rPr lang="en-GB" sz="2300" b="0" u="none" strike="noStrike" dirty="0">
                          <a:effectLst/>
                          <a:latin typeface="+mn-lt"/>
                        </a:rPr>
                        <a:t> Focused on long-term monitoring and support</a:t>
                      </a:r>
                      <a:endParaRPr lang="en-GB" sz="2300" b="0" i="0" u="none" strike="noStrike" dirty="0">
                        <a:effectLst/>
                        <a:latin typeface="+mn-lt"/>
                      </a:endParaRPr>
                    </a:p>
                  </a:txBody>
                  <a:tcPr marL="116019" marR="116019" marT="58009" marB="58009" anchor="ctr">
                    <a:noFill/>
                  </a:tcPr>
                </a:tc>
                <a:tc>
                  <a:txBody>
                    <a:bodyPr/>
                    <a:lstStyle/>
                    <a:p>
                      <a:pPr algn="l" fontAlgn="ctr">
                        <a:buNone/>
                      </a:pPr>
                      <a:r>
                        <a:rPr lang="en-GB" sz="2300" b="1" u="none" strike="noStrike" dirty="0">
                          <a:effectLst/>
                          <a:latin typeface="+mn-lt"/>
                        </a:rPr>
                        <a:t>Clinical Competence:</a:t>
                      </a:r>
                      <a:r>
                        <a:rPr lang="en-GB" sz="2300" b="0" u="none" strike="noStrike" dirty="0">
                          <a:effectLst/>
                          <a:latin typeface="+mn-lt"/>
                        </a:rPr>
                        <a:t> Focused on CPD, University curricula, and supervision.</a:t>
                      </a:r>
                      <a:endParaRPr lang="en-GB" sz="2300" b="0" i="0" u="none" strike="noStrike" dirty="0">
                        <a:effectLst/>
                        <a:latin typeface="+mn-lt"/>
                      </a:endParaRPr>
                    </a:p>
                  </a:txBody>
                  <a:tcPr marL="116019" marR="116019" marT="58009" marB="58009" anchor="ctr">
                    <a:noFill/>
                  </a:tcPr>
                </a:tc>
                <a:extLst>
                  <a:ext uri="{0D108BD9-81ED-4DB2-BD59-A6C34878D82A}">
                    <a16:rowId xmlns:a16="http://schemas.microsoft.com/office/drawing/2014/main" val="4088033032"/>
                  </a:ext>
                </a:extLst>
              </a:tr>
              <a:tr h="858540">
                <a:tc>
                  <a:txBody>
                    <a:bodyPr/>
                    <a:lstStyle/>
                    <a:p>
                      <a:pPr algn="l" fontAlgn="ctr">
                        <a:buNone/>
                      </a:pPr>
                      <a:r>
                        <a:rPr lang="en-GB" sz="2300" b="1" u="none" strike="noStrike" dirty="0">
                          <a:effectLst/>
                          <a:latin typeface="+mn-lt"/>
                        </a:rPr>
                        <a:t>Dedicated Roles:</a:t>
                      </a:r>
                      <a:r>
                        <a:rPr lang="en-GB" sz="2300" b="0" u="none" strike="noStrike" dirty="0">
                          <a:effectLst/>
                          <a:latin typeface="+mn-lt"/>
                        </a:rPr>
                        <a:t> Creation of a long-term recovery support role within the service.</a:t>
                      </a:r>
                      <a:endParaRPr lang="en-GB" sz="2300" b="0" i="0" u="none" strike="noStrike" dirty="0">
                        <a:effectLst/>
                        <a:latin typeface="+mn-lt"/>
                      </a:endParaRPr>
                    </a:p>
                  </a:txBody>
                  <a:tcPr marL="116019" marR="116019" marT="58009" marB="58009" anchor="ctr"/>
                </a:tc>
                <a:tc>
                  <a:txBody>
                    <a:bodyPr/>
                    <a:lstStyle/>
                    <a:p>
                      <a:pPr algn="l" fontAlgn="ctr">
                        <a:buNone/>
                      </a:pPr>
                      <a:r>
                        <a:rPr lang="en-GB" sz="2300" b="1" u="none" strike="noStrike" dirty="0">
                          <a:effectLst/>
                          <a:latin typeface="+mn-lt"/>
                        </a:rPr>
                        <a:t>Systemic Advocacy:</a:t>
                      </a:r>
                      <a:r>
                        <a:rPr lang="en-GB" sz="2300" b="0" u="none" strike="noStrike" dirty="0">
                          <a:effectLst/>
                          <a:latin typeface="+mn-lt"/>
                        </a:rPr>
                        <a:t> Inclusion of patient representatives within service leadership.</a:t>
                      </a:r>
                      <a:endParaRPr lang="en-GB" sz="2300" b="0" i="0" u="none" strike="noStrike" dirty="0">
                        <a:effectLst/>
                        <a:latin typeface="+mn-lt"/>
                      </a:endParaRPr>
                    </a:p>
                  </a:txBody>
                  <a:tcPr marL="116019" marR="116019" marT="58009" marB="58009" anchor="ctr"/>
                </a:tc>
                <a:extLst>
                  <a:ext uri="{0D108BD9-81ED-4DB2-BD59-A6C34878D82A}">
                    <a16:rowId xmlns:a16="http://schemas.microsoft.com/office/drawing/2014/main" val="885713176"/>
                  </a:ext>
                </a:extLst>
              </a:tr>
              <a:tr h="1206596">
                <a:tc>
                  <a:txBody>
                    <a:bodyPr/>
                    <a:lstStyle/>
                    <a:p>
                      <a:pPr algn="l" fontAlgn="ctr">
                        <a:buNone/>
                      </a:pPr>
                      <a:r>
                        <a:rPr lang="en-GB" sz="2300" b="1" u="none" strike="noStrike" dirty="0">
                          <a:effectLst/>
                          <a:latin typeface="+mn-lt"/>
                        </a:rPr>
                        <a:t>Boundary Crossing:</a:t>
                      </a:r>
                      <a:r>
                        <a:rPr lang="en-GB" sz="2300" b="0" u="none" strike="noStrike" dirty="0">
                          <a:effectLst/>
                          <a:latin typeface="+mn-lt"/>
                        </a:rPr>
                        <a:t> Facilitating direct contact with external support services.</a:t>
                      </a:r>
                      <a:endParaRPr lang="en-GB" sz="2300" b="0" i="0" u="none" strike="noStrike" dirty="0">
                        <a:effectLst/>
                        <a:latin typeface="+mn-lt"/>
                      </a:endParaRPr>
                    </a:p>
                  </a:txBody>
                  <a:tcPr marL="116019" marR="116019" marT="58009" marB="58009" anchor="ctr">
                    <a:noFill/>
                  </a:tcPr>
                </a:tc>
                <a:tc>
                  <a:txBody>
                    <a:bodyPr/>
                    <a:lstStyle/>
                    <a:p>
                      <a:pPr algn="l" fontAlgn="ctr">
                        <a:buNone/>
                      </a:pPr>
                      <a:r>
                        <a:rPr lang="en-GB" sz="2300" b="1" u="none" strike="noStrike" dirty="0">
                          <a:effectLst/>
                          <a:latin typeface="+mn-lt"/>
                        </a:rPr>
                        <a:t>Network Engagement:</a:t>
                      </a:r>
                      <a:r>
                        <a:rPr lang="en-GB" sz="2300" b="0" u="none" strike="noStrike" dirty="0">
                          <a:effectLst/>
                          <a:latin typeface="+mn-lt"/>
                        </a:rPr>
                        <a:t> Encouraging involvement of friends/family to sustain gains.</a:t>
                      </a:r>
                      <a:endParaRPr lang="en-GB" sz="2300" b="0" i="0" u="none" strike="noStrike" dirty="0">
                        <a:effectLst/>
                        <a:latin typeface="+mn-lt"/>
                      </a:endParaRPr>
                    </a:p>
                  </a:txBody>
                  <a:tcPr marL="116019" marR="116019" marT="58009" marB="58009" anchor="ctr">
                    <a:noFill/>
                  </a:tcPr>
                </a:tc>
                <a:extLst>
                  <a:ext uri="{0D108BD9-81ED-4DB2-BD59-A6C34878D82A}">
                    <a16:rowId xmlns:a16="http://schemas.microsoft.com/office/drawing/2014/main" val="4224170530"/>
                  </a:ext>
                </a:extLst>
              </a:tr>
              <a:tr h="858540">
                <a:tc>
                  <a:txBody>
                    <a:bodyPr/>
                    <a:lstStyle/>
                    <a:p>
                      <a:pPr algn="l" fontAlgn="ctr">
                        <a:buNone/>
                      </a:pPr>
                      <a:r>
                        <a:rPr lang="en-GB" sz="2300" b="1" u="none" strike="noStrike" dirty="0">
                          <a:effectLst/>
                          <a:latin typeface="+mn-lt"/>
                        </a:rPr>
                        <a:t>Transparent Re-entry:</a:t>
                      </a:r>
                      <a:r>
                        <a:rPr lang="en-GB" sz="2300" b="0" u="none" strike="noStrike" dirty="0">
                          <a:effectLst/>
                          <a:latin typeface="+mn-lt"/>
                        </a:rPr>
                        <a:t> Clarity on how to regain service access if symptoms return.</a:t>
                      </a:r>
                      <a:endParaRPr lang="en-GB" sz="2300" b="0" i="0" u="none" strike="noStrike" dirty="0">
                        <a:effectLst/>
                        <a:latin typeface="+mn-lt"/>
                      </a:endParaRPr>
                    </a:p>
                  </a:txBody>
                  <a:tcPr marL="116019" marR="116019" marT="58009" marB="58009" anchor="ctr"/>
                </a:tc>
                <a:tc>
                  <a:txBody>
                    <a:bodyPr/>
                    <a:lstStyle/>
                    <a:p>
                      <a:pPr algn="l" fontAlgn="ctr">
                        <a:buNone/>
                      </a:pPr>
                      <a:r>
                        <a:rPr lang="en-GB" sz="2300" b="1" u="none" strike="noStrike" dirty="0">
                          <a:effectLst/>
                          <a:latin typeface="+mn-lt"/>
                        </a:rPr>
                        <a:t>Reinforcement:</a:t>
                      </a:r>
                      <a:r>
                        <a:rPr lang="en-GB" sz="2300" b="0" u="none" strike="noStrike" dirty="0">
                          <a:effectLst/>
                          <a:latin typeface="+mn-lt"/>
                        </a:rPr>
                        <a:t> Provision of 'booster sessions' specifically for recovered patients.</a:t>
                      </a:r>
                      <a:endParaRPr lang="en-GB" sz="2300" b="0" i="0" u="none" strike="noStrike" dirty="0">
                        <a:effectLst/>
                        <a:latin typeface="+mn-lt"/>
                      </a:endParaRPr>
                    </a:p>
                  </a:txBody>
                  <a:tcPr marL="116019" marR="116019" marT="58009" marB="58009" anchor="ctr"/>
                </a:tc>
                <a:extLst>
                  <a:ext uri="{0D108BD9-81ED-4DB2-BD59-A6C34878D82A}">
                    <a16:rowId xmlns:a16="http://schemas.microsoft.com/office/drawing/2014/main" val="2029443647"/>
                  </a:ext>
                </a:extLst>
              </a:tr>
            </a:tbl>
          </a:graphicData>
        </a:graphic>
      </p:graphicFrame>
    </p:spTree>
    <p:extLst>
      <p:ext uri="{BB962C8B-B14F-4D97-AF65-F5344CB8AC3E}">
        <p14:creationId xmlns:p14="http://schemas.microsoft.com/office/powerpoint/2010/main" val="216994383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255C38-6B5E-D5D0-ED7E-26D3E92BCEB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F3E1CA33-E3DE-1FA8-AAAA-7486DCB7F191}"/>
              </a:ext>
            </a:extLst>
          </p:cNvPr>
          <p:cNvSpPr/>
          <p:nvPr/>
        </p:nvSpPr>
        <p:spPr>
          <a:xfrm>
            <a:off x="0" y="-5865"/>
            <a:ext cx="12237812" cy="871200"/>
          </a:xfrm>
          <a:prstGeom prst="rect">
            <a:avLst/>
          </a:prstGeom>
          <a:solidFill>
            <a:srgbClr val="9751CB">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Display" panose="02110004020202020204"/>
              <a:ea typeface="+mn-ea"/>
              <a:cs typeface="Arial" panose="020B0604020202020204" pitchFamily="34" charset="0"/>
            </a:endParaRPr>
          </a:p>
        </p:txBody>
      </p:sp>
      <p:sp>
        <p:nvSpPr>
          <p:cNvPr id="12" name="Title 1">
            <a:extLst>
              <a:ext uri="{FF2B5EF4-FFF2-40B4-BE49-F238E27FC236}">
                <a16:creationId xmlns:a16="http://schemas.microsoft.com/office/drawing/2014/main" id="{B0612A3F-4B88-32BB-9F02-3AE503B487FE}"/>
              </a:ext>
            </a:extLst>
          </p:cNvPr>
          <p:cNvSpPr txBox="1">
            <a:spLocks/>
          </p:cNvSpPr>
          <p:nvPr/>
        </p:nvSpPr>
        <p:spPr>
          <a:xfrm>
            <a:off x="-1" y="0"/>
            <a:ext cx="12237811" cy="865336"/>
          </a:xfrm>
          <a:prstGeom prst="rect">
            <a:avLst/>
          </a:prstGeom>
        </p:spPr>
        <p:txBody>
          <a:bodyPr vert="horz" lIns="109728" tIns="109728" rIns="109728" bIns="91440" rtlCol="0" anchor="b">
            <a:noAutofit/>
          </a:bodyPr>
          <a:lstStyle>
            <a:lvl1pPr algn="l" defTabSz="914400" rtl="0" eaLnBrk="1" latinLnBrk="0" hangingPunct="1">
              <a:lnSpc>
                <a:spcPct val="130000"/>
              </a:lnSpc>
              <a:spcBef>
                <a:spcPct val="0"/>
              </a:spcBef>
              <a:buNone/>
              <a:defRPr sz="3200" b="1" kern="1200" spc="1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30000"/>
              </a:lnSpc>
              <a:spcBef>
                <a:spcPct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Aptos Display" panose="02110004020202020204"/>
                <a:ea typeface="+mj-ea"/>
                <a:cs typeface="+mj-cs"/>
              </a:rPr>
              <a:t>Phase 3: A Multi-Level Implementation Framework</a:t>
            </a:r>
            <a:endParaRPr kumimoji="0" lang="en-GB" sz="4400" b="1" i="0" u="none" strike="noStrike" kern="1200" cap="none" spc="0" normalizeH="0" baseline="0" noProof="0" dirty="0">
              <a:ln>
                <a:noFill/>
              </a:ln>
              <a:solidFill>
                <a:prstClr val="black"/>
              </a:solidFill>
              <a:effectLst/>
              <a:uLnTx/>
              <a:uFillTx/>
              <a:latin typeface="Aptos Display" panose="02110004020202020204"/>
              <a:ea typeface="+mj-ea"/>
              <a:cs typeface="Arial" panose="020B0604020202020204" pitchFamily="34" charset="0"/>
            </a:endParaRPr>
          </a:p>
        </p:txBody>
      </p:sp>
      <p:grpSp>
        <p:nvGrpSpPr>
          <p:cNvPr id="10" name="Group 9">
            <a:extLst>
              <a:ext uri="{FF2B5EF4-FFF2-40B4-BE49-F238E27FC236}">
                <a16:creationId xmlns:a16="http://schemas.microsoft.com/office/drawing/2014/main" id="{97DD9107-CCE5-694A-C8E6-7B3EF0D8D630}"/>
              </a:ext>
            </a:extLst>
          </p:cNvPr>
          <p:cNvGrpSpPr/>
          <p:nvPr/>
        </p:nvGrpSpPr>
        <p:grpSpPr>
          <a:xfrm>
            <a:off x="1055914" y="1020912"/>
            <a:ext cx="10080172" cy="5631937"/>
            <a:chOff x="957943" y="990931"/>
            <a:chExt cx="10080172" cy="5631937"/>
          </a:xfrm>
        </p:grpSpPr>
        <p:grpSp>
          <p:nvGrpSpPr>
            <p:cNvPr id="3" name="Group 2">
              <a:extLst>
                <a:ext uri="{FF2B5EF4-FFF2-40B4-BE49-F238E27FC236}">
                  <a16:creationId xmlns:a16="http://schemas.microsoft.com/office/drawing/2014/main" id="{B623205C-A8C0-D6E6-46C6-556B774BFAA3}"/>
                </a:ext>
              </a:extLst>
            </p:cNvPr>
            <p:cNvGrpSpPr/>
            <p:nvPr/>
          </p:nvGrpSpPr>
          <p:grpSpPr>
            <a:xfrm>
              <a:off x="957943" y="990931"/>
              <a:ext cx="10080172" cy="5631937"/>
              <a:chOff x="592183" y="1082372"/>
              <a:chExt cx="9753600" cy="5324475"/>
            </a:xfrm>
          </p:grpSpPr>
          <p:pic>
            <p:nvPicPr>
              <p:cNvPr id="4" name="Picture 3">
                <a:extLst>
                  <a:ext uri="{FF2B5EF4-FFF2-40B4-BE49-F238E27FC236}">
                    <a16:creationId xmlns:a16="http://schemas.microsoft.com/office/drawing/2014/main" id="{89322B99-CDAA-BEEE-E448-6B71A934ABAC}"/>
                  </a:ext>
                </a:extLst>
              </p:cNvPr>
              <p:cNvPicPr>
                <a:picLocks noChangeAspect="1"/>
              </p:cNvPicPr>
              <p:nvPr/>
            </p:nvPicPr>
            <p:blipFill>
              <a:blip r:embed="rId3"/>
              <a:stretch>
                <a:fillRect/>
              </a:stretch>
            </p:blipFill>
            <p:spPr>
              <a:xfrm>
                <a:off x="592183" y="1082372"/>
                <a:ext cx="9753600" cy="5324475"/>
              </a:xfrm>
              <a:prstGeom prst="rect">
                <a:avLst/>
              </a:prstGeom>
            </p:spPr>
          </p:pic>
          <p:sp>
            <p:nvSpPr>
              <p:cNvPr id="2" name="Rectangle 1">
                <a:extLst>
                  <a:ext uri="{FF2B5EF4-FFF2-40B4-BE49-F238E27FC236}">
                    <a16:creationId xmlns:a16="http://schemas.microsoft.com/office/drawing/2014/main" id="{3C325855-44A1-D477-A68F-FBB37FE094AE}"/>
                  </a:ext>
                </a:extLst>
              </p:cNvPr>
              <p:cNvSpPr/>
              <p:nvPr/>
            </p:nvSpPr>
            <p:spPr>
              <a:xfrm>
                <a:off x="8171763" y="1240972"/>
                <a:ext cx="1938892" cy="783771"/>
              </a:xfrm>
              <a:prstGeom prst="rect">
                <a:avLst/>
              </a:prstGeom>
              <a:solidFill>
                <a:schemeClr val="tx2">
                  <a:lumMod val="10000"/>
                  <a:lumOff val="9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
                    <a:ea typeface="+mn-ea"/>
                    <a:cs typeface="+mn-cs"/>
                  </a:rPr>
                  <a:t>CO-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16E6B"/>
                    </a:solidFill>
                    <a:effectLst/>
                    <a:uLnTx/>
                    <a:uFillTx/>
                    <a:latin typeface=""/>
                    <a:ea typeface="+mn-ea"/>
                    <a:cs typeface="+mn-cs"/>
                  </a:rPr>
                  <a:t>I</a:t>
                </a:r>
                <a:r>
                  <a:rPr kumimoji="0" lang="en-US" sz="1800" b="1" i="0" u="none" strike="noStrike" kern="1200" cap="none" spc="0" normalizeH="0" baseline="0" noProof="0" dirty="0">
                    <a:ln>
                      <a:noFill/>
                    </a:ln>
                    <a:solidFill>
                      <a:srgbClr val="EFA205"/>
                    </a:solidFill>
                    <a:effectLst/>
                    <a:uLnTx/>
                    <a:uFillTx/>
                    <a:latin typeface=""/>
                    <a:ea typeface="+mn-ea"/>
                    <a:cs typeface="+mn-cs"/>
                  </a:rPr>
                  <a:t>M</a:t>
                </a:r>
                <a:r>
                  <a:rPr kumimoji="0" lang="en-US" sz="1800" b="1" i="0" u="none" strike="noStrike" kern="1200" cap="none" spc="0" normalizeH="0" baseline="0" noProof="0" dirty="0">
                    <a:ln>
                      <a:noFill/>
                    </a:ln>
                    <a:solidFill>
                      <a:prstClr val="black"/>
                    </a:solidFill>
                    <a:effectLst/>
                    <a:uLnTx/>
                    <a:uFillTx/>
                    <a:latin typeface=""/>
                    <a:ea typeface="+mn-ea"/>
                    <a:cs typeface="+mn-cs"/>
                  </a:rPr>
                  <a:t>P</a:t>
                </a:r>
                <a:r>
                  <a:rPr kumimoji="0" lang="en-US" sz="1800" b="1" i="0" u="none" strike="noStrike" kern="1200" cap="none" spc="0" normalizeH="0" baseline="0" noProof="0" dirty="0">
                    <a:ln>
                      <a:noFill/>
                    </a:ln>
                    <a:solidFill>
                      <a:srgbClr val="794800"/>
                    </a:solidFill>
                    <a:effectLst/>
                    <a:uLnTx/>
                    <a:uFillTx/>
                    <a:latin typeface=""/>
                    <a:ea typeface="+mn-ea"/>
                    <a:cs typeface="+mn-cs"/>
                  </a:rPr>
                  <a:t>R</a:t>
                </a:r>
                <a:r>
                  <a:rPr kumimoji="0" lang="en-US" sz="1800" b="1" i="0" u="none" strike="noStrike" kern="1200" cap="none" spc="0" normalizeH="0" baseline="0" noProof="0" dirty="0">
                    <a:ln>
                      <a:noFill/>
                    </a:ln>
                    <a:solidFill>
                      <a:srgbClr val="40C2C9"/>
                    </a:solidFill>
                    <a:effectLst/>
                    <a:uLnTx/>
                    <a:uFillTx/>
                    <a:latin typeface=""/>
                    <a:ea typeface="+mn-ea"/>
                    <a:cs typeface="+mn-cs"/>
                  </a:rPr>
                  <a:t>O</a:t>
                </a:r>
                <a:r>
                  <a:rPr kumimoji="0" lang="en-US" sz="1800" b="1" i="0" u="none" strike="noStrike" kern="1200" cap="none" spc="0" normalizeH="0" baseline="0" noProof="0" dirty="0">
                    <a:ln>
                      <a:noFill/>
                    </a:ln>
                    <a:solidFill>
                      <a:srgbClr val="359BDC"/>
                    </a:solidFill>
                    <a:effectLst/>
                    <a:uLnTx/>
                    <a:uFillTx/>
                    <a:latin typeface=""/>
                    <a:ea typeface="+mn-ea"/>
                    <a:cs typeface="+mn-cs"/>
                  </a:rPr>
                  <a:t>V</a:t>
                </a:r>
                <a:r>
                  <a:rPr kumimoji="0" lang="en-US" sz="1800" b="1" i="0" u="none" strike="noStrike" kern="1200" cap="none" spc="0" normalizeH="0" baseline="0" noProof="0" dirty="0">
                    <a:ln>
                      <a:noFill/>
                    </a:ln>
                    <a:solidFill>
                      <a:srgbClr val="B174E8"/>
                    </a:solidFill>
                    <a:effectLst/>
                    <a:uLnTx/>
                    <a:uFillTx/>
                    <a:latin typeface=""/>
                    <a:ea typeface="+mn-ea"/>
                    <a:cs typeface="+mn-cs"/>
                  </a:rPr>
                  <a:t>E</a:t>
                </a:r>
              </a:p>
            </p:txBody>
          </p:sp>
        </p:grpSp>
        <p:pic>
          <p:nvPicPr>
            <p:cNvPr id="9" name="Picture 8">
              <a:extLst>
                <a:ext uri="{FF2B5EF4-FFF2-40B4-BE49-F238E27FC236}">
                  <a16:creationId xmlns:a16="http://schemas.microsoft.com/office/drawing/2014/main" id="{C8A020C4-E6C0-EA10-E3F9-AEE3E58BFA89}"/>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foregroundMark x1="30250" y1="28125" x2="30625" y2="32125"/>
                        </a14:backgroundRemoval>
                      </a14:imgEffect>
                    </a14:imgLayer>
                  </a14:imgProps>
                </a:ext>
              </a:extLst>
            </a:blip>
            <a:srcRect b="34218"/>
            <a:stretch>
              <a:fillRect/>
            </a:stretch>
          </p:blipFill>
          <p:spPr>
            <a:xfrm>
              <a:off x="9684364" y="1097202"/>
              <a:ext cx="1353751" cy="890517"/>
            </a:xfrm>
            <a:prstGeom prst="rect">
              <a:avLst/>
            </a:prstGeom>
          </p:spPr>
        </p:pic>
      </p:grpSp>
    </p:spTree>
    <p:extLst>
      <p:ext uri="{BB962C8B-B14F-4D97-AF65-F5344CB8AC3E}">
        <p14:creationId xmlns:p14="http://schemas.microsoft.com/office/powerpoint/2010/main" val="365809304"/>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2D4DC85-0F59-0A78-BBE3-A1C15A09C3AF}"/>
            </a:ext>
          </a:extLst>
        </p:cNvPr>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2" name="Diagram 1">
            <a:extLst>
              <a:ext uri="{FF2B5EF4-FFF2-40B4-BE49-F238E27FC236}">
                <a16:creationId xmlns:a16="http://schemas.microsoft.com/office/drawing/2014/main" id="{4DA6BCF7-AD4C-1798-2062-3C369733BD4D}"/>
              </a:ext>
            </a:extLst>
          </p:cNvPr>
          <p:cNvGraphicFramePr/>
          <p:nvPr/>
        </p:nvGraphicFramePr>
        <p:xfrm>
          <a:off x="854574" y="1217117"/>
          <a:ext cx="11084877" cy="53143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a:extLst>
              <a:ext uri="{FF2B5EF4-FFF2-40B4-BE49-F238E27FC236}">
                <a16:creationId xmlns:a16="http://schemas.microsoft.com/office/drawing/2014/main" id="{EA303C1A-6DAB-7E2B-9D71-9B999347B366}"/>
              </a:ext>
            </a:extLst>
          </p:cNvPr>
          <p:cNvSpPr/>
          <p:nvPr/>
        </p:nvSpPr>
        <p:spPr>
          <a:xfrm>
            <a:off x="0" y="0"/>
            <a:ext cx="12237812" cy="871200"/>
          </a:xfrm>
          <a:prstGeom prst="rect">
            <a:avLst/>
          </a:prstGeom>
          <a:solidFill>
            <a:srgbClr val="9751CB">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0000"/>
              </a:lnSpc>
              <a:spcBef>
                <a:spcPct val="0"/>
              </a:spcBef>
              <a:spcAft>
                <a:spcPts val="600"/>
              </a:spcAft>
              <a:buClrTx/>
              <a:buSzTx/>
              <a:buFontTx/>
              <a:buNone/>
              <a:tabLst/>
              <a:defRPr/>
            </a:pPr>
            <a:r>
              <a:rPr kumimoji="0" lang="en-US" sz="4600" b="1" i="0" u="none" strike="noStrike" kern="1200" cap="none" spc="0" normalizeH="0" baseline="0" noProof="0" dirty="0">
                <a:ln>
                  <a:noFill/>
                </a:ln>
                <a:solidFill>
                  <a:prstClr val="black"/>
                </a:solidFill>
                <a:effectLst/>
                <a:uLnTx/>
                <a:uFillTx/>
                <a:latin typeface="Aptos Display" panose="020B0004020202020204" pitchFamily="34" charset="0"/>
                <a:ea typeface="+mn-ea"/>
                <a:cs typeface="+mn-cs"/>
              </a:rPr>
              <a:t>Limitations and Mitigations: Real-World research</a:t>
            </a:r>
          </a:p>
        </p:txBody>
      </p:sp>
    </p:spTree>
    <p:extLst>
      <p:ext uri="{BB962C8B-B14F-4D97-AF65-F5344CB8AC3E}">
        <p14:creationId xmlns:p14="http://schemas.microsoft.com/office/powerpoint/2010/main" val="294100293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A3220787-9B2A-DC03-0CBB-D4335A7D88B7}"/>
              </a:ext>
            </a:extLst>
          </p:cNvPr>
          <p:cNvGraphicFramePr>
            <a:graphicFrameLocks noGrp="1"/>
          </p:cNvGraphicFramePr>
          <p:nvPr/>
        </p:nvGraphicFramePr>
        <p:xfrm>
          <a:off x="344061" y="1134204"/>
          <a:ext cx="9635962" cy="4268904"/>
        </p:xfrm>
        <a:graphic>
          <a:graphicData uri="http://schemas.openxmlformats.org/drawingml/2006/table">
            <a:tbl>
              <a:tblPr/>
              <a:tblGrid>
                <a:gridCol w="3834171">
                  <a:extLst>
                    <a:ext uri="{9D8B030D-6E8A-4147-A177-3AD203B41FA5}">
                      <a16:colId xmlns:a16="http://schemas.microsoft.com/office/drawing/2014/main" val="2132531435"/>
                    </a:ext>
                  </a:extLst>
                </a:gridCol>
                <a:gridCol w="5801791">
                  <a:extLst>
                    <a:ext uri="{9D8B030D-6E8A-4147-A177-3AD203B41FA5}">
                      <a16:colId xmlns:a16="http://schemas.microsoft.com/office/drawing/2014/main" val="1769879941"/>
                    </a:ext>
                  </a:extLst>
                </a:gridCol>
              </a:tblGrid>
              <a:tr h="1361092">
                <a:tc>
                  <a:txBody>
                    <a:bodyPr/>
                    <a:lstStyle/>
                    <a:p>
                      <a:pPr>
                        <a:buNone/>
                      </a:pPr>
                      <a:r>
                        <a:rPr lang="en-GB" sz="2400" b="1" baseline="0" dirty="0">
                          <a:effectLst/>
                          <a:latin typeface="Aptos Display" panose="020B0004020202020204" pitchFamily="34" charset="0"/>
                        </a:rPr>
                        <a:t>1. Active Translation</a:t>
                      </a:r>
                      <a:endParaRPr lang="en-GB" sz="2400" baseline="0" dirty="0">
                        <a:effectLst/>
                        <a:latin typeface="Aptos Display" panose="020B0004020202020204" pitchFamily="34" charset="0"/>
                      </a:endParaRPr>
                    </a:p>
                  </a:txBody>
                  <a:tcPr marL="83680" marR="83680" marT="41840" marB="4184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noFill/>
                  </a:tcPr>
                </a:tc>
                <a:tc>
                  <a:txBody>
                    <a:bodyPr/>
                    <a:lstStyle/>
                    <a:p>
                      <a:pPr>
                        <a:buNone/>
                      </a:pPr>
                      <a:r>
                        <a:rPr lang="en-GB" sz="2400" b="1" baseline="0" dirty="0">
                          <a:effectLst/>
                          <a:latin typeface="Aptos Display" panose="020B0004020202020204" pitchFamily="34" charset="0"/>
                        </a:rPr>
                        <a:t>UoL Participatory Research:</a:t>
                      </a:r>
                      <a:r>
                        <a:rPr lang="en-GB" sz="2400" baseline="0" dirty="0">
                          <a:effectLst/>
                          <a:latin typeface="Aptos Display" panose="020B0004020202020204" pitchFamily="34" charset="0"/>
                        </a:rPr>
                        <a:t> Conducting the  resources audit and </a:t>
                      </a:r>
                      <a:r>
                        <a:rPr lang="en-GB" sz="2400" b="0" baseline="0" dirty="0">
                          <a:effectLst/>
                          <a:latin typeface="Aptos Display" panose="020B0004020202020204" pitchFamily="34" charset="0"/>
                        </a:rPr>
                        <a:t>tailoring </a:t>
                      </a:r>
                      <a:r>
                        <a:rPr lang="en-GB" sz="2400" baseline="0" dirty="0">
                          <a:effectLst/>
                          <a:latin typeface="Aptos Display" panose="020B0004020202020204" pitchFamily="34" charset="0"/>
                        </a:rPr>
                        <a:t>resources where needed with our partners.</a:t>
                      </a:r>
                    </a:p>
                  </a:txBody>
                  <a:tcPr marL="83680" marR="83680" marT="41840" marB="4184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3054832537"/>
                  </a:ext>
                </a:extLst>
              </a:tr>
              <a:tr h="1361092">
                <a:tc>
                  <a:txBody>
                    <a:bodyPr/>
                    <a:lstStyle/>
                    <a:p>
                      <a:pPr>
                        <a:buNone/>
                      </a:pPr>
                      <a:r>
                        <a:rPr lang="en-GB" sz="2400" b="1" baseline="0" dirty="0">
                          <a:effectLst/>
                          <a:latin typeface="Aptos Display" panose="020B0004020202020204" pitchFamily="34" charset="0"/>
                        </a:rPr>
                        <a:t>2. Scaling &amp; Piloting</a:t>
                      </a:r>
                      <a:endParaRPr lang="en-GB" sz="2400" baseline="0" dirty="0">
                        <a:effectLst/>
                        <a:latin typeface="Aptos Display" panose="020B0004020202020204" pitchFamily="34" charset="0"/>
                      </a:endParaRPr>
                    </a:p>
                  </a:txBody>
                  <a:tcPr marL="83680" marR="83680" marT="41840" marB="4184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b="1" baseline="0" dirty="0">
                          <a:effectLst/>
                          <a:latin typeface="Aptos Display" panose="020B0004020202020204" pitchFamily="34" charset="0"/>
                        </a:rPr>
                        <a:t>NIHR RfPB Grant:</a:t>
                      </a:r>
                      <a:r>
                        <a:rPr lang="en-GB" sz="2400" baseline="0" dirty="0">
                          <a:effectLst/>
                          <a:latin typeface="Aptos Display" panose="020B0004020202020204" pitchFamily="34" charset="0"/>
                        </a:rPr>
                        <a:t> Refining and piloting core </a:t>
                      </a:r>
                      <a:r>
                        <a:rPr lang="en-GB" sz="2400" b="0" baseline="0" dirty="0">
                          <a:effectLst/>
                          <a:latin typeface="Aptos Display" panose="020B0004020202020204" pitchFamily="34" charset="0"/>
                        </a:rPr>
                        <a:t>recommendations resources. PPIE, Senior PWPs, and PPN NW as co-applicants.</a:t>
                      </a:r>
                    </a:p>
                  </a:txBody>
                  <a:tcPr marL="83680" marR="83680" marT="41840" marB="4184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82741600"/>
                  </a:ext>
                </a:extLst>
              </a:tr>
              <a:tr h="1473258">
                <a:tc>
                  <a:txBody>
                    <a:bodyPr/>
                    <a:lstStyle/>
                    <a:p>
                      <a:pPr>
                        <a:buNone/>
                      </a:pPr>
                      <a:r>
                        <a:rPr lang="en-GB" sz="2400" b="1" baseline="0" dirty="0">
                          <a:effectLst/>
                          <a:latin typeface="Aptos Display" panose="020B0004020202020204" pitchFamily="34" charset="0"/>
                        </a:rPr>
                        <a:t>3. Strategic Partnership</a:t>
                      </a:r>
                      <a:endParaRPr lang="en-GB" sz="2400" baseline="0" dirty="0">
                        <a:effectLst/>
                        <a:latin typeface="Aptos Display" panose="020B0004020202020204" pitchFamily="34" charset="0"/>
                      </a:endParaRPr>
                    </a:p>
                  </a:txBody>
                  <a:tcPr marL="83680" marR="83680" marT="41840" marB="4184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noFill/>
                  </a:tcPr>
                </a:tc>
                <a:tc>
                  <a:txBody>
                    <a:bodyPr/>
                    <a:lstStyle/>
                    <a:p>
                      <a:pPr>
                        <a:buNone/>
                      </a:pPr>
                      <a:r>
                        <a:rPr lang="en-GB" sz="2400" b="1" baseline="0" dirty="0">
                          <a:effectLst/>
                          <a:latin typeface="Aptos Display" panose="020B0004020202020204" pitchFamily="34" charset="0"/>
                        </a:rPr>
                        <a:t>Service Collaboration:</a:t>
                      </a:r>
                      <a:r>
                        <a:rPr lang="en-GB" sz="2400" baseline="0" dirty="0">
                          <a:effectLst/>
                          <a:latin typeface="Aptos Display" panose="020B0004020202020204" pitchFamily="34" charset="0"/>
                        </a:rPr>
                        <a:t> Invitation for NHS </a:t>
                      </a:r>
                      <a:r>
                        <a:rPr lang="en-GB" sz="2400" baseline="0" dirty="0" err="1">
                          <a:effectLst/>
                          <a:latin typeface="Aptos Display" panose="020B0004020202020204" pitchFamily="34" charset="0"/>
                        </a:rPr>
                        <a:t>TTad</a:t>
                      </a:r>
                      <a:r>
                        <a:rPr lang="en-GB" sz="2400" baseline="0" dirty="0">
                          <a:effectLst/>
                          <a:latin typeface="Aptos Display" panose="020B0004020202020204" pitchFamily="34" charset="0"/>
                        </a:rPr>
                        <a:t> services to join </a:t>
                      </a:r>
                      <a:r>
                        <a:rPr lang="en-GB" sz="2400" b="0" baseline="0" dirty="0">
                          <a:effectLst/>
                          <a:latin typeface="Aptos Display" panose="020B0004020202020204" pitchFamily="34" charset="0"/>
                        </a:rPr>
                        <a:t>our research ambitions </a:t>
                      </a:r>
                      <a:r>
                        <a:rPr lang="en-GB" sz="2400" baseline="0" dirty="0">
                          <a:effectLst/>
                          <a:latin typeface="Aptos Display" panose="020B0004020202020204" pitchFamily="34" charset="0"/>
                        </a:rPr>
                        <a:t>to guide local implementation and sustainability.</a:t>
                      </a:r>
                    </a:p>
                  </a:txBody>
                  <a:tcPr marL="83680" marR="83680" marT="41840" marB="4184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241762528"/>
                  </a:ext>
                </a:extLst>
              </a:tr>
            </a:tbl>
          </a:graphicData>
        </a:graphic>
      </p:graphicFrame>
      <p:pic>
        <p:nvPicPr>
          <p:cNvPr id="5" name="Picture 4">
            <a:extLst>
              <a:ext uri="{FF2B5EF4-FFF2-40B4-BE49-F238E27FC236}">
                <a16:creationId xmlns:a16="http://schemas.microsoft.com/office/drawing/2014/main" id="{7D59254C-1B48-5251-F211-286C53697555}"/>
              </a:ext>
            </a:extLst>
          </p:cNvPr>
          <p:cNvPicPr>
            <a:picLocks noChangeAspect="1"/>
          </p:cNvPicPr>
          <p:nvPr/>
        </p:nvPicPr>
        <p:blipFill>
          <a:blip r:embed="rId3"/>
          <a:stretch>
            <a:fillRect/>
          </a:stretch>
        </p:blipFill>
        <p:spPr>
          <a:xfrm>
            <a:off x="9803840" y="1344500"/>
            <a:ext cx="2388159" cy="3556713"/>
          </a:xfrm>
          <a:prstGeom prst="rect">
            <a:avLst/>
          </a:prstGeom>
        </p:spPr>
      </p:pic>
      <p:sp>
        <p:nvSpPr>
          <p:cNvPr id="6" name="Rectangle 5">
            <a:extLst>
              <a:ext uri="{FF2B5EF4-FFF2-40B4-BE49-F238E27FC236}">
                <a16:creationId xmlns:a16="http://schemas.microsoft.com/office/drawing/2014/main" id="{0C7B7FD9-C72A-A56E-461E-E7E4C1EE2A25}"/>
              </a:ext>
            </a:extLst>
          </p:cNvPr>
          <p:cNvSpPr/>
          <p:nvPr/>
        </p:nvSpPr>
        <p:spPr>
          <a:xfrm>
            <a:off x="0" y="5602329"/>
            <a:ext cx="12192000" cy="1270364"/>
          </a:xfrm>
          <a:prstGeom prst="rect">
            <a:avLst/>
          </a:prstGeom>
          <a:solidFill>
            <a:srgbClr val="9751CB">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Aptos" panose="02110004020202020204"/>
                <a:ea typeface="+mn-ea"/>
                <a:cs typeface="+mn-cs"/>
              </a:rPr>
              <a:t>Co-production:</a:t>
            </a:r>
            <a:r>
              <a:rPr kumimoji="0" lang="en-GB" sz="2800" b="0" i="0" u="none" strike="noStrike" kern="1200" cap="none" spc="0" normalizeH="0" baseline="0" noProof="0" dirty="0">
                <a:ln>
                  <a:noFill/>
                </a:ln>
                <a:solidFill>
                  <a:prstClr val="black"/>
                </a:solidFill>
                <a:effectLst/>
                <a:uLnTx/>
                <a:uFillTx/>
                <a:latin typeface="Aptos" panose="02110004020202020204"/>
                <a:ea typeface="+mn-ea"/>
                <a:cs typeface="+mn-cs"/>
              </a:rPr>
              <a:t> Involving patients and providers as co-applicants ensures that the solutions we build are ones that they will use and sustain</a:t>
            </a:r>
            <a:endParaRPr kumimoji="0" lang="en-GB" sz="2800" b="1" i="0" u="none" strike="noStrike" kern="1200" cap="none" spc="0" normalizeH="0" baseline="0" noProof="0" dirty="0">
              <a:ln>
                <a:noFill/>
              </a:ln>
              <a:solidFill>
                <a:prstClr val="black"/>
              </a:solidFill>
              <a:effectLst/>
              <a:uLnTx/>
              <a:uFillTx/>
              <a:latin typeface="Aptos Display" panose="02110004020202020204"/>
              <a:ea typeface="+mn-ea"/>
              <a:cs typeface="+mn-cs"/>
            </a:endParaRPr>
          </a:p>
        </p:txBody>
      </p:sp>
      <p:sp>
        <p:nvSpPr>
          <p:cNvPr id="7" name="Rectangle 6">
            <a:extLst>
              <a:ext uri="{FF2B5EF4-FFF2-40B4-BE49-F238E27FC236}">
                <a16:creationId xmlns:a16="http://schemas.microsoft.com/office/drawing/2014/main" id="{E89D356E-33EC-EA8F-6C61-F703E363533A}"/>
              </a:ext>
            </a:extLst>
          </p:cNvPr>
          <p:cNvSpPr/>
          <p:nvPr/>
        </p:nvSpPr>
        <p:spPr>
          <a:xfrm>
            <a:off x="0" y="0"/>
            <a:ext cx="12237812" cy="890546"/>
          </a:xfrm>
          <a:prstGeom prst="rect">
            <a:avLst/>
          </a:prstGeom>
          <a:solidFill>
            <a:srgbClr val="9751CB">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600" b="1" i="0" u="none" strike="noStrike" kern="1200" cap="none" spc="0" normalizeH="0" baseline="0" noProof="0" dirty="0">
                <a:ln>
                  <a:noFill/>
                </a:ln>
                <a:solidFill>
                  <a:prstClr val="black"/>
                </a:solidFill>
                <a:effectLst/>
                <a:uLnTx/>
                <a:uFillTx/>
                <a:latin typeface="Aptos Display" panose="02110004020202020204"/>
                <a:ea typeface="+mn-ea"/>
                <a:cs typeface="+mn-cs"/>
              </a:rPr>
              <a:t>Next Steps</a:t>
            </a:r>
          </a:p>
        </p:txBody>
      </p:sp>
    </p:spTree>
    <p:extLst>
      <p:ext uri="{BB962C8B-B14F-4D97-AF65-F5344CB8AC3E}">
        <p14:creationId xmlns:p14="http://schemas.microsoft.com/office/powerpoint/2010/main" val="37001411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79453" y="393079"/>
            <a:ext cx="10541204" cy="523220"/>
          </a:xfrm>
          <a:prstGeom prst="rect">
            <a:avLst/>
          </a:prstGeom>
          <a:noFill/>
        </p:spPr>
        <p:txBody>
          <a:bodyPr wrap="square" rtlCol="0">
            <a:spAutoFit/>
          </a:bodyPr>
          <a:lstStyle/>
          <a:p>
            <a:r>
              <a:rPr lang="en-GB" sz="2800" b="1" dirty="0"/>
              <a:t>Individuals</a:t>
            </a:r>
            <a:r>
              <a:rPr lang="en-GB" sz="2800" b="1" dirty="0">
                <a:solidFill>
                  <a:schemeClr val="accent5">
                    <a:lumMod val="75000"/>
                  </a:schemeClr>
                </a:solidFill>
              </a:rPr>
              <a:t> </a:t>
            </a:r>
          </a:p>
        </p:txBody>
      </p:sp>
      <p:sp>
        <p:nvSpPr>
          <p:cNvPr id="6" name="TextBox 5"/>
          <p:cNvSpPr txBox="1"/>
          <p:nvPr/>
        </p:nvSpPr>
        <p:spPr>
          <a:xfrm>
            <a:off x="674254" y="916299"/>
            <a:ext cx="10810379" cy="369332"/>
          </a:xfrm>
          <a:prstGeom prst="rect">
            <a:avLst/>
          </a:prstGeom>
          <a:solidFill>
            <a:schemeClr val="accent1">
              <a:lumMod val="75000"/>
            </a:schemeClr>
          </a:solidFill>
          <a:ln>
            <a:noFill/>
          </a:ln>
        </p:spPr>
        <p:txBody>
          <a:bodyPr wrap="square" rtlCol="0">
            <a:spAutoFit/>
          </a:bodyPr>
          <a:lstStyle/>
          <a:p>
            <a:r>
              <a:rPr lang="en-GB" dirty="0">
                <a:solidFill>
                  <a:schemeClr val="bg1"/>
                </a:solidFill>
              </a:rPr>
              <a:t>Core needs people have at work</a:t>
            </a:r>
          </a:p>
        </p:txBody>
      </p:sp>
      <p:sp>
        <p:nvSpPr>
          <p:cNvPr id="12" name="TextBox 11"/>
          <p:cNvSpPr txBox="1"/>
          <p:nvPr/>
        </p:nvSpPr>
        <p:spPr>
          <a:xfrm>
            <a:off x="10687507" y="1952889"/>
            <a:ext cx="526695" cy="646331"/>
          </a:xfrm>
          <a:prstGeom prst="rect">
            <a:avLst/>
          </a:prstGeom>
          <a:noFill/>
        </p:spPr>
        <p:txBody>
          <a:bodyPr wrap="square" rtlCol="0">
            <a:spAutoFit/>
          </a:bodyPr>
          <a:lstStyle/>
          <a:p>
            <a:endParaRPr lang="en-GB" dirty="0"/>
          </a:p>
          <a:p>
            <a:endParaRPr lang="en-GB" dirty="0"/>
          </a:p>
        </p:txBody>
      </p:sp>
      <p:sp>
        <p:nvSpPr>
          <p:cNvPr id="7" name="TextBox 6"/>
          <p:cNvSpPr txBox="1"/>
          <p:nvPr/>
        </p:nvSpPr>
        <p:spPr>
          <a:xfrm>
            <a:off x="1125053" y="1671969"/>
            <a:ext cx="8848791" cy="3293209"/>
          </a:xfrm>
          <a:prstGeom prst="rect">
            <a:avLst/>
          </a:prstGeom>
          <a:noFill/>
        </p:spPr>
        <p:txBody>
          <a:bodyPr wrap="square" rtlCol="0">
            <a:spAutoFit/>
          </a:bodyPr>
          <a:lstStyle/>
          <a:p>
            <a:pPr marL="285750" indent="-285750">
              <a:buFont typeface="Arial" panose="020B0604020202020204" pitchFamily="34" charset="0"/>
              <a:buChar char="•"/>
            </a:pPr>
            <a:r>
              <a:rPr lang="en-GB" sz="2600" dirty="0"/>
              <a:t>Need for belonging </a:t>
            </a:r>
          </a:p>
          <a:p>
            <a:pPr marL="742950" lvl="1" indent="-285750">
              <a:buFont typeface="Arial" panose="020B0604020202020204" pitchFamily="34" charset="0"/>
              <a:buChar char="•"/>
            </a:pPr>
            <a:r>
              <a:rPr lang="en-GB" sz="2600" dirty="0"/>
              <a:t>conferred by feeling valued</a:t>
            </a:r>
          </a:p>
          <a:p>
            <a:pPr marL="285750" indent="-285750">
              <a:buFont typeface="Arial" panose="020B0604020202020204" pitchFamily="34" charset="0"/>
              <a:buChar char="•"/>
            </a:pPr>
            <a:r>
              <a:rPr lang="en-GB" sz="2600" dirty="0"/>
              <a:t>Need for feeling competent</a:t>
            </a:r>
          </a:p>
          <a:p>
            <a:pPr marL="742950" lvl="1" indent="-285750">
              <a:buFont typeface="Arial" panose="020B0604020202020204" pitchFamily="34" charset="0"/>
              <a:buChar char="•"/>
            </a:pPr>
            <a:r>
              <a:rPr lang="en-GB" sz="2600" dirty="0"/>
              <a:t>conferred by sense of control and feedback </a:t>
            </a:r>
          </a:p>
          <a:p>
            <a:pPr marL="285750" indent="-285750">
              <a:buFont typeface="Arial" panose="020B0604020202020204" pitchFamily="34" charset="0"/>
              <a:buChar char="•"/>
            </a:pPr>
            <a:r>
              <a:rPr lang="en-GB" sz="2600" dirty="0"/>
              <a:t>Need for autonomy and control </a:t>
            </a:r>
          </a:p>
          <a:p>
            <a:pPr marL="742950" lvl="1" indent="-285750">
              <a:buFont typeface="Arial" panose="020B0604020202020204" pitchFamily="34" charset="0"/>
              <a:buChar char="•"/>
            </a:pPr>
            <a:r>
              <a:rPr lang="en-GB" sz="2600" dirty="0"/>
              <a:t>Including sense of work being congruent with values and sense on integrity</a:t>
            </a:r>
          </a:p>
          <a:p>
            <a:pPr marL="742950" lvl="1" indent="-285750">
              <a:buFont typeface="Arial" panose="020B0604020202020204" pitchFamily="34" charset="0"/>
              <a:buChar char="•"/>
            </a:pPr>
            <a:endParaRPr lang="en-GB" sz="2600" dirty="0"/>
          </a:p>
        </p:txBody>
      </p:sp>
    </p:spTree>
    <p:extLst>
      <p:ext uri="{BB962C8B-B14F-4D97-AF65-F5344CB8AC3E}">
        <p14:creationId xmlns:p14="http://schemas.microsoft.com/office/powerpoint/2010/main" val="1417020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0"/>
                                        <p:tgtEl>
                                          <p:spTgt spid="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fade">
                                      <p:cBhvr>
                                        <p:cTn id="10" dur="5000"/>
                                        <p:tgtEl>
                                          <p:spTgt spid="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fade">
                                      <p:cBhvr>
                                        <p:cTn id="15" dur="5000"/>
                                        <p:tgtEl>
                                          <p:spTgt spid="7">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3" end="3"/>
                                            </p:txEl>
                                          </p:spTgt>
                                        </p:tgtEl>
                                        <p:attrNameLst>
                                          <p:attrName>style.visibility</p:attrName>
                                        </p:attrNameLst>
                                      </p:cBhvr>
                                      <p:to>
                                        <p:strVal val="visible"/>
                                      </p:to>
                                    </p:set>
                                    <p:animEffect transition="in" filter="fade">
                                      <p:cBhvr>
                                        <p:cTn id="18" dur="5000"/>
                                        <p:tgtEl>
                                          <p:spTgt spid="7">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Effect transition="in" filter="fade">
                                      <p:cBhvr>
                                        <p:cTn id="23" dur="5000"/>
                                        <p:tgtEl>
                                          <p:spTgt spid="7">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5" end="5"/>
                                            </p:txEl>
                                          </p:spTgt>
                                        </p:tgtEl>
                                        <p:attrNameLst>
                                          <p:attrName>style.visibility</p:attrName>
                                        </p:attrNameLst>
                                      </p:cBhvr>
                                      <p:to>
                                        <p:strVal val="visible"/>
                                      </p:to>
                                    </p:set>
                                    <p:animEffect transition="in" filter="fade">
                                      <p:cBhvr>
                                        <p:cTn id="26" dur="50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95D6B05-3AD9-42F7-E858-E25268C164BF}"/>
              </a:ext>
            </a:extLst>
          </p:cNvPr>
          <p:cNvPicPr>
            <a:picLocks noChangeAspect="1"/>
          </p:cNvPicPr>
          <p:nvPr/>
        </p:nvPicPr>
        <p:blipFill>
          <a:blip r:embed="rId2"/>
          <a:stretch>
            <a:fillRect/>
          </a:stretch>
        </p:blipFill>
        <p:spPr>
          <a:xfrm>
            <a:off x="6810935" y="1419785"/>
            <a:ext cx="4018430" cy="4018430"/>
          </a:xfrm>
          <a:prstGeom prst="rect">
            <a:avLst/>
          </a:prstGeom>
        </p:spPr>
      </p:pic>
      <p:sp>
        <p:nvSpPr>
          <p:cNvPr id="8" name="Rectangle 7">
            <a:extLst>
              <a:ext uri="{FF2B5EF4-FFF2-40B4-BE49-F238E27FC236}">
                <a16:creationId xmlns:a16="http://schemas.microsoft.com/office/drawing/2014/main" id="{8AAAEA8C-D9FB-0392-6ADD-2F953ED388B1}"/>
              </a:ext>
            </a:extLst>
          </p:cNvPr>
          <p:cNvSpPr/>
          <p:nvPr/>
        </p:nvSpPr>
        <p:spPr>
          <a:xfrm>
            <a:off x="0" y="0"/>
            <a:ext cx="5839097" cy="6858000"/>
          </a:xfrm>
          <a:prstGeom prst="rect">
            <a:avLst/>
          </a:prstGeom>
          <a:solidFill>
            <a:srgbClr val="9751CB">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Thanks for your attention.</a:t>
            </a:r>
            <a:br>
              <a:rPr kumimoji="0" lang="en-GB" sz="4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br>
              <a:rPr kumimoji="0" lang="en-GB" sz="4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GB" sz="4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Any Questions?</a:t>
            </a:r>
            <a:endParaRPr kumimoji="0" lang="en-GB" sz="4600"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09742214"/>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9C6A1D-9EB7-62EE-038D-02A7A77360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7AEC02-8619-E6B2-D117-C79406A5A9E4}"/>
              </a:ext>
            </a:extLst>
          </p:cNvPr>
          <p:cNvSpPr>
            <a:spLocks noGrp="1"/>
          </p:cNvSpPr>
          <p:nvPr>
            <p:ph type="ctrTitle"/>
          </p:nvPr>
        </p:nvSpPr>
        <p:spPr>
          <a:xfrm>
            <a:off x="0" y="2158709"/>
            <a:ext cx="12192000" cy="3119519"/>
          </a:xfrm>
        </p:spPr>
        <p:txBody>
          <a:bodyPr>
            <a:normAutofit/>
          </a:bodyPr>
          <a:lstStyle/>
          <a:p>
            <a:r>
              <a:rPr lang="en-US" sz="5400" b="1" dirty="0">
                <a:latin typeface=""/>
              </a:rPr>
              <a:t>CO-</a:t>
            </a:r>
            <a:r>
              <a:rPr lang="en-US" sz="5400" b="1" dirty="0">
                <a:solidFill>
                  <a:srgbClr val="E16E6B"/>
                </a:solidFill>
                <a:latin typeface=""/>
              </a:rPr>
              <a:t>I</a:t>
            </a:r>
            <a:r>
              <a:rPr lang="en-US" sz="5400" b="1" dirty="0">
                <a:solidFill>
                  <a:srgbClr val="EFA205"/>
                </a:solidFill>
                <a:latin typeface=""/>
              </a:rPr>
              <a:t>M</a:t>
            </a:r>
            <a:r>
              <a:rPr lang="en-US" sz="5400" b="1" dirty="0">
                <a:latin typeface=""/>
              </a:rPr>
              <a:t>P</a:t>
            </a:r>
            <a:r>
              <a:rPr lang="en-US" sz="5400" b="1" dirty="0">
                <a:solidFill>
                  <a:srgbClr val="794800"/>
                </a:solidFill>
                <a:latin typeface=""/>
              </a:rPr>
              <a:t>R</a:t>
            </a:r>
            <a:r>
              <a:rPr lang="en-US" sz="5400" b="1" dirty="0">
                <a:solidFill>
                  <a:srgbClr val="40C2C9"/>
                </a:solidFill>
                <a:latin typeface=""/>
              </a:rPr>
              <a:t>O</a:t>
            </a:r>
            <a:r>
              <a:rPr lang="en-US" sz="5400" b="1" dirty="0">
                <a:solidFill>
                  <a:srgbClr val="359BDC"/>
                </a:solidFill>
                <a:latin typeface=""/>
              </a:rPr>
              <a:t>V</a:t>
            </a:r>
            <a:r>
              <a:rPr lang="en-US" sz="5400" b="1" dirty="0">
                <a:solidFill>
                  <a:srgbClr val="B174E8"/>
                </a:solidFill>
                <a:latin typeface=""/>
              </a:rPr>
              <a:t>E</a:t>
            </a:r>
            <a:r>
              <a:rPr lang="en-US" sz="5400" dirty="0">
                <a:latin typeface=""/>
              </a:rPr>
              <a:t> </a:t>
            </a:r>
            <a:br>
              <a:rPr lang="en-US" sz="5400" dirty="0">
                <a:latin typeface=""/>
              </a:rPr>
            </a:br>
            <a:br>
              <a:rPr lang="en-US" sz="4000" dirty="0">
                <a:latin typeface=""/>
              </a:rPr>
            </a:br>
            <a:r>
              <a:rPr lang="en-US" sz="3600" dirty="0">
                <a:latin typeface="Aptos Display" panose="020B0004020202020204" pitchFamily="34" charset="0"/>
              </a:rPr>
              <a:t>Contact details: </a:t>
            </a:r>
            <a:br>
              <a:rPr lang="en-US" sz="4000" dirty="0">
                <a:solidFill>
                  <a:srgbClr val="E16E6B"/>
                </a:solidFill>
                <a:latin typeface="Aptos Display" panose="020B0004020202020204" pitchFamily="34" charset="0"/>
              </a:rPr>
            </a:br>
            <a:r>
              <a:rPr lang="en-US" sz="3600" dirty="0">
                <a:solidFill>
                  <a:srgbClr val="E16E6B"/>
                </a:solidFill>
                <a:latin typeface="Aptos Display" panose="020B0004020202020204" pitchFamily="34" charset="0"/>
                <a:hlinkClick r:id="rId3"/>
              </a:rPr>
              <a:t>Cintia.faija@liverpool.ac.uk</a:t>
            </a:r>
            <a:br>
              <a:rPr lang="en-US" sz="3600" dirty="0">
                <a:solidFill>
                  <a:srgbClr val="E16E6B"/>
                </a:solidFill>
                <a:latin typeface="Aptos Display" panose="020B0004020202020204" pitchFamily="34" charset="0"/>
              </a:rPr>
            </a:br>
            <a:r>
              <a:rPr lang="en-US" sz="3600" dirty="0">
                <a:solidFill>
                  <a:srgbClr val="E16E6B"/>
                </a:solidFill>
                <a:latin typeface="Aptos Display" panose="020B0004020202020204" pitchFamily="34" charset="0"/>
                <a:hlinkClick r:id="rId4"/>
              </a:rPr>
              <a:t>pbampton@me.com</a:t>
            </a:r>
            <a:r>
              <a:rPr lang="en-US" sz="3600" dirty="0">
                <a:solidFill>
                  <a:srgbClr val="E16E6B"/>
                </a:solidFill>
                <a:latin typeface="Aptos Display" panose="020B0004020202020204" pitchFamily="34" charset="0"/>
              </a:rPr>
              <a:t> </a:t>
            </a:r>
            <a:endParaRPr lang="en-US" sz="3600" dirty="0">
              <a:latin typeface="Aptos Display" panose="020B0004020202020204" pitchFamily="34" charset="0"/>
            </a:endParaRPr>
          </a:p>
        </p:txBody>
      </p:sp>
      <p:pic>
        <p:nvPicPr>
          <p:cNvPr id="7" name="Picture 6">
            <a:extLst>
              <a:ext uri="{FF2B5EF4-FFF2-40B4-BE49-F238E27FC236}">
                <a16:creationId xmlns:a16="http://schemas.microsoft.com/office/drawing/2014/main" id="{C9E5A2C7-D38A-B98B-F3D4-B1A10DE5E4DE}"/>
              </a:ext>
            </a:extLst>
          </p:cNvPr>
          <p:cNvPicPr>
            <a:picLocks noChangeAspect="1"/>
          </p:cNvPicPr>
          <p:nvPr/>
        </p:nvPicPr>
        <p:blipFill>
          <a:blip r:embed="rId5"/>
          <a:stretch>
            <a:fillRect/>
          </a:stretch>
        </p:blipFill>
        <p:spPr>
          <a:xfrm>
            <a:off x="9231820" y="5835276"/>
            <a:ext cx="2697480" cy="692131"/>
          </a:xfrm>
          <a:prstGeom prst="rect">
            <a:avLst/>
          </a:prstGeom>
        </p:spPr>
      </p:pic>
      <p:pic>
        <p:nvPicPr>
          <p:cNvPr id="11" name="Picture 10">
            <a:extLst>
              <a:ext uri="{FF2B5EF4-FFF2-40B4-BE49-F238E27FC236}">
                <a16:creationId xmlns:a16="http://schemas.microsoft.com/office/drawing/2014/main" id="{5A1C707C-C92E-43E3-D03D-2E8BE63B5834}"/>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000" b="90000" l="10000" r="90000">
                        <a14:foregroundMark x1="30250" y1="28125" x2="30625" y2="32125"/>
                      </a14:backgroundRemoval>
                    </a14:imgEffect>
                  </a14:imgLayer>
                </a14:imgProps>
              </a:ext>
            </a:extLst>
          </a:blip>
          <a:srcRect b="34218"/>
          <a:stretch>
            <a:fillRect/>
          </a:stretch>
        </p:blipFill>
        <p:spPr>
          <a:xfrm>
            <a:off x="4178668" y="0"/>
            <a:ext cx="3834663" cy="2522497"/>
          </a:xfrm>
          <a:prstGeom prst="rect">
            <a:avLst/>
          </a:prstGeom>
        </p:spPr>
      </p:pic>
      <p:pic>
        <p:nvPicPr>
          <p:cNvPr id="9" name="Picture 4">
            <a:extLst>
              <a:ext uri="{FF2B5EF4-FFF2-40B4-BE49-F238E27FC236}">
                <a16:creationId xmlns:a16="http://schemas.microsoft.com/office/drawing/2014/main" id="{4534035A-DD9B-6515-0392-FBF9F0261E0A}"/>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59830" y="245010"/>
            <a:ext cx="4560760" cy="81594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806EAAD6-3076-2591-1E8E-39BE75FB849B}"/>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2700" y="5618819"/>
            <a:ext cx="2656091" cy="112504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4B89020A-0118-5E57-795F-4FEFA9B46ADA}"/>
              </a:ext>
            </a:extLst>
          </p:cNvPr>
          <p:cNvPicPr>
            <a:picLocks noChangeAspect="1"/>
          </p:cNvPicPr>
          <p:nvPr/>
        </p:nvPicPr>
        <p:blipFill>
          <a:blip r:embed="rId10"/>
          <a:stretch>
            <a:fillRect/>
          </a:stretch>
        </p:blipFill>
        <p:spPr>
          <a:xfrm>
            <a:off x="9180385" y="151807"/>
            <a:ext cx="2800350" cy="1049699"/>
          </a:xfrm>
          <a:prstGeom prst="rect">
            <a:avLst/>
          </a:prstGeom>
        </p:spPr>
      </p:pic>
    </p:spTree>
    <p:extLst>
      <p:ext uri="{BB962C8B-B14F-4D97-AF65-F5344CB8AC3E}">
        <p14:creationId xmlns:p14="http://schemas.microsoft.com/office/powerpoint/2010/main" val="4287141492"/>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851B1A-02CF-F311-4EC8-8A8CF46F5904}"/>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511E0D96-375F-F94B-2A21-815DB00860DB}"/>
              </a:ext>
            </a:extLst>
          </p:cNvPr>
          <p:cNvSpPr/>
          <p:nvPr/>
        </p:nvSpPr>
        <p:spPr>
          <a:xfrm>
            <a:off x="-22906" y="2513"/>
            <a:ext cx="12237812" cy="871200"/>
          </a:xfrm>
          <a:prstGeom prst="rect">
            <a:avLst/>
          </a:prstGeom>
          <a:solidFill>
            <a:srgbClr val="9751CB">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prstClr val="black"/>
                </a:solidFill>
                <a:effectLst/>
                <a:uLnTx/>
                <a:uFillTx/>
                <a:latin typeface="Aptos Display" panose="020B0004020202020204" pitchFamily="34" charset="0"/>
                <a:ea typeface="+mn-ea"/>
                <a:cs typeface="Arial" panose="020B0604020202020204" pitchFamily="34" charset="0"/>
              </a:rPr>
              <a:t>Reference List</a:t>
            </a:r>
          </a:p>
        </p:txBody>
      </p:sp>
      <p:sp>
        <p:nvSpPr>
          <p:cNvPr id="12" name="Title 1">
            <a:extLst>
              <a:ext uri="{FF2B5EF4-FFF2-40B4-BE49-F238E27FC236}">
                <a16:creationId xmlns:a16="http://schemas.microsoft.com/office/drawing/2014/main" id="{593A2423-35CE-2404-D650-CB25032E33BC}"/>
              </a:ext>
            </a:extLst>
          </p:cNvPr>
          <p:cNvSpPr txBox="1">
            <a:spLocks/>
          </p:cNvSpPr>
          <p:nvPr/>
        </p:nvSpPr>
        <p:spPr>
          <a:xfrm>
            <a:off x="3220708" y="227882"/>
            <a:ext cx="6057672" cy="1176759"/>
          </a:xfrm>
          <a:prstGeom prst="rect">
            <a:avLst/>
          </a:prstGeom>
        </p:spPr>
        <p:txBody>
          <a:bodyPr vert="horz" lIns="109728" tIns="109728" rIns="109728" bIns="91440" rtlCol="0" anchor="b">
            <a:normAutofit/>
          </a:bodyPr>
          <a:lstStyle>
            <a:lvl1pPr algn="l" defTabSz="914400" rtl="0" eaLnBrk="1" latinLnBrk="0" hangingPunct="1">
              <a:lnSpc>
                <a:spcPct val="130000"/>
              </a:lnSpc>
              <a:spcBef>
                <a:spcPct val="0"/>
              </a:spcBef>
              <a:buNone/>
              <a:defRPr sz="3200" b="1" kern="1200" spc="1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30000"/>
              </a:lnSpc>
              <a:spcBef>
                <a:spcPct val="0"/>
              </a:spcBef>
              <a:spcAft>
                <a:spcPts val="0"/>
              </a:spcAft>
              <a:buClrTx/>
              <a:buSzTx/>
              <a:buFontTx/>
              <a:buNone/>
              <a:tabLst/>
              <a:defRPr/>
            </a:pPr>
            <a:endParaRPr kumimoji="0" lang="en-GB" sz="3200" b="1" i="0" u="none" strike="noStrike" kern="1200" cap="none" spc="150" normalizeH="0" baseline="0" noProof="0" dirty="0">
              <a:ln>
                <a:noFill/>
              </a:ln>
              <a:solidFill>
                <a:srgbClr val="EA5D4E"/>
              </a:solidFill>
              <a:effectLst/>
              <a:uLnTx/>
              <a:uFillTx/>
              <a:latin typeface="Arial" panose="020B0604020202020204" pitchFamily="34" charset="0"/>
              <a:ea typeface="+mj-ea"/>
              <a:cs typeface="Arial" panose="020B0604020202020204" pitchFamily="34" charset="0"/>
            </a:endParaRPr>
          </a:p>
        </p:txBody>
      </p:sp>
      <p:sp>
        <p:nvSpPr>
          <p:cNvPr id="25" name="AutoShape 2" descr="University of Sheffield homepage">
            <a:extLst>
              <a:ext uri="{FF2B5EF4-FFF2-40B4-BE49-F238E27FC236}">
                <a16:creationId xmlns:a16="http://schemas.microsoft.com/office/drawing/2014/main" id="{CED1970F-0423-37C2-30D8-23FE78F2B175}"/>
              </a:ext>
            </a:extLst>
          </p:cNvPr>
          <p:cNvSpPr>
            <a:spLocks noChangeAspect="1" noChangeArrowheads="1"/>
          </p:cNvSpPr>
          <p:nvPr/>
        </p:nvSpPr>
        <p:spPr bwMode="auto">
          <a:xfrm>
            <a:off x="5943599" y="3276600"/>
            <a:ext cx="305945"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26" name="Content Placeholder 25">
            <a:extLst>
              <a:ext uri="{FF2B5EF4-FFF2-40B4-BE49-F238E27FC236}">
                <a16:creationId xmlns:a16="http://schemas.microsoft.com/office/drawing/2014/main" id="{53437180-4095-CCEC-3EAB-2BE33C447B86}"/>
              </a:ext>
            </a:extLst>
          </p:cNvPr>
          <p:cNvSpPr>
            <a:spLocks noGrp="1"/>
          </p:cNvSpPr>
          <p:nvPr>
            <p:ph idx="1"/>
          </p:nvPr>
        </p:nvSpPr>
        <p:spPr>
          <a:xfrm>
            <a:off x="195943" y="1145186"/>
            <a:ext cx="11652067" cy="5484932"/>
          </a:xfrm>
        </p:spPr>
        <p:txBody>
          <a:bodyPr numCol="2">
            <a:normAutofit fontScale="47500" lnSpcReduction="20000"/>
          </a:bodyPr>
          <a:lstStyle/>
          <a:p>
            <a:pPr marL="0" indent="0">
              <a:buNone/>
            </a:pPr>
            <a:r>
              <a:rPr lang="en-GB" dirty="0"/>
              <a:t>Ali S., Rhodes L., and Moreea O., et al. (2017). How Durable is the Effect of Low Intensity CBT for Depression and Anxiety? Remission and Relapse in a Longitudinal Cohort Study. </a:t>
            </a:r>
            <a:r>
              <a:rPr lang="en-GB" i="1" dirty="0"/>
              <a:t>Behaviour Research and Therapy,</a:t>
            </a:r>
            <a:r>
              <a:rPr lang="en-GB" dirty="0"/>
              <a:t> 94, 1–8.</a:t>
            </a:r>
          </a:p>
          <a:p>
            <a:pPr marL="0" indent="0">
              <a:buNone/>
            </a:pPr>
            <a:r>
              <a:rPr lang="en-GB" dirty="0" err="1"/>
              <a:t>Breedvelt</a:t>
            </a:r>
            <a:r>
              <a:rPr lang="en-GB" dirty="0"/>
              <a:t>, J.J.F., </a:t>
            </a:r>
            <a:r>
              <a:rPr lang="en-GB" dirty="0" err="1"/>
              <a:t>Karyotaki</a:t>
            </a:r>
            <a:r>
              <a:rPr lang="en-GB" dirty="0"/>
              <a:t>, E., Warren, F.C. </a:t>
            </a:r>
            <a:r>
              <a:rPr lang="en-GB" i="1" dirty="0"/>
              <a:t>et al.</a:t>
            </a:r>
            <a:r>
              <a:rPr lang="en-GB" dirty="0"/>
              <a:t> (2024). An individual participant data meta-analysis of psychological interventions for preventing depression relapse. </a:t>
            </a:r>
            <a:r>
              <a:rPr lang="en-GB" i="1" dirty="0"/>
              <a:t>Nat. Mental Health, </a:t>
            </a:r>
            <a:r>
              <a:rPr lang="en-GB" dirty="0"/>
              <a:t>2, 154–163.</a:t>
            </a:r>
          </a:p>
          <a:p>
            <a:pPr marL="0" indent="0">
              <a:buNone/>
            </a:pPr>
            <a:r>
              <a:rPr lang="en-GB" dirty="0"/>
              <a:t>Buckman JEJ, Saunders R, Fearon P, Leibowitz J, Pilling S. (2019). Attentional Control as a Predictor of Response to Psychological Treatment for Depression and Relapse up to 1 year After Treatment: A Pilot Cohort Study. </a:t>
            </a:r>
            <a:r>
              <a:rPr lang="en-GB" i="1" dirty="0"/>
              <a:t>Behavioural and Cognitive Psychotherapy, </a:t>
            </a:r>
            <a:r>
              <a:rPr lang="en-GB" dirty="0"/>
              <a:t>47(3),318-331. </a:t>
            </a:r>
          </a:p>
          <a:p>
            <a:pPr marL="0" indent="0">
              <a:buNone/>
            </a:pPr>
            <a:r>
              <a:rPr lang="en-GB" dirty="0"/>
              <a:t>Clark D. M., Layard R., Smithies R., Richards D. A., Suckling R., and Wright B. (2009). Improving Access to Psychological Therapy: Initial Evaluation of Two UK Demonstration Sites, </a:t>
            </a:r>
            <a:r>
              <a:rPr lang="en-GB" i="1" dirty="0"/>
              <a:t>Behaviour Research and Therapy,</a:t>
            </a:r>
            <a:r>
              <a:rPr lang="en-GB" dirty="0"/>
              <a:t> 47(11), 910–920.</a:t>
            </a:r>
          </a:p>
          <a:p>
            <a:pPr marL="0" indent="0">
              <a:buNone/>
            </a:pPr>
            <a:r>
              <a:rPr lang="en-GB" dirty="0"/>
              <a:t>Delgadillo J., Rhodes L., and Moreea O., et al. (2018). Relapse and Recurrence of Common Mental Health Problems After Low Intensity Cognitive Behavioural Therapy: The WYLOW Longitudinal Cohort Study. </a:t>
            </a:r>
            <a:r>
              <a:rPr lang="en-GB" i="1" dirty="0"/>
              <a:t>Psychotherapy and Psychosomatics,</a:t>
            </a:r>
            <a:r>
              <a:rPr lang="en-GB" dirty="0"/>
              <a:t> 87(2), 116–117.</a:t>
            </a:r>
          </a:p>
          <a:p>
            <a:pPr marL="0" indent="0">
              <a:buNone/>
            </a:pPr>
            <a:r>
              <a:rPr lang="en-GB" dirty="0"/>
              <a:t>Lorimer, B., Delgadillo, J., Kellett, S., &amp; Brown, G. (2020). Exploring relapse through a network analysis of residual depression and anxiety symptoms after cognitive behavioural therapy: A proof-of-concept study. </a:t>
            </a:r>
            <a:r>
              <a:rPr lang="en-GB" i="1" dirty="0"/>
              <a:t>Psychotherapy Research</a:t>
            </a:r>
            <a:r>
              <a:rPr lang="en-GB" dirty="0"/>
              <a:t>, </a:t>
            </a:r>
            <a:r>
              <a:rPr lang="en-GB" i="1" dirty="0"/>
              <a:t>30</a:t>
            </a:r>
            <a:r>
              <a:rPr lang="en-GB" dirty="0"/>
              <a:t>(5), 650–661.</a:t>
            </a:r>
          </a:p>
          <a:p>
            <a:pPr marL="0" indent="0">
              <a:buNone/>
            </a:pPr>
            <a:r>
              <a:rPr lang="en-GB" dirty="0"/>
              <a:t>Lorimer B, Delgadillo J, Kellett S, Lawrence J. (2021). Dynamic prediction and identification of cases at risk of relapse following completion of low-intensity cognitive behavioural therapy. </a:t>
            </a:r>
            <a:r>
              <a:rPr lang="en-GB" i="1" dirty="0" err="1"/>
              <a:t>Psychother</a:t>
            </a:r>
            <a:r>
              <a:rPr lang="en-GB" i="1" dirty="0"/>
              <a:t> Res</a:t>
            </a:r>
            <a:r>
              <a:rPr lang="en-GB" dirty="0"/>
              <a:t>, 31(1),19-32. </a:t>
            </a:r>
          </a:p>
          <a:p>
            <a:pPr marL="0" indent="0">
              <a:buNone/>
            </a:pPr>
            <a:r>
              <a:rPr lang="en-GB" dirty="0"/>
              <a:t>Lorimer B., Kellett S., Giesemann J., Lutz W., and Delgadillo J. (2024). An Investigation of Treatment Return After Psychological Therapy for Depression and Anxiety, Behavioural and Cognitive Psychotherapy, 52(2), 149–162.</a:t>
            </a:r>
          </a:p>
          <a:p>
            <a:pPr marL="0" indent="0">
              <a:buNone/>
            </a:pPr>
            <a:r>
              <a:rPr lang="en-GB" dirty="0"/>
              <a:t>Lucock, M., Bartys, S., </a:t>
            </a:r>
            <a:r>
              <a:rPr lang="en-GB" dirty="0" err="1"/>
              <a:t>Cupac</a:t>
            </a:r>
            <a:r>
              <a:rPr lang="en-GB" dirty="0"/>
              <a:t>, J., Delgadillo, J., Denton, C., Gaines, S., McMillan, D., Prestwich, A., &amp; Stebbings, R. (2018). Using implementation intentions to prevent relapse after psychological treatment for depression–the </a:t>
            </a:r>
            <a:r>
              <a:rPr lang="en-GB" dirty="0" err="1"/>
              <a:t>SMArT</a:t>
            </a:r>
            <a:r>
              <a:rPr lang="en-GB" dirty="0"/>
              <a:t> intervention. </a:t>
            </a:r>
            <a:r>
              <a:rPr lang="en-GB" i="1" dirty="0"/>
              <a:t>Behavioural and Cognitive Psychotherapy</a:t>
            </a:r>
            <a:r>
              <a:rPr lang="en-GB" dirty="0"/>
              <a:t>, </a:t>
            </a:r>
            <a:r>
              <a:rPr lang="en-GB" i="1" dirty="0"/>
              <a:t>46</a:t>
            </a:r>
            <a:r>
              <a:rPr lang="en-GB" dirty="0"/>
              <a:t>(5), 626–632.</a:t>
            </a:r>
          </a:p>
          <a:p>
            <a:pPr marL="0" indent="0">
              <a:buNone/>
            </a:pPr>
            <a:r>
              <a:rPr lang="en-GB" dirty="0"/>
              <a:t>Lucock, M., Borthwick, R., </a:t>
            </a:r>
            <a:r>
              <a:rPr lang="en-GB" dirty="0" err="1"/>
              <a:t>Cupac</a:t>
            </a:r>
            <a:r>
              <a:rPr lang="en-GB" dirty="0"/>
              <a:t>, J., Elliott, R., Howell, R., Kendal, S., Khan, W., Sandford, D., &amp; Tolley, B. (2021). Using implementation intentions to prevent relapse after remission from psychological treatment for depression: The </a:t>
            </a:r>
            <a:r>
              <a:rPr lang="en-GB" dirty="0" err="1"/>
              <a:t>SMArT</a:t>
            </a:r>
            <a:r>
              <a:rPr lang="en-GB" dirty="0"/>
              <a:t> intervention. </a:t>
            </a:r>
            <a:r>
              <a:rPr lang="en-GB" i="1" dirty="0"/>
              <a:t>Psychotherapy Research</a:t>
            </a:r>
            <a:r>
              <a:rPr lang="en-GB" dirty="0"/>
              <a:t>, </a:t>
            </a:r>
            <a:r>
              <a:rPr lang="en-GB" i="1" dirty="0"/>
              <a:t>32</a:t>
            </a:r>
            <a:r>
              <a:rPr lang="en-GB" dirty="0"/>
              <a:t>(4), 428–439. </a:t>
            </a:r>
          </a:p>
          <a:p>
            <a:pPr marL="0" indent="0">
              <a:buNone/>
            </a:pPr>
            <a:r>
              <a:rPr lang="en-GB" dirty="0"/>
              <a:t>Roscoe J. (2019). Has IAPT Become a Bit like Frankenstein’s Monster? </a:t>
            </a:r>
            <a:r>
              <a:rPr lang="en-GB" i="1" dirty="0"/>
              <a:t>CBT Today,</a:t>
            </a:r>
            <a:r>
              <a:rPr lang="en-GB" dirty="0"/>
              <a:t> 47(1),16–17. </a:t>
            </a:r>
            <a:r>
              <a:rPr lang="en-GB" u="sng" dirty="0">
                <a:hlinkClick r:id="rId3"/>
              </a:rPr>
              <a:t>https://insight.cumbria.ac.uk/id/eprint/6535/</a:t>
            </a:r>
            <a:endParaRPr lang="en-GB" u="sng" dirty="0"/>
          </a:p>
          <a:p>
            <a:pPr marL="0" indent="0">
              <a:buNone/>
            </a:pPr>
            <a:r>
              <a:rPr lang="en-GB" dirty="0"/>
              <a:t>Nawaz S., Bee P., Devaney H., and Faija C. (2024). Relapse Prevention Following Guided Self-Help for Common Health Problems: A Scoping Review. </a:t>
            </a:r>
            <a:r>
              <a:rPr lang="en-GB" i="1" dirty="0"/>
              <a:t>Cognitive Therapy and Research</a:t>
            </a:r>
            <a:r>
              <a:rPr lang="en-GB" dirty="0"/>
              <a:t>, 49(1), 1–17.</a:t>
            </a:r>
          </a:p>
          <a:p>
            <a:pPr marL="0" indent="0">
              <a:buNone/>
            </a:pPr>
            <a:r>
              <a:rPr lang="en-GB" dirty="0"/>
              <a:t>Nawaz S., Bee P., and Faija C. (2025). How to Maintain Recovery Following Low-Intensity Interventions for Anxiety and/or Depression? A Qualitative Exploration Through Perspectives of Professionals and Stakeholders. </a:t>
            </a:r>
            <a:r>
              <a:rPr lang="en-GB" i="1" dirty="0"/>
              <a:t>Journal of Affective Disorders, </a:t>
            </a:r>
            <a:r>
              <a:rPr lang="en-GB" dirty="0"/>
              <a:t>372, 582–597.</a:t>
            </a:r>
          </a:p>
          <a:p>
            <a:pPr marL="0" indent="0">
              <a:buNone/>
            </a:pPr>
            <a:r>
              <a:rPr lang="en-GB" dirty="0"/>
              <a:t>Nawaz, S., Bee, P., Faija, C. (2026). Sustaining Recovery After Low-Intensity Treatment for Anxiety and Depression in NHS Talking Therapies: A Multiphase Participatory and Consensus-Building Study of Stakeholder Priorities and Recommendations. </a:t>
            </a:r>
            <a:r>
              <a:rPr lang="en-GB" i="1" dirty="0"/>
              <a:t>Depression and Anxiety.</a:t>
            </a:r>
            <a:r>
              <a:rPr lang="en-GB" dirty="0"/>
              <a:t> 9916526</a:t>
            </a:r>
          </a:p>
          <a:p>
            <a:pPr marL="0" indent="0">
              <a:buNone/>
            </a:pPr>
            <a:r>
              <a:rPr lang="en-GB" dirty="0"/>
              <a:t>NICE. (2011). Common Mental Health Problems: Identification and Pathways to Care, National Institute for Health and Care Excellence.</a:t>
            </a:r>
          </a:p>
          <a:p>
            <a:pPr marL="0" indent="0">
              <a:buNone/>
            </a:pPr>
            <a:r>
              <a:rPr lang="en-GB" dirty="0"/>
              <a:t>NHS. (2024). NHS Talking Therapies, for Anxiety and Depression, Annual Reports, 2022–23, UK Government.</a:t>
            </a:r>
          </a:p>
          <a:p>
            <a:pPr marL="0" indent="0">
              <a:buNone/>
            </a:pPr>
            <a:r>
              <a:rPr lang="en-GB" dirty="0"/>
              <a:t>NHS. The National Collaborating Centre for Mental Health, NHS Talking Therapies for Anxiety and Depression Manual.</a:t>
            </a:r>
            <a:endParaRPr lang="en-GB" u="sng" dirty="0"/>
          </a:p>
          <a:p>
            <a:pPr marL="0" indent="0">
              <a:buNone/>
            </a:pPr>
            <a:r>
              <a:rPr lang="en-GB" dirty="0"/>
              <a:t>WHO. (2023). Depressive Disorder (Depression)  </a:t>
            </a:r>
            <a:r>
              <a:rPr lang="en-GB" u="sng" dirty="0">
                <a:hlinkClick r:id="rId4"/>
              </a:rPr>
              <a:t>https://www.who.int/news-room/fact-sheets/detail/depression</a:t>
            </a:r>
            <a:endParaRPr lang="en-GB" u="sng" dirty="0"/>
          </a:p>
          <a:p>
            <a:pPr marL="0" indent="0">
              <a:buNone/>
            </a:pPr>
            <a:r>
              <a:rPr lang="en-GB" dirty="0"/>
              <a:t>Wojnarowski, C., Firth, N., Finegan, M., &amp; Delgadillo, J. (2019). Predictors of depression relapse and recurrence after Cognitive Behavioural Therapy: A systematic review and meta-analysis. </a:t>
            </a:r>
            <a:r>
              <a:rPr lang="en-GB" i="1" dirty="0"/>
              <a:t>Behavioural and Cognitive Psychotherapy</a:t>
            </a:r>
            <a:r>
              <a:rPr lang="en-GB" dirty="0"/>
              <a:t>, 1–16.</a:t>
            </a:r>
            <a:endParaRPr lang="en-GB" u="sng" dirty="0"/>
          </a:p>
          <a:p>
            <a:pPr marL="0" indent="0">
              <a:buNone/>
            </a:pPr>
            <a:endParaRPr lang="en-GB" dirty="0">
              <a:latin typeface="Aptos" panose="020B0004020202020204" pitchFamily="34" charset="0"/>
            </a:endParaRPr>
          </a:p>
        </p:txBody>
      </p:sp>
    </p:spTree>
    <p:extLst>
      <p:ext uri="{BB962C8B-B14F-4D97-AF65-F5344CB8AC3E}">
        <p14:creationId xmlns:p14="http://schemas.microsoft.com/office/powerpoint/2010/main" val="1833993461"/>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9DA3C-9B6C-49B2-9E92-9DE40ED95323}"/>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148BCD1A-435B-4F32-8A27-849606E0DFDC}"/>
              </a:ext>
            </a:extLst>
          </p:cNvPr>
          <p:cNvSpPr>
            <a:spLocks noGrp="1"/>
          </p:cNvSpPr>
          <p:nvPr>
            <p:ph type="subTitle" idx="1"/>
          </p:nvPr>
        </p:nvSpPr>
        <p:spPr/>
        <p:txBody>
          <a:bodyPr/>
          <a:lstStyle/>
          <a:p>
            <a:endParaRPr lang="en-GB"/>
          </a:p>
        </p:txBody>
      </p:sp>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DBC6F949-E494-48AE-B051-937C0776CA58}"/>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A picture containing drawing&#10;&#10;Description automatically generated">
            <a:extLst>
              <a:ext uri="{FF2B5EF4-FFF2-40B4-BE49-F238E27FC236}">
                <a16:creationId xmlns:a16="http://schemas.microsoft.com/office/drawing/2014/main" id="{43A5DB04-1901-4599-988D-064C1AD37EAF}"/>
              </a:ext>
            </a:extLst>
          </p:cNvPr>
          <p:cNvPicPr>
            <a:picLocks noChangeAspect="1"/>
          </p:cNvPicPr>
          <p:nvPr/>
        </p:nvPicPr>
        <p:blipFill>
          <a:blip r:embed="rId3"/>
          <a:stretch>
            <a:fillRect/>
          </a:stretch>
        </p:blipFill>
        <p:spPr>
          <a:xfrm>
            <a:off x="277885" y="5038884"/>
            <a:ext cx="2640117" cy="1528489"/>
          </a:xfrm>
          <a:prstGeom prst="rect">
            <a:avLst/>
          </a:prstGeom>
        </p:spPr>
      </p:pic>
      <p:pic>
        <p:nvPicPr>
          <p:cNvPr id="8" name="Picture 7" descr="Icon&#10;&#10;Description automatically generated">
            <a:extLst>
              <a:ext uri="{FF2B5EF4-FFF2-40B4-BE49-F238E27FC236}">
                <a16:creationId xmlns:a16="http://schemas.microsoft.com/office/drawing/2014/main" id="{A8FC982B-10D7-4D7D-9959-9006ABC0B937}"/>
              </a:ext>
            </a:extLst>
          </p:cNvPr>
          <p:cNvPicPr/>
          <p:nvPr/>
        </p:nvPicPr>
        <p:blipFill>
          <a:blip r:embed="rId4">
            <a:extLst>
              <a:ext uri="{28A0092B-C50C-407E-A947-70E740481C1C}">
                <a14:useLocalDpi xmlns:a14="http://schemas.microsoft.com/office/drawing/2010/main" val="0"/>
              </a:ext>
            </a:extLst>
          </a:blip>
          <a:stretch>
            <a:fillRect/>
          </a:stretch>
        </p:blipFill>
        <p:spPr>
          <a:xfrm>
            <a:off x="10495135" y="5220960"/>
            <a:ext cx="1440180" cy="1367155"/>
          </a:xfrm>
          <a:prstGeom prst="rect">
            <a:avLst/>
          </a:prstGeom>
        </p:spPr>
      </p:pic>
      <p:sp>
        <p:nvSpPr>
          <p:cNvPr id="9" name="TextBox 8">
            <a:extLst>
              <a:ext uri="{FF2B5EF4-FFF2-40B4-BE49-F238E27FC236}">
                <a16:creationId xmlns:a16="http://schemas.microsoft.com/office/drawing/2014/main" id="{0A510117-7293-4773-EA5A-0B34A0EB3012}"/>
              </a:ext>
            </a:extLst>
          </p:cNvPr>
          <p:cNvSpPr txBox="1"/>
          <p:nvPr/>
        </p:nvSpPr>
        <p:spPr>
          <a:xfrm>
            <a:off x="1980547" y="2626273"/>
            <a:ext cx="8230906" cy="270843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600">
                <a:solidFill>
                  <a:prstClr val="black"/>
                </a:solidFill>
                <a:latin typeface="Calibri" panose="020F0502020204030204"/>
              </a:rPr>
              <a:t>Closing Remarks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6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Calibri" panose="020F0502020204030204"/>
                <a:ea typeface="+mn-ea"/>
                <a:cs typeface="+mn-cs"/>
              </a:rPr>
              <a:t>Reminder - Survey to be sent round, please complete to influence future Forums </a:t>
            </a:r>
            <a:endParaRPr kumimoji="0" lang="en-GB" sz="2000" b="0" i="0" u="none" strike="noStrike" kern="1200" cap="none" spc="0" normalizeH="0" baseline="0" noProof="0">
              <a:ln>
                <a:noFill/>
              </a:ln>
              <a:solidFill>
                <a:prstClr val="black"/>
              </a:solidFill>
              <a:effectLst/>
              <a:uLnTx/>
              <a:uFillTx/>
              <a:latin typeface="Calibri" panose="020F0502020204030204"/>
              <a:ea typeface="+mn-ea"/>
              <a:cs typeface="+mn-cs"/>
              <a:sym typeface="Wingdings" panose="05000000000000000000" pitchFamily="2" charset="2"/>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000">
              <a:solidFill>
                <a:prstClr val="black"/>
              </a:solidFill>
              <a:latin typeface="Calibri" panose="020F0502020204030204"/>
              <a:sym typeface="Wingdings" panose="05000000000000000000" pitchFamily="2" charset="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Calibri" panose="020F0502020204030204"/>
                <a:ea typeface="+mn-ea"/>
                <a:cs typeface="+mn-cs"/>
                <a:sym typeface="Wingdings" panose="05000000000000000000" pitchFamily="2" charset="2"/>
              </a:rPr>
              <a:t>Thank you </a:t>
            </a:r>
            <a:endParaRPr kumimoji="0" lang="en-GB" sz="20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 name="Picture 9"/>
          <p:cNvPicPr>
            <a:picLocks noChangeAspect="1"/>
          </p:cNvPicPr>
          <p:nvPr/>
        </p:nvPicPr>
        <p:blipFill>
          <a:blip r:embed="rId5"/>
          <a:stretch>
            <a:fillRect/>
          </a:stretch>
        </p:blipFill>
        <p:spPr>
          <a:xfrm>
            <a:off x="277885" y="242957"/>
            <a:ext cx="3038475" cy="1504950"/>
          </a:xfrm>
          <a:prstGeom prst="rect">
            <a:avLst/>
          </a:prstGeom>
        </p:spPr>
      </p:pic>
    </p:spTree>
    <p:extLst>
      <p:ext uri="{BB962C8B-B14F-4D97-AF65-F5344CB8AC3E}">
        <p14:creationId xmlns:p14="http://schemas.microsoft.com/office/powerpoint/2010/main" val="2029222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79453" y="393079"/>
            <a:ext cx="10541204" cy="523220"/>
          </a:xfrm>
          <a:prstGeom prst="rect">
            <a:avLst/>
          </a:prstGeom>
          <a:noFill/>
        </p:spPr>
        <p:txBody>
          <a:bodyPr wrap="square" rtlCol="0">
            <a:spAutoFit/>
          </a:bodyPr>
          <a:lstStyle/>
          <a:p>
            <a:r>
              <a:rPr lang="en-GB" sz="2800" b="1" dirty="0"/>
              <a:t>Real teams </a:t>
            </a:r>
          </a:p>
        </p:txBody>
      </p:sp>
      <p:sp>
        <p:nvSpPr>
          <p:cNvPr id="6" name="TextBox 5"/>
          <p:cNvSpPr txBox="1"/>
          <p:nvPr/>
        </p:nvSpPr>
        <p:spPr>
          <a:xfrm>
            <a:off x="674254" y="916299"/>
            <a:ext cx="10810379" cy="369332"/>
          </a:xfrm>
          <a:prstGeom prst="rect">
            <a:avLst/>
          </a:prstGeom>
          <a:solidFill>
            <a:schemeClr val="accent1">
              <a:lumMod val="75000"/>
            </a:schemeClr>
          </a:solidFill>
          <a:ln>
            <a:noFill/>
          </a:ln>
        </p:spPr>
        <p:txBody>
          <a:bodyPr wrap="square" rtlCol="0">
            <a:spAutoFit/>
          </a:bodyPr>
          <a:lstStyle/>
          <a:p>
            <a:r>
              <a:rPr lang="en-GB" dirty="0">
                <a:solidFill>
                  <a:schemeClr val="bg1"/>
                </a:solidFill>
              </a:rPr>
              <a:t>Effective communication </a:t>
            </a:r>
          </a:p>
        </p:txBody>
      </p:sp>
      <p:sp>
        <p:nvSpPr>
          <p:cNvPr id="12" name="TextBox 11"/>
          <p:cNvSpPr txBox="1"/>
          <p:nvPr/>
        </p:nvSpPr>
        <p:spPr>
          <a:xfrm>
            <a:off x="10687507" y="1952889"/>
            <a:ext cx="526695" cy="646331"/>
          </a:xfrm>
          <a:prstGeom prst="rect">
            <a:avLst/>
          </a:prstGeom>
          <a:noFill/>
        </p:spPr>
        <p:txBody>
          <a:bodyPr wrap="square" rtlCol="0">
            <a:spAutoFit/>
          </a:bodyPr>
          <a:lstStyle/>
          <a:p>
            <a:endParaRPr lang="en-GB" dirty="0"/>
          </a:p>
          <a:p>
            <a:endParaRPr lang="en-GB" dirty="0"/>
          </a:p>
        </p:txBody>
      </p:sp>
      <p:sp>
        <p:nvSpPr>
          <p:cNvPr id="7" name="TextBox 6"/>
          <p:cNvSpPr txBox="1"/>
          <p:nvPr/>
        </p:nvSpPr>
        <p:spPr>
          <a:xfrm>
            <a:off x="280639" y="1387354"/>
            <a:ext cx="9347812" cy="5293757"/>
          </a:xfrm>
          <a:prstGeom prst="rect">
            <a:avLst/>
          </a:prstGeom>
          <a:noFill/>
        </p:spPr>
        <p:txBody>
          <a:bodyPr wrap="square" rtlCol="0">
            <a:spAutoFit/>
          </a:bodyPr>
          <a:lstStyle/>
          <a:p>
            <a:pPr marL="285750" indent="-285750">
              <a:buFont typeface="Arial" panose="020B0604020202020204" pitchFamily="34" charset="0"/>
              <a:buChar char="•"/>
            </a:pPr>
            <a:r>
              <a:rPr lang="en-GB" sz="2400" dirty="0"/>
              <a:t>Open and honest communication is vital</a:t>
            </a:r>
          </a:p>
          <a:p>
            <a:pPr marL="285750" indent="-285750">
              <a:buFont typeface="Arial" panose="020B0604020202020204" pitchFamily="34" charset="0"/>
              <a:buChar char="•"/>
            </a:pPr>
            <a:r>
              <a:rPr lang="en-GB" sz="2400" dirty="0"/>
              <a:t>Leaders of teams need to create a safe environment</a:t>
            </a:r>
          </a:p>
          <a:p>
            <a:pPr marL="285750" indent="-285750">
              <a:buFont typeface="Arial" panose="020B0604020202020204" pitchFamily="34" charset="0"/>
              <a:buChar char="•"/>
            </a:pPr>
            <a:r>
              <a:rPr lang="en-GB" sz="2400" dirty="0"/>
              <a:t>Reflect on meetings, are they achieving what they are meant to?</a:t>
            </a:r>
          </a:p>
          <a:p>
            <a:pPr marL="285750" indent="-285750">
              <a:buFont typeface="Arial" panose="020B0604020202020204" pitchFamily="34" charset="0"/>
              <a:buChar char="•"/>
            </a:pPr>
            <a:r>
              <a:rPr lang="en-GB" sz="2400" dirty="0"/>
              <a:t>Take time, listen, ‘hold up the mirror’ re our own communication</a:t>
            </a:r>
          </a:p>
          <a:p>
            <a:pPr marL="285750" indent="-285750">
              <a:buFont typeface="Arial" panose="020B0604020202020204" pitchFamily="34" charset="0"/>
              <a:buChar char="•"/>
            </a:pPr>
            <a:r>
              <a:rPr lang="en-GB" sz="2400" dirty="0"/>
              <a:t>Creating </a:t>
            </a:r>
            <a:r>
              <a:rPr lang="en-GB" sz="2400" i="1" dirty="0"/>
              <a:t>real teams </a:t>
            </a:r>
            <a:r>
              <a:rPr lang="en-GB" sz="2400" dirty="0"/>
              <a:t>within a compassionate culture</a:t>
            </a:r>
          </a:p>
          <a:p>
            <a:pPr marL="800100" lvl="1" indent="-342900">
              <a:buFont typeface="Wingdings" panose="05000000000000000000" pitchFamily="2" charset="2"/>
              <a:buChar char="ü"/>
            </a:pPr>
            <a:r>
              <a:rPr lang="en-GB" sz="2400" dirty="0"/>
              <a:t>A shared vision: around delivering high quality care</a:t>
            </a:r>
          </a:p>
          <a:p>
            <a:pPr marL="800100" lvl="1" indent="-342900">
              <a:buFont typeface="Wingdings" panose="05000000000000000000" pitchFamily="2" charset="2"/>
              <a:buChar char="ü"/>
            </a:pPr>
            <a:r>
              <a:rPr lang="en-GB" sz="2400" dirty="0"/>
              <a:t>Simplified strategic priorities</a:t>
            </a:r>
          </a:p>
          <a:p>
            <a:pPr marL="800100" lvl="1" indent="-342900">
              <a:buFont typeface="Wingdings" panose="05000000000000000000" pitchFamily="2" charset="2"/>
              <a:buChar char="ü"/>
            </a:pPr>
            <a:r>
              <a:rPr lang="en-GB" sz="2400" dirty="0"/>
              <a:t>Shared goals (common purpose)</a:t>
            </a:r>
          </a:p>
          <a:p>
            <a:pPr marL="800100" lvl="1" indent="-342900">
              <a:buFont typeface="Wingdings" panose="05000000000000000000" pitchFamily="2" charset="2"/>
              <a:buChar char="ü"/>
            </a:pPr>
            <a:r>
              <a:rPr lang="en-GB" sz="2400" dirty="0"/>
              <a:t>Limited number of clear objectives for every individual: aligned to the collective sense of purpose</a:t>
            </a:r>
          </a:p>
          <a:p>
            <a:pPr marL="800100" lvl="1" indent="-342900">
              <a:buFont typeface="Wingdings" panose="05000000000000000000" pitchFamily="2" charset="2"/>
              <a:buChar char="ü"/>
            </a:pPr>
            <a:r>
              <a:rPr lang="en-GB" sz="2400" dirty="0"/>
              <a:t>Leaders creating a feedback rich environment by providing data to </a:t>
            </a:r>
            <a:r>
              <a:rPr lang="en-GB" sz="2400" i="1" dirty="0"/>
              <a:t>real</a:t>
            </a:r>
            <a:r>
              <a:rPr lang="en-GB" sz="2400" dirty="0"/>
              <a:t> teams</a:t>
            </a:r>
          </a:p>
          <a:p>
            <a:pPr marL="800100" lvl="1" indent="-342900">
              <a:buFont typeface="Wingdings" panose="05000000000000000000" pitchFamily="2" charset="2"/>
              <a:buChar char="ü"/>
            </a:pPr>
            <a:r>
              <a:rPr lang="en-GB" sz="2400" dirty="0"/>
              <a:t>Good relationships: feeling known and valued by colleagues </a:t>
            </a:r>
          </a:p>
          <a:p>
            <a:pPr marL="285750" indent="-285750">
              <a:buFont typeface="Arial" panose="020B0604020202020204" pitchFamily="34" charset="0"/>
              <a:buChar char="•"/>
            </a:pPr>
            <a:endParaRPr lang="en-GB" sz="2600" dirty="0"/>
          </a:p>
        </p:txBody>
      </p:sp>
      <p:sp>
        <p:nvSpPr>
          <p:cNvPr id="3" name="TextBox 2"/>
          <p:cNvSpPr txBox="1"/>
          <p:nvPr/>
        </p:nvSpPr>
        <p:spPr>
          <a:xfrm>
            <a:off x="9683542" y="1285631"/>
            <a:ext cx="1801091" cy="5632311"/>
          </a:xfrm>
          <a:prstGeom prst="rect">
            <a:avLst/>
          </a:prstGeom>
          <a:solidFill>
            <a:schemeClr val="accent1">
              <a:lumMod val="75000"/>
            </a:schemeClr>
          </a:solidFill>
        </p:spPr>
        <p:txBody>
          <a:bodyPr wrap="square" rtlCol="0">
            <a:spAutoFit/>
          </a:bodyPr>
          <a:lstStyle/>
          <a:p>
            <a:r>
              <a:rPr lang="en-GB" dirty="0">
                <a:solidFill>
                  <a:schemeClr val="bg1"/>
                </a:solidFill>
              </a:rPr>
              <a:t>Resource</a:t>
            </a:r>
          </a:p>
          <a:p>
            <a:endParaRPr lang="en-GB" dirty="0">
              <a:solidFill>
                <a:schemeClr val="bg1"/>
              </a:solidFill>
            </a:endParaRPr>
          </a:p>
          <a:p>
            <a:r>
              <a:rPr lang="en-GB" dirty="0">
                <a:solidFill>
                  <a:schemeClr val="bg1"/>
                </a:solidFill>
              </a:rPr>
              <a:t>See work of Michael West, e.g.</a:t>
            </a:r>
          </a:p>
          <a:p>
            <a:endParaRPr lang="en-GB" dirty="0">
              <a:solidFill>
                <a:schemeClr val="bg1"/>
              </a:solidFill>
            </a:endParaRPr>
          </a:p>
          <a:p>
            <a:r>
              <a:rPr lang="en-GB" dirty="0">
                <a:solidFill>
                  <a:schemeClr val="bg1"/>
                </a:solidFill>
                <a:hlinkClick r:id="rId3">
                  <a:extLst>
                    <a:ext uri="{A12FA001-AC4F-418D-AE19-62706E023703}">
                      <ahyp:hlinkClr xmlns:ahyp="http://schemas.microsoft.com/office/drawing/2018/hyperlinkcolor" val="tx"/>
                    </a:ext>
                  </a:extLst>
                </a:hlinkClick>
              </a:rPr>
              <a:t>http://www.rcn.org.uk/__data/assets/pdf_file/0008/568880/West_keynote_research_2014.pdf</a:t>
            </a:r>
            <a:endParaRPr lang="en-GB" dirty="0">
              <a:solidFill>
                <a:schemeClr val="bg1"/>
              </a:solidFill>
            </a:endParaRPr>
          </a:p>
          <a:p>
            <a:endParaRPr lang="en-GB" dirty="0">
              <a:solidFill>
                <a:schemeClr val="bg1"/>
              </a:solidFill>
            </a:endParaRPr>
          </a:p>
          <a:p>
            <a:r>
              <a:rPr lang="en-GB" dirty="0">
                <a:solidFill>
                  <a:schemeClr val="bg1"/>
                </a:solidFill>
              </a:rPr>
              <a:t>West, M.  It doesn’t have to be this way. </a:t>
            </a:r>
            <a:r>
              <a:rPr lang="en-GB" i="1" dirty="0">
                <a:solidFill>
                  <a:schemeClr val="bg1"/>
                </a:solidFill>
              </a:rPr>
              <a:t>The Psychologist</a:t>
            </a:r>
            <a:r>
              <a:rPr lang="en-GB" dirty="0">
                <a:solidFill>
                  <a:schemeClr val="bg1"/>
                </a:solidFill>
              </a:rPr>
              <a:t>, August 2019. </a:t>
            </a:r>
          </a:p>
          <a:p>
            <a:endParaRPr lang="en-GB" dirty="0">
              <a:solidFill>
                <a:schemeClr val="bg1"/>
              </a:solidFill>
            </a:endParaRPr>
          </a:p>
          <a:p>
            <a:endParaRPr lang="en-GB" dirty="0">
              <a:solidFill>
                <a:schemeClr val="bg1"/>
              </a:solidFill>
            </a:endParaRPr>
          </a:p>
        </p:txBody>
      </p:sp>
    </p:spTree>
    <p:extLst>
      <p:ext uri="{BB962C8B-B14F-4D97-AF65-F5344CB8AC3E}">
        <p14:creationId xmlns:p14="http://schemas.microsoft.com/office/powerpoint/2010/main" val="1416287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50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fade">
                                      <p:cBhvr>
                                        <p:cTn id="27" dur="5000"/>
                                        <p:tgtEl>
                                          <p:spTgt spid="7">
                                            <p:txEl>
                                              <p:pRg st="4" end="4"/>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xEl>
                                              <p:pRg st="5" end="5"/>
                                            </p:txEl>
                                          </p:spTgt>
                                        </p:tgtEl>
                                        <p:attrNameLst>
                                          <p:attrName>style.visibility</p:attrName>
                                        </p:attrNameLst>
                                      </p:cBhvr>
                                      <p:to>
                                        <p:strVal val="visible"/>
                                      </p:to>
                                    </p:set>
                                    <p:animEffect transition="in" filter="fade">
                                      <p:cBhvr>
                                        <p:cTn id="30" dur="5000"/>
                                        <p:tgtEl>
                                          <p:spTgt spid="7">
                                            <p:txEl>
                                              <p:pRg st="5" end="5"/>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
                                            <p:txEl>
                                              <p:pRg st="6" end="6"/>
                                            </p:txEl>
                                          </p:spTgt>
                                        </p:tgtEl>
                                        <p:attrNameLst>
                                          <p:attrName>style.visibility</p:attrName>
                                        </p:attrNameLst>
                                      </p:cBhvr>
                                      <p:to>
                                        <p:strVal val="visible"/>
                                      </p:to>
                                    </p:set>
                                    <p:animEffect transition="in" filter="fade">
                                      <p:cBhvr>
                                        <p:cTn id="33" dur="5000"/>
                                        <p:tgtEl>
                                          <p:spTgt spid="7">
                                            <p:txEl>
                                              <p:pRg st="6" end="6"/>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
                                            <p:txEl>
                                              <p:pRg st="7" end="7"/>
                                            </p:txEl>
                                          </p:spTgt>
                                        </p:tgtEl>
                                        <p:attrNameLst>
                                          <p:attrName>style.visibility</p:attrName>
                                        </p:attrNameLst>
                                      </p:cBhvr>
                                      <p:to>
                                        <p:strVal val="visible"/>
                                      </p:to>
                                    </p:set>
                                    <p:animEffect transition="in" filter="fade">
                                      <p:cBhvr>
                                        <p:cTn id="36" dur="5000"/>
                                        <p:tgtEl>
                                          <p:spTgt spid="7">
                                            <p:txEl>
                                              <p:pRg st="7" end="7"/>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xEl>
                                              <p:pRg st="8" end="8"/>
                                            </p:txEl>
                                          </p:spTgt>
                                        </p:tgtEl>
                                        <p:attrNameLst>
                                          <p:attrName>style.visibility</p:attrName>
                                        </p:attrNameLst>
                                      </p:cBhvr>
                                      <p:to>
                                        <p:strVal val="visible"/>
                                      </p:to>
                                    </p:set>
                                    <p:animEffect transition="in" filter="fade">
                                      <p:cBhvr>
                                        <p:cTn id="39" dur="5000"/>
                                        <p:tgtEl>
                                          <p:spTgt spid="7">
                                            <p:txEl>
                                              <p:pRg st="8" end="8"/>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9" end="9"/>
                                            </p:txEl>
                                          </p:spTgt>
                                        </p:tgtEl>
                                        <p:attrNameLst>
                                          <p:attrName>style.visibility</p:attrName>
                                        </p:attrNameLst>
                                      </p:cBhvr>
                                      <p:to>
                                        <p:strVal val="visible"/>
                                      </p:to>
                                    </p:set>
                                    <p:animEffect transition="in" filter="fade">
                                      <p:cBhvr>
                                        <p:cTn id="42" dur="5000"/>
                                        <p:tgtEl>
                                          <p:spTgt spid="7">
                                            <p:txEl>
                                              <p:pRg st="9" end="9"/>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0" end="10"/>
                                            </p:txEl>
                                          </p:spTgt>
                                        </p:tgtEl>
                                        <p:attrNameLst>
                                          <p:attrName>style.visibility</p:attrName>
                                        </p:attrNameLst>
                                      </p:cBhvr>
                                      <p:to>
                                        <p:strVal val="visible"/>
                                      </p:to>
                                    </p:set>
                                    <p:animEffect transition="in" filter="fade">
                                      <p:cBhvr>
                                        <p:cTn id="45" dur="5000"/>
                                        <p:tgtEl>
                                          <p:spTgt spid="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9D3B2B-B441-8130-8998-B1EA35F1F901}"/>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B46782EC-63E5-9AAD-BB04-F2C54234498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6" name="Title 1">
            <a:extLst>
              <a:ext uri="{FF2B5EF4-FFF2-40B4-BE49-F238E27FC236}">
                <a16:creationId xmlns:a16="http://schemas.microsoft.com/office/drawing/2014/main" id="{491A8A08-9CF8-5E50-7C37-867FCDECBBDB}"/>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r>
              <a:rPr lang="en-GB" sz="2800" b="1" dirty="0">
                <a:solidFill>
                  <a:schemeClr val="bg1"/>
                </a:solidFill>
                <a:latin typeface="Calibri" panose="020F0502020204030204"/>
              </a:rPr>
              <a:t>Unwarranted variation: NHS Aim</a:t>
            </a:r>
            <a:endParaRPr lang="en-GB" sz="2600" b="1" dirty="0">
              <a:solidFill>
                <a:schemeClr val="bg1"/>
              </a:solidFill>
              <a:latin typeface="Calibri" panose="020F0502020204030204"/>
            </a:endParaRPr>
          </a:p>
        </p:txBody>
      </p:sp>
      <p:sp>
        <p:nvSpPr>
          <p:cNvPr id="7" name="Content Placeholder 2">
            <a:extLst>
              <a:ext uri="{FF2B5EF4-FFF2-40B4-BE49-F238E27FC236}">
                <a16:creationId xmlns:a16="http://schemas.microsoft.com/office/drawing/2014/main" id="{FEE1A239-FFD3-66F1-0AB7-6DD60EE7C8B1}"/>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0" name="Content Placeholder 2">
            <a:extLst>
              <a:ext uri="{FF2B5EF4-FFF2-40B4-BE49-F238E27FC236}">
                <a16:creationId xmlns:a16="http://schemas.microsoft.com/office/drawing/2014/main" id="{FC46028C-B2EC-650D-AC79-FA67A2F237CD}"/>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pic>
        <p:nvPicPr>
          <p:cNvPr id="15" name="Picture 14" descr="GMMH-Graphic-device-blue.png">
            <a:extLst>
              <a:ext uri="{FF2B5EF4-FFF2-40B4-BE49-F238E27FC236}">
                <a16:creationId xmlns:a16="http://schemas.microsoft.com/office/drawing/2014/main" id="{34A74F13-31AC-C007-7BC3-AC49B89FDE3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0275" y="5949351"/>
            <a:ext cx="1648400" cy="636283"/>
          </a:xfrm>
          <a:prstGeom prst="rect">
            <a:avLst/>
          </a:prstGeom>
        </p:spPr>
      </p:pic>
      <p:pic>
        <p:nvPicPr>
          <p:cNvPr id="16" name="Picture 15" descr="GMMH-Strapline-blue.png">
            <a:extLst>
              <a:ext uri="{FF2B5EF4-FFF2-40B4-BE49-F238E27FC236}">
                <a16:creationId xmlns:a16="http://schemas.microsoft.com/office/drawing/2014/main" id="{236F78A1-86B0-050A-5318-B78CA943FA3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170045" y="6148342"/>
            <a:ext cx="1627111" cy="238299"/>
          </a:xfrm>
          <a:prstGeom prst="rect">
            <a:avLst/>
          </a:prstGeom>
        </p:spPr>
      </p:pic>
      <p:sp>
        <p:nvSpPr>
          <p:cNvPr id="17" name="TextBox 16">
            <a:extLst>
              <a:ext uri="{FF2B5EF4-FFF2-40B4-BE49-F238E27FC236}">
                <a16:creationId xmlns:a16="http://schemas.microsoft.com/office/drawing/2014/main" id="{6E44632F-543E-2CBC-F2BA-8F9DC97E743E}"/>
              </a:ext>
            </a:extLst>
          </p:cNvPr>
          <p:cNvSpPr txBox="1"/>
          <p:nvPr/>
        </p:nvSpPr>
        <p:spPr>
          <a:xfrm>
            <a:off x="591265" y="2118929"/>
            <a:ext cx="10134027" cy="2677656"/>
          </a:xfrm>
          <a:prstGeom prst="rect">
            <a:avLst/>
          </a:prstGeom>
          <a:noFill/>
        </p:spPr>
        <p:txBody>
          <a:bodyPr wrap="square">
            <a:spAutoFit/>
          </a:bodyPr>
          <a:lstStyle/>
          <a:p>
            <a:r>
              <a:rPr lang="en-GB" sz="2800" dirty="0">
                <a:solidFill>
                  <a:srgbClr val="333333"/>
                </a:solidFill>
                <a:ea typeface="Calibri" panose="020F0502020204030204" pitchFamily="34" charset="0"/>
                <a:cs typeface="Times New Roman" panose="02020603050405020304" pitchFamily="18" charset="0"/>
              </a:rPr>
              <a:t>To understand, address and eliminate unjustified differences in healthcare quality, access, and outcomes. </a:t>
            </a:r>
          </a:p>
          <a:p>
            <a:endParaRPr lang="en-GB" sz="2800" dirty="0">
              <a:solidFill>
                <a:srgbClr val="333333"/>
              </a:solidFill>
              <a:ea typeface="Calibri" panose="020F0502020204030204" pitchFamily="34" charset="0"/>
              <a:cs typeface="Times New Roman" panose="02020603050405020304" pitchFamily="18" charset="0"/>
            </a:endParaRPr>
          </a:p>
          <a:p>
            <a:r>
              <a:rPr lang="en-GB" sz="2800" dirty="0">
                <a:solidFill>
                  <a:srgbClr val="333333"/>
                </a:solidFill>
                <a:ea typeface="Calibri" panose="020F0502020204030204" pitchFamily="34" charset="0"/>
                <a:cs typeface="Times New Roman" panose="02020603050405020304" pitchFamily="18" charset="0"/>
              </a:rPr>
              <a:t>For NHS Talking Therapies, developed on the promise of reducing the unnecessary suffering associated with CMHC, a priority has to be reducing unwarranted variation in outcomes. </a:t>
            </a:r>
            <a:endParaRPr lang="en-GB" sz="2800" dirty="0"/>
          </a:p>
        </p:txBody>
      </p:sp>
    </p:spTree>
    <p:extLst>
      <p:ext uri="{BB962C8B-B14F-4D97-AF65-F5344CB8AC3E}">
        <p14:creationId xmlns:p14="http://schemas.microsoft.com/office/powerpoint/2010/main" val="9015432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hat Is The Meaning Of Reality Check? Question About, 55% OFF">
            <a:extLst>
              <a:ext uri="{FF2B5EF4-FFF2-40B4-BE49-F238E27FC236}">
                <a16:creationId xmlns:a16="http://schemas.microsoft.com/office/drawing/2014/main" id="{EC59CC43-C517-4340-62A9-70E7CB4C209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0159" b="4629"/>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BA4F472-D229-1284-025C-58FD03C7E0D9}"/>
              </a:ext>
            </a:extLst>
          </p:cNvPr>
          <p:cNvSpPr txBox="1"/>
          <p:nvPr/>
        </p:nvSpPr>
        <p:spPr>
          <a:xfrm>
            <a:off x="5480066" y="5250829"/>
            <a:ext cx="5914215" cy="584775"/>
          </a:xfrm>
          <a:prstGeom prst="rect">
            <a:avLst/>
          </a:prstGeom>
          <a:noFill/>
        </p:spPr>
        <p:txBody>
          <a:bodyPr wrap="square" rtlCol="0">
            <a:spAutoFit/>
          </a:bodyPr>
          <a:lstStyle/>
          <a:p>
            <a:r>
              <a:rPr lang="en-GB" sz="3200" b="1" dirty="0"/>
              <a:t>What is the current situation</a:t>
            </a:r>
            <a:r>
              <a:rPr lang="en-GB" sz="2800" b="1" dirty="0"/>
              <a:t>?</a:t>
            </a:r>
          </a:p>
        </p:txBody>
      </p:sp>
    </p:spTree>
    <p:extLst>
      <p:ext uri="{BB962C8B-B14F-4D97-AF65-F5344CB8AC3E}">
        <p14:creationId xmlns:p14="http://schemas.microsoft.com/office/powerpoint/2010/main" val="11084748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GMMH_Logo_A4_Whit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7" name="Content Placeholder 2"/>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1" name="Content Placeholder 2"/>
          <p:cNvSpPr txBox="1">
            <a:spLocks/>
          </p:cNvSpPr>
          <p:nvPr/>
        </p:nvSpPr>
        <p:spPr>
          <a:xfrm>
            <a:off x="845106" y="1730212"/>
            <a:ext cx="10932580" cy="361515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lnSpc>
                <a:spcPct val="100000"/>
              </a:lnSpc>
              <a:spcBef>
                <a:spcPts val="0"/>
              </a:spcBef>
              <a:buNone/>
              <a:defRPr/>
            </a:pPr>
            <a:endParaRPr lang="en-GB" b="1" dirty="0">
              <a:solidFill>
                <a:prstClr val="black"/>
              </a:solidFill>
            </a:endParaRPr>
          </a:p>
          <a:p>
            <a:pPr marL="0" indent="0">
              <a:buNone/>
            </a:pPr>
            <a:endParaRPr lang="en-GB" dirty="0"/>
          </a:p>
        </p:txBody>
      </p:sp>
      <p:sp>
        <p:nvSpPr>
          <p:cNvPr id="10" name="Content Placeholder 2"/>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sp>
        <p:nvSpPr>
          <p:cNvPr id="13" name="Title 1">
            <a:extLst>
              <a:ext uri="{FF2B5EF4-FFF2-40B4-BE49-F238E27FC236}">
                <a16:creationId xmlns:a16="http://schemas.microsoft.com/office/drawing/2014/main" id="{A93ABD6A-6104-45B6-B10A-B104AD557ACA}"/>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r>
              <a:rPr lang="en-GB" sz="3200" dirty="0">
                <a:solidFill>
                  <a:schemeClr val="bg1"/>
                </a:solidFill>
                <a:latin typeface="+mn-lt"/>
              </a:rPr>
              <a:t>Talking Therapies ‘</a:t>
            </a:r>
            <a:r>
              <a:rPr lang="en-GB" sz="3200" i="1" dirty="0">
                <a:solidFill>
                  <a:schemeClr val="bg1"/>
                </a:solidFill>
                <a:latin typeface="+mn-lt"/>
              </a:rPr>
              <a:t>Service 5’</a:t>
            </a:r>
            <a:r>
              <a:rPr lang="en-GB" sz="3200" dirty="0">
                <a:solidFill>
                  <a:schemeClr val="bg1"/>
                </a:solidFill>
                <a:latin typeface="+mn-lt"/>
              </a:rPr>
              <a:t>: recovery variation Step 3</a:t>
            </a:r>
            <a:endParaRPr lang="en-GB" sz="3200" b="1" dirty="0">
              <a:solidFill>
                <a:schemeClr val="bg1"/>
              </a:solidFill>
              <a:latin typeface="+mn-lt"/>
            </a:endParaRPr>
          </a:p>
        </p:txBody>
      </p:sp>
      <p:graphicFrame>
        <p:nvGraphicFramePr>
          <p:cNvPr id="3" name="Chart 2">
            <a:extLst>
              <a:ext uri="{FF2B5EF4-FFF2-40B4-BE49-F238E27FC236}">
                <a16:creationId xmlns:a16="http://schemas.microsoft.com/office/drawing/2014/main" id="{9C1C06EA-44DD-A0D2-A609-B3BCA35CFF73}"/>
              </a:ext>
            </a:extLst>
          </p:cNvPr>
          <p:cNvGraphicFramePr>
            <a:graphicFrameLocks/>
          </p:cNvGraphicFramePr>
          <p:nvPr/>
        </p:nvGraphicFramePr>
        <p:xfrm>
          <a:off x="-44694" y="904099"/>
          <a:ext cx="12236694" cy="595390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6785630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GMMH_Logo_A4_Whit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7" name="Content Placeholder 2"/>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1" name="Content Placeholder 2"/>
          <p:cNvSpPr txBox="1">
            <a:spLocks/>
          </p:cNvSpPr>
          <p:nvPr/>
        </p:nvSpPr>
        <p:spPr>
          <a:xfrm>
            <a:off x="845106" y="1730212"/>
            <a:ext cx="10932580" cy="361515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lnSpc>
                <a:spcPct val="100000"/>
              </a:lnSpc>
              <a:spcBef>
                <a:spcPts val="0"/>
              </a:spcBef>
              <a:buNone/>
              <a:defRPr/>
            </a:pPr>
            <a:endParaRPr lang="en-GB" b="1" dirty="0">
              <a:solidFill>
                <a:prstClr val="black"/>
              </a:solidFill>
            </a:endParaRPr>
          </a:p>
          <a:p>
            <a:pPr marL="0" indent="0">
              <a:buNone/>
            </a:pPr>
            <a:endParaRPr lang="en-GB" dirty="0"/>
          </a:p>
        </p:txBody>
      </p:sp>
      <p:sp>
        <p:nvSpPr>
          <p:cNvPr id="10" name="Content Placeholder 2"/>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sp>
        <p:nvSpPr>
          <p:cNvPr id="13" name="Title 1">
            <a:extLst>
              <a:ext uri="{FF2B5EF4-FFF2-40B4-BE49-F238E27FC236}">
                <a16:creationId xmlns:a16="http://schemas.microsoft.com/office/drawing/2014/main" id="{A93ABD6A-6104-45B6-B10A-B104AD557ACA}"/>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pPr algn="ctr"/>
            <a:r>
              <a:rPr lang="en-GB" sz="3200" dirty="0">
                <a:solidFill>
                  <a:schemeClr val="bg1"/>
                </a:solidFill>
                <a:latin typeface="+mn-lt"/>
              </a:rPr>
              <a:t>Recovery figures, Step 3, Time 1 (n=250)</a:t>
            </a:r>
            <a:endParaRPr lang="en-GB" sz="3200" b="1" dirty="0">
              <a:solidFill>
                <a:schemeClr val="bg1"/>
              </a:solidFill>
              <a:latin typeface="+mn-lt"/>
            </a:endParaRPr>
          </a:p>
        </p:txBody>
      </p:sp>
      <p:graphicFrame>
        <p:nvGraphicFramePr>
          <p:cNvPr id="3" name="Chart 2">
            <a:extLst>
              <a:ext uri="{FF2B5EF4-FFF2-40B4-BE49-F238E27FC236}">
                <a16:creationId xmlns:a16="http://schemas.microsoft.com/office/drawing/2014/main" id="{9C1C06EA-44DD-A0D2-A609-B3BCA35CFF73}"/>
              </a:ext>
            </a:extLst>
          </p:cNvPr>
          <p:cNvGraphicFramePr>
            <a:graphicFrameLocks/>
          </p:cNvGraphicFramePr>
          <p:nvPr/>
        </p:nvGraphicFramePr>
        <p:xfrm>
          <a:off x="-44694" y="904099"/>
          <a:ext cx="12236694" cy="595390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a:extLst>
              <a:ext uri="{FF2B5EF4-FFF2-40B4-BE49-F238E27FC236}">
                <a16:creationId xmlns:a16="http://schemas.microsoft.com/office/drawing/2014/main" id="{32A78C42-FEDF-6041-405C-D4F64EEEB91D}"/>
              </a:ext>
            </a:extLst>
          </p:cNvPr>
          <p:cNvGraphicFramePr/>
          <p:nvPr/>
        </p:nvGraphicFramePr>
        <p:xfrm>
          <a:off x="-44694" y="909850"/>
          <a:ext cx="12236694" cy="591461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2779501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F7F925-F7E2-4C58-FE27-0F6498FA6141}"/>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F524E2C8-C280-8BCF-7D35-9F842579110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7" name="Content Placeholder 2">
            <a:extLst>
              <a:ext uri="{FF2B5EF4-FFF2-40B4-BE49-F238E27FC236}">
                <a16:creationId xmlns:a16="http://schemas.microsoft.com/office/drawing/2014/main" id="{FE3EF42A-88FE-BFF1-EC50-6E88DB48D565}"/>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1" name="Content Placeholder 2">
            <a:extLst>
              <a:ext uri="{FF2B5EF4-FFF2-40B4-BE49-F238E27FC236}">
                <a16:creationId xmlns:a16="http://schemas.microsoft.com/office/drawing/2014/main" id="{12E560C6-7339-C511-FB6C-687E97A1D58A}"/>
              </a:ext>
            </a:extLst>
          </p:cNvPr>
          <p:cNvSpPr txBox="1">
            <a:spLocks/>
          </p:cNvSpPr>
          <p:nvPr/>
        </p:nvSpPr>
        <p:spPr>
          <a:xfrm>
            <a:off x="845106" y="1730212"/>
            <a:ext cx="10932580" cy="361515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lnSpc>
                <a:spcPct val="100000"/>
              </a:lnSpc>
              <a:spcBef>
                <a:spcPts val="0"/>
              </a:spcBef>
              <a:buNone/>
              <a:defRPr/>
            </a:pPr>
            <a:endParaRPr lang="en-GB" b="1" dirty="0">
              <a:solidFill>
                <a:prstClr val="black"/>
              </a:solidFill>
            </a:endParaRPr>
          </a:p>
          <a:p>
            <a:pPr marL="0" indent="0">
              <a:buNone/>
            </a:pPr>
            <a:endParaRPr lang="en-GB" dirty="0"/>
          </a:p>
        </p:txBody>
      </p:sp>
      <p:sp>
        <p:nvSpPr>
          <p:cNvPr id="10" name="Content Placeholder 2">
            <a:extLst>
              <a:ext uri="{FF2B5EF4-FFF2-40B4-BE49-F238E27FC236}">
                <a16:creationId xmlns:a16="http://schemas.microsoft.com/office/drawing/2014/main" id="{D157443B-6416-1F9A-1AA5-F55775E9595C}"/>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sp>
        <p:nvSpPr>
          <p:cNvPr id="13" name="Title 1">
            <a:extLst>
              <a:ext uri="{FF2B5EF4-FFF2-40B4-BE49-F238E27FC236}">
                <a16:creationId xmlns:a16="http://schemas.microsoft.com/office/drawing/2014/main" id="{68573193-82F9-66A3-921E-373234338775}"/>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pPr algn="ctr"/>
            <a:r>
              <a:rPr lang="en-GB" sz="3000" b="1" dirty="0">
                <a:solidFill>
                  <a:schemeClr val="bg1"/>
                </a:solidFill>
              </a:rPr>
              <a:t>Distribution of percentage recovery by service:  Step 3 staff, Time 1</a:t>
            </a:r>
            <a:endParaRPr lang="en-GB" sz="3000" b="1" dirty="0">
              <a:solidFill>
                <a:schemeClr val="bg1"/>
              </a:solidFill>
              <a:latin typeface="+mn-lt"/>
            </a:endParaRPr>
          </a:p>
        </p:txBody>
      </p:sp>
      <p:graphicFrame>
        <p:nvGraphicFramePr>
          <p:cNvPr id="3" name="Chart 2">
            <a:extLst>
              <a:ext uri="{FF2B5EF4-FFF2-40B4-BE49-F238E27FC236}">
                <a16:creationId xmlns:a16="http://schemas.microsoft.com/office/drawing/2014/main" id="{7BF000DB-FA9D-819F-5D5A-89ACE0767FF8}"/>
              </a:ext>
            </a:extLst>
          </p:cNvPr>
          <p:cNvGraphicFramePr>
            <a:graphicFrameLocks/>
          </p:cNvGraphicFramePr>
          <p:nvPr/>
        </p:nvGraphicFramePr>
        <p:xfrm>
          <a:off x="-44694" y="904099"/>
          <a:ext cx="12236694" cy="595390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 name="Table 1">
            <a:extLst>
              <a:ext uri="{FF2B5EF4-FFF2-40B4-BE49-F238E27FC236}">
                <a16:creationId xmlns:a16="http://schemas.microsoft.com/office/drawing/2014/main" id="{53044941-8311-8828-BF9D-F36639657C08}"/>
              </a:ext>
            </a:extLst>
          </p:cNvPr>
          <p:cNvGraphicFramePr>
            <a:graphicFrameLocks noGrp="1"/>
          </p:cNvGraphicFramePr>
          <p:nvPr/>
        </p:nvGraphicFramePr>
        <p:xfrm>
          <a:off x="-19469" y="904099"/>
          <a:ext cx="12192003" cy="5945149"/>
        </p:xfrm>
        <a:graphic>
          <a:graphicData uri="http://schemas.openxmlformats.org/drawingml/2006/table">
            <a:tbl>
              <a:tblPr firstRow="1" firstCol="1" bandRow="1">
                <a:tableStyleId>{5C22544A-7EE6-4342-B048-85BDC9FD1C3A}</a:tableStyleId>
              </a:tblPr>
              <a:tblGrid>
                <a:gridCol w="1498215">
                  <a:extLst>
                    <a:ext uri="{9D8B030D-6E8A-4147-A177-3AD203B41FA5}">
                      <a16:colId xmlns:a16="http://schemas.microsoft.com/office/drawing/2014/main" val="953564861"/>
                    </a:ext>
                  </a:extLst>
                </a:gridCol>
                <a:gridCol w="1527684">
                  <a:extLst>
                    <a:ext uri="{9D8B030D-6E8A-4147-A177-3AD203B41FA5}">
                      <a16:colId xmlns:a16="http://schemas.microsoft.com/office/drawing/2014/main" val="2229877325"/>
                    </a:ext>
                  </a:extLst>
                </a:gridCol>
                <a:gridCol w="1527684">
                  <a:extLst>
                    <a:ext uri="{9D8B030D-6E8A-4147-A177-3AD203B41FA5}">
                      <a16:colId xmlns:a16="http://schemas.microsoft.com/office/drawing/2014/main" val="4245962846"/>
                    </a:ext>
                  </a:extLst>
                </a:gridCol>
                <a:gridCol w="1527684">
                  <a:extLst>
                    <a:ext uri="{9D8B030D-6E8A-4147-A177-3AD203B41FA5}">
                      <a16:colId xmlns:a16="http://schemas.microsoft.com/office/drawing/2014/main" val="1515115444"/>
                    </a:ext>
                  </a:extLst>
                </a:gridCol>
                <a:gridCol w="1527684">
                  <a:extLst>
                    <a:ext uri="{9D8B030D-6E8A-4147-A177-3AD203B41FA5}">
                      <a16:colId xmlns:a16="http://schemas.microsoft.com/office/drawing/2014/main" val="4204166352"/>
                    </a:ext>
                  </a:extLst>
                </a:gridCol>
                <a:gridCol w="1527684">
                  <a:extLst>
                    <a:ext uri="{9D8B030D-6E8A-4147-A177-3AD203B41FA5}">
                      <a16:colId xmlns:a16="http://schemas.microsoft.com/office/drawing/2014/main" val="593499849"/>
                    </a:ext>
                  </a:extLst>
                </a:gridCol>
                <a:gridCol w="1527684">
                  <a:extLst>
                    <a:ext uri="{9D8B030D-6E8A-4147-A177-3AD203B41FA5}">
                      <a16:colId xmlns:a16="http://schemas.microsoft.com/office/drawing/2014/main" val="1482195896"/>
                    </a:ext>
                  </a:extLst>
                </a:gridCol>
                <a:gridCol w="1527684">
                  <a:extLst>
                    <a:ext uri="{9D8B030D-6E8A-4147-A177-3AD203B41FA5}">
                      <a16:colId xmlns:a16="http://schemas.microsoft.com/office/drawing/2014/main" val="2974411934"/>
                    </a:ext>
                  </a:extLst>
                </a:gridCol>
              </a:tblGrid>
              <a:tr h="866161">
                <a:tc>
                  <a:txBody>
                    <a:bodyPr/>
                    <a:lstStyle/>
                    <a:p>
                      <a:pPr algn="ctr">
                        <a:lnSpc>
                          <a:spcPct val="107000"/>
                        </a:lnSpc>
                        <a:spcAft>
                          <a:spcPts val="800"/>
                        </a:spcAft>
                        <a:buNone/>
                      </a:pPr>
                      <a:r>
                        <a:rPr lang="en-GB" sz="1800" dirty="0">
                          <a:effectLst/>
                        </a:rPr>
                        <a:t>Recovery %</a:t>
                      </a:r>
                    </a:p>
                    <a:p>
                      <a:pPr algn="ctr">
                        <a:lnSpc>
                          <a:spcPct val="107000"/>
                        </a:lnSpc>
                        <a:spcAft>
                          <a:spcPts val="800"/>
                        </a:spcAft>
                        <a:buNone/>
                      </a:pPr>
                      <a:r>
                        <a:rPr lang="en-GB" sz="1800" dirty="0">
                          <a:effectLst/>
                        </a:rPr>
                        <a:t> (n staff)</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endParaRPr lang="en-GB" sz="1800" dirty="0">
                        <a:effectLst/>
                      </a:endParaRPr>
                    </a:p>
                    <a:p>
                      <a:pPr algn="ctr">
                        <a:lnSpc>
                          <a:spcPct val="107000"/>
                        </a:lnSpc>
                        <a:spcAft>
                          <a:spcPts val="800"/>
                        </a:spcAft>
                        <a:buNone/>
                      </a:pPr>
                      <a:r>
                        <a:rPr lang="en-GB" sz="1800" dirty="0">
                          <a:effectLst/>
                        </a:rPr>
                        <a:t>Service 1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endParaRPr lang="en-GB" sz="1800" dirty="0">
                        <a:effectLst/>
                      </a:endParaRPr>
                    </a:p>
                    <a:p>
                      <a:pPr algn="ctr">
                        <a:lnSpc>
                          <a:spcPct val="107000"/>
                        </a:lnSpc>
                        <a:spcAft>
                          <a:spcPts val="800"/>
                        </a:spcAft>
                        <a:buNone/>
                      </a:pPr>
                      <a:r>
                        <a:rPr lang="en-GB" sz="1800" dirty="0">
                          <a:effectLst/>
                        </a:rPr>
                        <a:t>Service 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endParaRPr lang="en-GB" sz="1800" dirty="0">
                        <a:effectLst/>
                      </a:endParaRPr>
                    </a:p>
                    <a:p>
                      <a:pPr algn="ctr">
                        <a:lnSpc>
                          <a:spcPct val="107000"/>
                        </a:lnSpc>
                        <a:spcAft>
                          <a:spcPts val="800"/>
                        </a:spcAft>
                        <a:buNone/>
                      </a:pPr>
                      <a:r>
                        <a:rPr lang="en-GB" sz="1800" dirty="0">
                          <a:effectLst/>
                        </a:rPr>
                        <a:t>Service 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endParaRPr lang="en-GB" sz="1800" dirty="0">
                        <a:effectLst/>
                      </a:endParaRPr>
                    </a:p>
                    <a:p>
                      <a:pPr algn="ctr">
                        <a:lnSpc>
                          <a:spcPct val="107000"/>
                        </a:lnSpc>
                        <a:spcAft>
                          <a:spcPts val="800"/>
                        </a:spcAft>
                        <a:buNone/>
                      </a:pPr>
                      <a:r>
                        <a:rPr lang="en-GB" sz="1800" dirty="0">
                          <a:effectLst/>
                        </a:rPr>
                        <a:t>Service 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endParaRPr lang="en-GB" sz="1800" dirty="0">
                        <a:effectLst/>
                      </a:endParaRPr>
                    </a:p>
                    <a:p>
                      <a:pPr algn="ctr">
                        <a:lnSpc>
                          <a:spcPct val="107000"/>
                        </a:lnSpc>
                        <a:spcAft>
                          <a:spcPts val="800"/>
                        </a:spcAft>
                        <a:buNone/>
                      </a:pPr>
                      <a:r>
                        <a:rPr lang="en-GB" sz="1800" dirty="0">
                          <a:effectLst/>
                        </a:rPr>
                        <a:t>Service 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endParaRPr lang="en-GB" sz="1800" dirty="0">
                        <a:effectLst/>
                      </a:endParaRPr>
                    </a:p>
                    <a:p>
                      <a:pPr algn="ctr">
                        <a:lnSpc>
                          <a:spcPct val="107000"/>
                        </a:lnSpc>
                        <a:spcAft>
                          <a:spcPts val="800"/>
                        </a:spcAft>
                        <a:buNone/>
                      </a:pPr>
                      <a:r>
                        <a:rPr lang="en-GB" sz="1800" dirty="0">
                          <a:effectLst/>
                        </a:rPr>
                        <a:t>Service 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endParaRPr lang="en-GB" sz="1800" dirty="0">
                        <a:effectLst/>
                      </a:endParaRPr>
                    </a:p>
                    <a:p>
                      <a:pPr algn="ctr">
                        <a:lnSpc>
                          <a:spcPct val="107000"/>
                        </a:lnSpc>
                        <a:spcAft>
                          <a:spcPts val="800"/>
                        </a:spcAft>
                        <a:buNone/>
                      </a:pPr>
                      <a:r>
                        <a:rPr lang="en-GB" sz="1800" dirty="0">
                          <a:effectLst/>
                        </a:rPr>
                        <a:t>Service 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20653862"/>
                  </a:ext>
                </a:extLst>
              </a:tr>
              <a:tr h="423249">
                <a:tc>
                  <a:txBody>
                    <a:bodyPr/>
                    <a:lstStyle/>
                    <a:p>
                      <a:pPr algn="ctr">
                        <a:lnSpc>
                          <a:spcPct val="107000"/>
                        </a:lnSpc>
                        <a:spcAft>
                          <a:spcPts val="800"/>
                        </a:spcAft>
                        <a:buNone/>
                      </a:pPr>
                      <a:r>
                        <a:rPr lang="en-GB" sz="1800" dirty="0">
                          <a:solidFill>
                            <a:schemeClr val="tx1"/>
                          </a:solidFill>
                          <a:effectLst/>
                        </a:rPr>
                        <a:t>&gt;60%</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2</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tabLst>
                          <a:tab pos="563880" algn="l"/>
                        </a:tabLst>
                      </a:pPr>
                      <a:r>
                        <a:rPr lang="en-GB" sz="1800">
                          <a:solidFill>
                            <a:schemeClr val="tx1"/>
                          </a:solidFill>
                          <a:effectLst/>
                        </a:rPr>
                        <a:t>6</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5</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5</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9</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14</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5</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74312773"/>
                  </a:ext>
                </a:extLst>
              </a:tr>
              <a:tr h="423249">
                <a:tc>
                  <a:txBody>
                    <a:bodyPr/>
                    <a:lstStyle/>
                    <a:p>
                      <a:pPr algn="ctr">
                        <a:lnSpc>
                          <a:spcPct val="107000"/>
                        </a:lnSpc>
                        <a:spcAft>
                          <a:spcPts val="800"/>
                        </a:spcAft>
                        <a:buNone/>
                      </a:pPr>
                      <a:r>
                        <a:rPr lang="en-GB" sz="1800" dirty="0">
                          <a:solidFill>
                            <a:schemeClr val="tx1"/>
                          </a:solidFill>
                          <a:effectLst/>
                        </a:rPr>
                        <a:t>55-59</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0</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3</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2</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3</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21361356"/>
                  </a:ext>
                </a:extLst>
              </a:tr>
              <a:tr h="423249">
                <a:tc>
                  <a:txBody>
                    <a:bodyPr/>
                    <a:lstStyle/>
                    <a:p>
                      <a:pPr algn="ctr">
                        <a:lnSpc>
                          <a:spcPct val="107000"/>
                        </a:lnSpc>
                        <a:spcAft>
                          <a:spcPts val="800"/>
                        </a:spcAft>
                        <a:buNone/>
                      </a:pPr>
                      <a:r>
                        <a:rPr lang="en-GB" sz="1800" dirty="0">
                          <a:solidFill>
                            <a:schemeClr val="tx1"/>
                          </a:solidFill>
                          <a:effectLst/>
                        </a:rPr>
                        <a:t>50-54</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3</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7</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1</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5</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6</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2</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41234836"/>
                  </a:ext>
                </a:extLst>
              </a:tr>
              <a:tr h="423249">
                <a:tc>
                  <a:txBody>
                    <a:bodyPr/>
                    <a:lstStyle/>
                    <a:p>
                      <a:pPr algn="ctr">
                        <a:lnSpc>
                          <a:spcPct val="107000"/>
                        </a:lnSpc>
                        <a:spcAft>
                          <a:spcPts val="800"/>
                        </a:spcAft>
                        <a:buNone/>
                      </a:pPr>
                      <a:r>
                        <a:rPr lang="en-GB" sz="1800" dirty="0">
                          <a:solidFill>
                            <a:schemeClr val="tx1"/>
                          </a:solidFill>
                          <a:effectLst/>
                        </a:rPr>
                        <a:t>45-49</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5</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5</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2</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9</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2</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67847763"/>
                  </a:ext>
                </a:extLst>
              </a:tr>
              <a:tr h="423249">
                <a:tc>
                  <a:txBody>
                    <a:bodyPr/>
                    <a:lstStyle/>
                    <a:p>
                      <a:pPr algn="ctr">
                        <a:lnSpc>
                          <a:spcPct val="107000"/>
                        </a:lnSpc>
                        <a:spcAft>
                          <a:spcPts val="800"/>
                        </a:spcAft>
                        <a:buNone/>
                      </a:pPr>
                      <a:r>
                        <a:rPr lang="en-GB" sz="1800" dirty="0">
                          <a:solidFill>
                            <a:schemeClr val="tx1"/>
                          </a:solidFill>
                          <a:effectLst/>
                        </a:rPr>
                        <a:t>40-44</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6</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6</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2</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9</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6</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3</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64837395"/>
                  </a:ext>
                </a:extLst>
              </a:tr>
              <a:tr h="423249">
                <a:tc>
                  <a:txBody>
                    <a:bodyPr/>
                    <a:lstStyle/>
                    <a:p>
                      <a:pPr algn="ctr">
                        <a:lnSpc>
                          <a:spcPct val="107000"/>
                        </a:lnSpc>
                        <a:spcAft>
                          <a:spcPts val="800"/>
                        </a:spcAft>
                        <a:buNone/>
                      </a:pPr>
                      <a:r>
                        <a:rPr lang="en-GB" sz="1800" dirty="0">
                          <a:solidFill>
                            <a:schemeClr val="tx1"/>
                          </a:solidFill>
                          <a:effectLst/>
                        </a:rPr>
                        <a:t>35-39</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1</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3</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6</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7</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1</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5</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79406536"/>
                  </a:ext>
                </a:extLst>
              </a:tr>
              <a:tr h="423249">
                <a:tc>
                  <a:txBody>
                    <a:bodyPr/>
                    <a:lstStyle/>
                    <a:p>
                      <a:pPr algn="ctr">
                        <a:lnSpc>
                          <a:spcPct val="107000"/>
                        </a:lnSpc>
                        <a:spcAft>
                          <a:spcPts val="800"/>
                        </a:spcAft>
                        <a:buNone/>
                      </a:pPr>
                      <a:r>
                        <a:rPr lang="en-GB" sz="1800" dirty="0">
                          <a:solidFill>
                            <a:schemeClr val="tx1"/>
                          </a:solidFill>
                          <a:effectLst/>
                        </a:rPr>
                        <a:t>30-34</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1</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0</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6</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6</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3</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96124424"/>
                  </a:ext>
                </a:extLst>
              </a:tr>
              <a:tr h="423249">
                <a:tc>
                  <a:txBody>
                    <a:bodyPr/>
                    <a:lstStyle/>
                    <a:p>
                      <a:pPr algn="ctr">
                        <a:lnSpc>
                          <a:spcPct val="107000"/>
                        </a:lnSpc>
                        <a:spcAft>
                          <a:spcPts val="800"/>
                        </a:spcAft>
                        <a:buNone/>
                      </a:pPr>
                      <a:r>
                        <a:rPr lang="en-GB" sz="1800" dirty="0">
                          <a:solidFill>
                            <a:schemeClr val="tx1"/>
                          </a:solidFill>
                          <a:effectLst/>
                        </a:rPr>
                        <a:t>&lt;30%</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10</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2</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4</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7</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7</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2</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5</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28182695"/>
                  </a:ext>
                </a:extLst>
              </a:tr>
              <a:tr h="423249">
                <a:tc>
                  <a:txBody>
                    <a:bodyPr/>
                    <a:lstStyle/>
                    <a:p>
                      <a:pPr algn="ctr">
                        <a:lnSpc>
                          <a:spcPct val="107000"/>
                        </a:lnSpc>
                        <a:spcAft>
                          <a:spcPts val="800"/>
                        </a:spcAft>
                        <a:buNone/>
                      </a:pPr>
                      <a:r>
                        <a:rPr lang="en-GB" sz="1800" dirty="0">
                          <a:solidFill>
                            <a:schemeClr val="tx1"/>
                          </a:solidFill>
                          <a:effectLst/>
                        </a:rPr>
                        <a:t>n staff</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26</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33</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dirty="0">
                          <a:solidFill>
                            <a:schemeClr val="tx1"/>
                          </a:solidFill>
                          <a:effectLst/>
                        </a:rPr>
                        <a:t>34</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dirty="0">
                          <a:solidFill>
                            <a:schemeClr val="tx1"/>
                          </a:solidFill>
                          <a:effectLst/>
                        </a:rPr>
                        <a:t>37</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46</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46</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28</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67105971"/>
                  </a:ext>
                </a:extLst>
              </a:tr>
              <a:tr h="423249">
                <a:tc>
                  <a:txBody>
                    <a:bodyPr/>
                    <a:lstStyle/>
                    <a:p>
                      <a:pPr algn="ctr">
                        <a:lnSpc>
                          <a:spcPct val="107000"/>
                        </a:lnSpc>
                        <a:spcAft>
                          <a:spcPts val="800"/>
                        </a:spcAft>
                        <a:buNone/>
                      </a:pPr>
                      <a:r>
                        <a:rPr lang="en-GB" sz="1800" dirty="0">
                          <a:solidFill>
                            <a:schemeClr val="tx1"/>
                          </a:solidFill>
                          <a:effectLst/>
                        </a:rPr>
                        <a:t>Ave</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38%</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49%</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44%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dirty="0">
                          <a:solidFill>
                            <a:schemeClr val="tx1"/>
                          </a:solidFill>
                          <a:effectLst/>
                        </a:rPr>
                        <a:t>44%</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dirty="0">
                          <a:solidFill>
                            <a:schemeClr val="tx1"/>
                          </a:solidFill>
                          <a:effectLst/>
                        </a:rPr>
                        <a:t>44%</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53%</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43%</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10998190"/>
                  </a:ext>
                </a:extLst>
              </a:tr>
              <a:tr h="423249">
                <a:tc>
                  <a:txBody>
                    <a:bodyPr/>
                    <a:lstStyle/>
                    <a:p>
                      <a:pPr algn="ctr">
                        <a:lnSpc>
                          <a:spcPct val="107000"/>
                        </a:lnSpc>
                        <a:spcAft>
                          <a:spcPts val="800"/>
                        </a:spcAft>
                        <a:buNone/>
                      </a:pPr>
                      <a:r>
                        <a:rPr lang="en-GB" sz="1800" dirty="0">
                          <a:solidFill>
                            <a:schemeClr val="tx1"/>
                          </a:solidFill>
                          <a:effectLst/>
                        </a:rPr>
                        <a:t> &gt;49% </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19% of staff</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52% of staff</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26% of staff</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dirty="0">
                          <a:solidFill>
                            <a:schemeClr val="tx1"/>
                          </a:solidFill>
                          <a:effectLst/>
                        </a:rPr>
                        <a:t>38% of staff</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dirty="0">
                          <a:solidFill>
                            <a:schemeClr val="tx1"/>
                          </a:solidFill>
                          <a:effectLst/>
                        </a:rPr>
                        <a:t>33% of staff</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dirty="0">
                          <a:solidFill>
                            <a:schemeClr val="tx1"/>
                          </a:solidFill>
                          <a:effectLst/>
                        </a:rPr>
                        <a:t>52% of staff</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36% of staff</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59593354"/>
                  </a:ext>
                </a:extLst>
              </a:tr>
              <a:tr h="423249">
                <a:tc>
                  <a:txBody>
                    <a:bodyPr/>
                    <a:lstStyle/>
                    <a:p>
                      <a:pPr algn="ctr">
                        <a:lnSpc>
                          <a:spcPct val="107000"/>
                        </a:lnSpc>
                        <a:spcAft>
                          <a:spcPts val="800"/>
                        </a:spcAft>
                        <a:buNone/>
                      </a:pPr>
                      <a:r>
                        <a:rPr lang="en-GB" sz="1800" dirty="0">
                          <a:solidFill>
                            <a:schemeClr val="tx1"/>
                          </a:solidFill>
                          <a:effectLst/>
                        </a:rPr>
                        <a:t>&lt;35%</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42% of staff</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6% of staff</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29% of staff</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30% of staff</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dirty="0">
                          <a:solidFill>
                            <a:schemeClr val="tx1"/>
                          </a:solidFill>
                          <a:effectLst/>
                        </a:rPr>
                        <a:t>24% of staff</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dirty="0">
                          <a:solidFill>
                            <a:schemeClr val="tx1"/>
                          </a:solidFill>
                          <a:effectLst/>
                        </a:rPr>
                        <a:t>13% of staff</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dirty="0">
                          <a:solidFill>
                            <a:schemeClr val="tx1"/>
                          </a:solidFill>
                          <a:effectLst/>
                        </a:rPr>
                        <a:t>29% of staff</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9278765"/>
                  </a:ext>
                </a:extLst>
              </a:tr>
            </a:tbl>
          </a:graphicData>
        </a:graphic>
      </p:graphicFrame>
    </p:spTree>
    <p:extLst>
      <p:ext uri="{BB962C8B-B14F-4D97-AF65-F5344CB8AC3E}">
        <p14:creationId xmlns:p14="http://schemas.microsoft.com/office/powerpoint/2010/main" val="6494475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01ECA4-D7A8-B236-7D47-09E243F48B9E}"/>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C65A9B9E-7CB8-785F-E197-057974C1122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6" name="Title 1">
            <a:extLst>
              <a:ext uri="{FF2B5EF4-FFF2-40B4-BE49-F238E27FC236}">
                <a16:creationId xmlns:a16="http://schemas.microsoft.com/office/drawing/2014/main" id="{D78CA407-7E10-074B-9360-DD16CCE14603}"/>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r>
              <a:rPr lang="en-GB" sz="2800" b="1" dirty="0">
                <a:solidFill>
                  <a:schemeClr val="bg1"/>
                </a:solidFill>
                <a:latin typeface="Calibri" panose="020F0502020204030204"/>
              </a:rPr>
              <a:t>What options did we have and what did we do about this?</a:t>
            </a:r>
            <a:r>
              <a:rPr lang="en-GB" sz="2800" b="1" i="1" dirty="0">
                <a:solidFill>
                  <a:schemeClr val="bg1"/>
                </a:solidFill>
                <a:latin typeface="Calibri" panose="020F0502020204030204"/>
              </a:rPr>
              <a:t> </a:t>
            </a:r>
            <a:endParaRPr lang="en-GB" sz="2600" b="1" i="1" dirty="0">
              <a:solidFill>
                <a:schemeClr val="bg1"/>
              </a:solidFill>
              <a:latin typeface="Calibri" panose="020F0502020204030204"/>
            </a:endParaRPr>
          </a:p>
        </p:txBody>
      </p:sp>
      <p:sp>
        <p:nvSpPr>
          <p:cNvPr id="7" name="Content Placeholder 2">
            <a:extLst>
              <a:ext uri="{FF2B5EF4-FFF2-40B4-BE49-F238E27FC236}">
                <a16:creationId xmlns:a16="http://schemas.microsoft.com/office/drawing/2014/main" id="{4273D4B8-DBFF-2D25-11CA-FA7335242915}"/>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0" name="Content Placeholder 2">
            <a:extLst>
              <a:ext uri="{FF2B5EF4-FFF2-40B4-BE49-F238E27FC236}">
                <a16:creationId xmlns:a16="http://schemas.microsoft.com/office/drawing/2014/main" id="{3FF2B6BB-CFDD-069B-39CC-A7604D4E7D25}"/>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pic>
        <p:nvPicPr>
          <p:cNvPr id="15" name="Picture 14" descr="GMMH-Graphic-device-blue.png">
            <a:extLst>
              <a:ext uri="{FF2B5EF4-FFF2-40B4-BE49-F238E27FC236}">
                <a16:creationId xmlns:a16="http://schemas.microsoft.com/office/drawing/2014/main" id="{E280F5CD-4A22-5564-6AB2-ECE0211318B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0275" y="5949351"/>
            <a:ext cx="1648400" cy="636283"/>
          </a:xfrm>
          <a:prstGeom prst="rect">
            <a:avLst/>
          </a:prstGeom>
        </p:spPr>
      </p:pic>
      <p:pic>
        <p:nvPicPr>
          <p:cNvPr id="16" name="Picture 15" descr="GMMH-Strapline-blue.png">
            <a:extLst>
              <a:ext uri="{FF2B5EF4-FFF2-40B4-BE49-F238E27FC236}">
                <a16:creationId xmlns:a16="http://schemas.microsoft.com/office/drawing/2014/main" id="{FEA4B408-364D-CB8D-B8BE-2906497801B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170045" y="6148342"/>
            <a:ext cx="1627111" cy="238299"/>
          </a:xfrm>
          <a:prstGeom prst="rect">
            <a:avLst/>
          </a:prstGeom>
        </p:spPr>
      </p:pic>
      <p:sp>
        <p:nvSpPr>
          <p:cNvPr id="17" name="TextBox 16">
            <a:extLst>
              <a:ext uri="{FF2B5EF4-FFF2-40B4-BE49-F238E27FC236}">
                <a16:creationId xmlns:a16="http://schemas.microsoft.com/office/drawing/2014/main" id="{B571D7EC-C32F-25BF-34D2-FB763377303E}"/>
              </a:ext>
            </a:extLst>
          </p:cNvPr>
          <p:cNvSpPr txBox="1"/>
          <p:nvPr/>
        </p:nvSpPr>
        <p:spPr>
          <a:xfrm>
            <a:off x="736600" y="1356149"/>
            <a:ext cx="10134027" cy="4555093"/>
          </a:xfrm>
          <a:prstGeom prst="rect">
            <a:avLst/>
          </a:prstGeom>
          <a:noFill/>
        </p:spPr>
        <p:txBody>
          <a:bodyPr wrap="square">
            <a:spAutoFit/>
          </a:bodyPr>
          <a:lstStyle/>
          <a:p>
            <a:r>
              <a:rPr lang="en-GB" sz="2900" dirty="0"/>
              <a:t>We opted to engage low performing and high performing staff, establish their views and enlist their efforts. Interventions included:</a:t>
            </a:r>
          </a:p>
          <a:p>
            <a:endParaRPr lang="en-GB" sz="2900" dirty="0"/>
          </a:p>
          <a:p>
            <a:pPr lvl="0"/>
            <a:r>
              <a:rPr lang="en-GB" sz="2900" b="1" dirty="0"/>
              <a:t>Practitioner Dashboard:</a:t>
            </a:r>
            <a:r>
              <a:rPr lang="en-GB" sz="2900" dirty="0"/>
              <a:t> Implemented March 2024, providing individualized performance metrics.</a:t>
            </a:r>
          </a:p>
          <a:p>
            <a:pPr lvl="0"/>
            <a:endParaRPr lang="en-GB" sz="2900" dirty="0"/>
          </a:p>
          <a:p>
            <a:pPr lvl="0"/>
            <a:r>
              <a:rPr lang="en-GB" sz="2900" b="1" dirty="0"/>
              <a:t>Practitioner Focus Groups:</a:t>
            </a:r>
            <a:r>
              <a:rPr lang="en-GB" sz="2900" dirty="0"/>
              <a:t> Conducted July–Aug 2024, using the GROW model to explore reasons for variation and generate improvement strategies.</a:t>
            </a:r>
          </a:p>
        </p:txBody>
      </p:sp>
    </p:spTree>
    <p:extLst>
      <p:ext uri="{BB962C8B-B14F-4D97-AF65-F5344CB8AC3E}">
        <p14:creationId xmlns:p14="http://schemas.microsoft.com/office/powerpoint/2010/main" val="3877041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990E2A-1263-54F8-0D14-B180A9D96185}"/>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5F810FF8-BCF2-DEF4-792E-FF74649C6258}"/>
              </a:ext>
            </a:extLst>
          </p:cNvPr>
          <p:cNvSpPr>
            <a:spLocks noGrp="1"/>
          </p:cNvSpPr>
          <p:nvPr>
            <p:ph type="title"/>
          </p:nvPr>
        </p:nvSpPr>
        <p:spPr/>
        <p:txBody>
          <a:bodyPr/>
          <a:lstStyle/>
          <a:p>
            <a:endParaRPr lang="en-GB"/>
          </a:p>
        </p:txBody>
      </p:sp>
      <p:graphicFrame>
        <p:nvGraphicFramePr>
          <p:cNvPr id="14" name="Content Placeholder 13">
            <a:extLst>
              <a:ext uri="{FF2B5EF4-FFF2-40B4-BE49-F238E27FC236}">
                <a16:creationId xmlns:a16="http://schemas.microsoft.com/office/drawing/2014/main" id="{042C5330-7B7F-B403-0894-3D29ED52855D}"/>
              </a:ext>
            </a:extLst>
          </p:cNvPr>
          <p:cNvGraphicFramePr>
            <a:graphicFrameLocks noGrp="1"/>
          </p:cNvGraphicFramePr>
          <p:nvPr>
            <p:ph idx="1"/>
          </p:nvPr>
        </p:nvGraphicFramePr>
        <p:xfrm>
          <a:off x="5307870" y="1558278"/>
          <a:ext cx="1542922" cy="5036844"/>
        </p:xfrm>
        <a:graphic>
          <a:graphicData uri="http://schemas.openxmlformats.org/drawingml/2006/table">
            <a:tbl>
              <a:tblPr/>
              <a:tblGrid>
                <a:gridCol w="118130">
                  <a:extLst>
                    <a:ext uri="{9D8B030D-6E8A-4147-A177-3AD203B41FA5}">
                      <a16:colId xmlns:a16="http://schemas.microsoft.com/office/drawing/2014/main" val="3382115108"/>
                    </a:ext>
                  </a:extLst>
                </a:gridCol>
                <a:gridCol w="720834">
                  <a:extLst>
                    <a:ext uri="{9D8B030D-6E8A-4147-A177-3AD203B41FA5}">
                      <a16:colId xmlns:a16="http://schemas.microsoft.com/office/drawing/2014/main" val="4225829823"/>
                    </a:ext>
                  </a:extLst>
                </a:gridCol>
                <a:gridCol w="703958">
                  <a:extLst>
                    <a:ext uri="{9D8B030D-6E8A-4147-A177-3AD203B41FA5}">
                      <a16:colId xmlns:a16="http://schemas.microsoft.com/office/drawing/2014/main" val="2963663134"/>
                    </a:ext>
                  </a:extLst>
                </a:gridCol>
              </a:tblGrid>
              <a:tr h="312442">
                <a:tc>
                  <a:txBody>
                    <a:bodyPr/>
                    <a:lstStyle/>
                    <a:p>
                      <a:pPr algn="l" rtl="0" fontAlgn="t">
                        <a:spcAft>
                          <a:spcPts val="800"/>
                        </a:spcAft>
                        <a:buNone/>
                      </a:pPr>
                      <a:r>
                        <a:rPr lang="en-GB" sz="500" b="1">
                          <a:solidFill>
                            <a:srgbClr val="000000"/>
                          </a:solidFill>
                          <a:effectLst/>
                          <a:latin typeface="Aptos" panose="020B0004020202020204" pitchFamily="34" charset="0"/>
                        </a:rPr>
                        <a:t>Time</a:t>
                      </a:r>
                      <a:r>
                        <a:rPr lang="en-GB" sz="500">
                          <a:solidFill>
                            <a:srgbClr val="000000"/>
                          </a:solidFill>
                          <a:effectLst/>
                          <a:latin typeface="Aptos" panose="020B0004020202020204" pitchFamily="34" charset="0"/>
                        </a:rPr>
                        <a:t>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CEED"/>
                    </a:solidFill>
                  </a:tcPr>
                </a:tc>
                <a:tc>
                  <a:txBody>
                    <a:bodyPr/>
                    <a:lstStyle/>
                    <a:p>
                      <a:pPr algn="l" rtl="0" fontAlgn="t">
                        <a:spcAft>
                          <a:spcPts val="800"/>
                        </a:spcAft>
                        <a:buNone/>
                      </a:pPr>
                      <a:r>
                        <a:rPr lang="en-GB" sz="500" b="1">
                          <a:solidFill>
                            <a:srgbClr val="000000"/>
                          </a:solidFill>
                          <a:effectLst/>
                          <a:latin typeface="Aptos" panose="020B0004020202020204" pitchFamily="34" charset="0"/>
                        </a:rPr>
                        <a:t>Title</a:t>
                      </a:r>
                      <a:r>
                        <a:rPr lang="en-GB" sz="500">
                          <a:solidFill>
                            <a:srgbClr val="000000"/>
                          </a:solidFill>
                          <a:effectLst/>
                          <a:latin typeface="Aptos" panose="020B0004020202020204" pitchFamily="34" charset="0"/>
                        </a:rPr>
                        <a:t>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CEED"/>
                    </a:solidFill>
                  </a:tcPr>
                </a:tc>
                <a:tc>
                  <a:txBody>
                    <a:bodyPr/>
                    <a:lstStyle/>
                    <a:p>
                      <a:pPr algn="l" rtl="0" fontAlgn="t">
                        <a:spcAft>
                          <a:spcPts val="800"/>
                        </a:spcAft>
                        <a:buNone/>
                      </a:pPr>
                      <a:r>
                        <a:rPr lang="en-GB" sz="500" b="1">
                          <a:solidFill>
                            <a:srgbClr val="000000"/>
                          </a:solidFill>
                          <a:effectLst/>
                          <a:latin typeface="Aptos" panose="020B0004020202020204" pitchFamily="34" charset="0"/>
                        </a:rPr>
                        <a:t>Speaker</a:t>
                      </a:r>
                      <a:r>
                        <a:rPr lang="en-GB" sz="500">
                          <a:solidFill>
                            <a:srgbClr val="000000"/>
                          </a:solidFill>
                          <a:effectLst/>
                          <a:latin typeface="Aptos" panose="020B0004020202020204" pitchFamily="34" charset="0"/>
                        </a:rPr>
                        <a:t>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CEED"/>
                    </a:solidFill>
                  </a:tcPr>
                </a:tc>
                <a:extLst>
                  <a:ext uri="{0D108BD9-81ED-4DB2-BD59-A6C34878D82A}">
                    <a16:rowId xmlns:a16="http://schemas.microsoft.com/office/drawing/2014/main" val="970235695"/>
                  </a:ext>
                </a:extLst>
              </a:tr>
              <a:tr h="381873">
                <a:tc>
                  <a:txBody>
                    <a:bodyPr/>
                    <a:lstStyle/>
                    <a:p>
                      <a:pPr algn="l" rtl="0" fontAlgn="t">
                        <a:spcAft>
                          <a:spcPts val="800"/>
                        </a:spcAft>
                        <a:buNone/>
                      </a:pPr>
                      <a:r>
                        <a:rPr lang="en-GB" sz="500">
                          <a:solidFill>
                            <a:srgbClr val="000000"/>
                          </a:solidFill>
                          <a:effectLst/>
                          <a:latin typeface="Aptos" panose="020B0004020202020204" pitchFamily="34" charset="0"/>
                        </a:rPr>
                        <a:t>09:30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spcAft>
                          <a:spcPts val="800"/>
                        </a:spcAft>
                        <a:buNone/>
                      </a:pPr>
                      <a:r>
                        <a:rPr lang="en-GB" sz="500" b="1">
                          <a:solidFill>
                            <a:srgbClr val="000000"/>
                          </a:solidFill>
                          <a:effectLst/>
                          <a:latin typeface="Aptos" panose="020B0004020202020204" pitchFamily="34" charset="0"/>
                        </a:rPr>
                        <a:t>Welcome</a:t>
                      </a:r>
                      <a:r>
                        <a:rPr lang="en-GB" sz="500">
                          <a:solidFill>
                            <a:srgbClr val="000000"/>
                          </a:solidFill>
                          <a:effectLst/>
                          <a:latin typeface="Aptos" panose="020B0004020202020204" pitchFamily="34" charset="0"/>
                        </a:rPr>
                        <a:t>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spcAft>
                          <a:spcPts val="800"/>
                        </a:spcAft>
                        <a:buNone/>
                      </a:pPr>
                      <a:r>
                        <a:rPr lang="en-GB" sz="500">
                          <a:solidFill>
                            <a:srgbClr val="000000"/>
                          </a:solidFill>
                          <a:effectLst/>
                          <a:latin typeface="Aptos" panose="020B0004020202020204" pitchFamily="34" charset="0"/>
                        </a:rPr>
                        <a:t>NEY Chair - Toby Sweet, Chief Executive, Sunderland Counselling Service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68598103"/>
                  </a:ext>
                </a:extLst>
              </a:tr>
              <a:tr h="381873">
                <a:tc>
                  <a:txBody>
                    <a:bodyPr/>
                    <a:lstStyle/>
                    <a:p>
                      <a:pPr algn="l" rtl="0" fontAlgn="t">
                        <a:spcAft>
                          <a:spcPts val="800"/>
                        </a:spcAft>
                        <a:buNone/>
                      </a:pPr>
                      <a:r>
                        <a:rPr lang="en-GB" sz="500">
                          <a:solidFill>
                            <a:srgbClr val="000000"/>
                          </a:solidFill>
                          <a:effectLst/>
                          <a:latin typeface="Aptos" panose="020B0004020202020204" pitchFamily="34" charset="0"/>
                        </a:rPr>
                        <a:t>09:45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spcAft>
                          <a:spcPts val="800"/>
                        </a:spcAft>
                        <a:buNone/>
                      </a:pPr>
                      <a:r>
                        <a:rPr lang="en-GB" sz="500" b="1">
                          <a:solidFill>
                            <a:srgbClr val="000000"/>
                          </a:solidFill>
                          <a:effectLst/>
                          <a:latin typeface="Aptos" panose="020B0004020202020204" pitchFamily="34" charset="0"/>
                        </a:rPr>
                        <a:t>The Holy Grail of unwarranted variation: Can we reduce variation in recovery between staff?  </a:t>
                      </a:r>
                      <a:r>
                        <a:rPr lang="en-GB" sz="500">
                          <a:solidFill>
                            <a:srgbClr val="000000"/>
                          </a:solidFill>
                          <a:effectLst/>
                          <a:latin typeface="Aptos" panose="020B0004020202020204" pitchFamily="34" charset="0"/>
                        </a:rPr>
                        <a:t>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spcAft>
                          <a:spcPts val="800"/>
                        </a:spcAft>
                        <a:buNone/>
                      </a:pPr>
                      <a:r>
                        <a:rPr lang="en-GB" sz="500">
                          <a:solidFill>
                            <a:srgbClr val="000000"/>
                          </a:solidFill>
                          <a:effectLst/>
                          <a:latin typeface="Aptos" panose="020B0004020202020204" pitchFamily="34" charset="0"/>
                        </a:rPr>
                        <a:t>Dale Huey, Consultant Clinical Psychologist &amp; Strategic Lead, Talking Therapies Division, GMMH NHS FT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5855764"/>
                  </a:ext>
                </a:extLst>
              </a:tr>
              <a:tr h="667314">
                <a:tc>
                  <a:txBody>
                    <a:bodyPr/>
                    <a:lstStyle/>
                    <a:p>
                      <a:pPr algn="l" rtl="0" fontAlgn="t">
                        <a:spcAft>
                          <a:spcPts val="800"/>
                        </a:spcAft>
                        <a:buNone/>
                      </a:pPr>
                      <a:r>
                        <a:rPr lang="en-GB" sz="500">
                          <a:solidFill>
                            <a:srgbClr val="000000"/>
                          </a:solidFill>
                          <a:effectLst/>
                          <a:latin typeface="Aptos" panose="020B0004020202020204" pitchFamily="34" charset="0"/>
                        </a:rPr>
                        <a:t>10:15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spcAft>
                          <a:spcPts val="800"/>
                        </a:spcAft>
                        <a:buNone/>
                      </a:pPr>
                      <a:r>
                        <a:rPr lang="en-GB" sz="500" b="1">
                          <a:solidFill>
                            <a:srgbClr val="000000"/>
                          </a:solidFill>
                          <a:effectLst/>
                          <a:latin typeface="Aptos" panose="020B0004020202020204" pitchFamily="34" charset="0"/>
                        </a:rPr>
                        <a:t>Group counselling for clients with depression and a recent diagnosis of dementia</a:t>
                      </a:r>
                      <a:r>
                        <a:rPr lang="en-GB" sz="500">
                          <a:solidFill>
                            <a:srgbClr val="000000"/>
                          </a:solidFill>
                          <a:effectLst/>
                          <a:latin typeface="Aptos" panose="020B0004020202020204" pitchFamily="34" charset="0"/>
                        </a:rPr>
                        <a:t>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spcAft>
                          <a:spcPts val="800"/>
                        </a:spcAft>
                        <a:buNone/>
                      </a:pPr>
                      <a:r>
                        <a:rPr lang="en-GB" sz="500">
                          <a:solidFill>
                            <a:srgbClr val="000000"/>
                          </a:solidFill>
                          <a:effectLst/>
                          <a:latin typeface="Aptos" panose="020B0004020202020204" pitchFamily="34" charset="0"/>
                        </a:rPr>
                        <a:t>Holly Eggboro, Clinical Lead for Counselling, LSCFT </a:t>
                      </a:r>
                    </a:p>
                    <a:p>
                      <a:pPr algn="l" rtl="0" fontAlgn="t">
                        <a:spcAft>
                          <a:spcPts val="800"/>
                        </a:spcAft>
                        <a:buNone/>
                      </a:pPr>
                      <a:r>
                        <a:rPr lang="en-GB" sz="500">
                          <a:solidFill>
                            <a:srgbClr val="000000"/>
                          </a:solidFill>
                          <a:effectLst/>
                          <a:latin typeface="Aptos" panose="020B0004020202020204" pitchFamily="34" charset="0"/>
                        </a:rPr>
                        <a:t>Josie Frances, Counsellor, LSCFT </a:t>
                      </a:r>
                    </a:p>
                    <a:p>
                      <a:pPr algn="l" rtl="0" fontAlgn="t">
                        <a:spcAft>
                          <a:spcPts val="800"/>
                        </a:spcAft>
                        <a:buNone/>
                      </a:pPr>
                      <a:r>
                        <a:rPr lang="en-GB" sz="500">
                          <a:solidFill>
                            <a:srgbClr val="000000"/>
                          </a:solidFill>
                          <a:effectLst/>
                          <a:latin typeface="Aptos" panose="020B0004020202020204" pitchFamily="34" charset="0"/>
                        </a:rPr>
                        <a:t>Marie Longworth, Counsellor, LSCFT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96759125"/>
                  </a:ext>
                </a:extLst>
              </a:tr>
              <a:tr h="698172">
                <a:tc>
                  <a:txBody>
                    <a:bodyPr/>
                    <a:lstStyle/>
                    <a:p>
                      <a:pPr algn="l" rtl="0" fontAlgn="t">
                        <a:spcAft>
                          <a:spcPts val="800"/>
                        </a:spcAft>
                        <a:buNone/>
                      </a:pPr>
                      <a:r>
                        <a:rPr lang="en-GB" sz="500">
                          <a:solidFill>
                            <a:srgbClr val="000000"/>
                          </a:solidFill>
                          <a:effectLst/>
                          <a:latin typeface="Aptos" panose="020B0004020202020204" pitchFamily="34" charset="0"/>
                        </a:rPr>
                        <a:t>10:45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spcAft>
                          <a:spcPts val="800"/>
                        </a:spcAft>
                        <a:buNone/>
                      </a:pPr>
                      <a:r>
                        <a:rPr lang="en-GB" sz="500" b="1">
                          <a:solidFill>
                            <a:srgbClr val="000000"/>
                          </a:solidFill>
                          <a:effectLst/>
                          <a:latin typeface="Aptos" panose="020B0004020202020204" pitchFamily="34" charset="0"/>
                        </a:rPr>
                        <a:t>Job Planning - A Senior PWP Case Study  </a:t>
                      </a:r>
                      <a:r>
                        <a:rPr lang="en-GB" sz="500">
                          <a:solidFill>
                            <a:srgbClr val="000000"/>
                          </a:solidFill>
                          <a:effectLst/>
                          <a:latin typeface="Aptos" panose="020B0004020202020204" pitchFamily="34" charset="0"/>
                        </a:rPr>
                        <a:t>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spcAft>
                          <a:spcPts val="800"/>
                        </a:spcAft>
                        <a:buNone/>
                      </a:pPr>
                      <a:r>
                        <a:rPr lang="en-GB" sz="500">
                          <a:solidFill>
                            <a:srgbClr val="000000"/>
                          </a:solidFill>
                          <a:effectLst/>
                          <a:latin typeface="Aptos" panose="020B0004020202020204" pitchFamily="34" charset="0"/>
                        </a:rPr>
                        <a:t>Christina Fitzgerald, Consultant Clinical Psychologist &amp; Clinical Lead for NHS Talking Therapies Mersy Care  </a:t>
                      </a:r>
                    </a:p>
                    <a:p>
                      <a:pPr algn="l" rtl="0" fontAlgn="t">
                        <a:spcAft>
                          <a:spcPts val="800"/>
                        </a:spcAft>
                        <a:buNone/>
                      </a:pPr>
                      <a:r>
                        <a:rPr lang="en-GB" sz="500">
                          <a:solidFill>
                            <a:srgbClr val="000000"/>
                          </a:solidFill>
                          <a:effectLst/>
                          <a:latin typeface="Aptos" panose="020B0004020202020204" pitchFamily="34" charset="0"/>
                        </a:rPr>
                        <a:t>Elspeth Ward, Supervision Lead, NHS Talking Therapies, Mersey Care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22923374"/>
                  </a:ext>
                </a:extLst>
              </a:tr>
              <a:tr h="381873">
                <a:tc>
                  <a:txBody>
                    <a:bodyPr/>
                    <a:lstStyle/>
                    <a:p>
                      <a:pPr algn="l" rtl="0" fontAlgn="t">
                        <a:spcAft>
                          <a:spcPts val="800"/>
                        </a:spcAft>
                        <a:buNone/>
                      </a:pPr>
                      <a:r>
                        <a:rPr lang="en-GB" sz="500">
                          <a:solidFill>
                            <a:srgbClr val="000000"/>
                          </a:solidFill>
                          <a:effectLst/>
                          <a:latin typeface="Aptos" panose="020B0004020202020204" pitchFamily="34" charset="0"/>
                        </a:rPr>
                        <a:t>11:15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CEED"/>
                    </a:solidFill>
                  </a:tcPr>
                </a:tc>
                <a:tc>
                  <a:txBody>
                    <a:bodyPr/>
                    <a:lstStyle/>
                    <a:p>
                      <a:pPr algn="l" rtl="0" fontAlgn="t">
                        <a:spcAft>
                          <a:spcPts val="800"/>
                        </a:spcAft>
                        <a:buNone/>
                      </a:pPr>
                      <a:r>
                        <a:rPr lang="en-GB" sz="500" b="1">
                          <a:solidFill>
                            <a:srgbClr val="000000"/>
                          </a:solidFill>
                          <a:effectLst/>
                          <a:latin typeface="Aptos" panose="020B0004020202020204" pitchFamily="34" charset="0"/>
                        </a:rPr>
                        <a:t>Break  </a:t>
                      </a:r>
                      <a:r>
                        <a:rPr lang="en-GB" sz="500">
                          <a:solidFill>
                            <a:srgbClr val="000000"/>
                          </a:solidFill>
                          <a:effectLst/>
                          <a:latin typeface="Aptos" panose="020B0004020202020204" pitchFamily="34" charset="0"/>
                        </a:rPr>
                        <a:t>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CEED"/>
                    </a:solidFill>
                  </a:tcPr>
                </a:tc>
                <a:tc>
                  <a:txBody>
                    <a:bodyPr/>
                    <a:lstStyle/>
                    <a:p>
                      <a:pPr algn="l" rtl="0" fontAlgn="t">
                        <a:spcAft>
                          <a:spcPts val="800"/>
                        </a:spcAft>
                        <a:buNone/>
                      </a:pPr>
                      <a:r>
                        <a:rPr lang="en-GB" sz="500">
                          <a:solidFill>
                            <a:srgbClr val="000000"/>
                          </a:solidFill>
                          <a:effectLst/>
                          <a:latin typeface="Aptos" panose="020B0004020202020204" pitchFamily="34" charset="0"/>
                        </a:rPr>
                        <a:t>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CEED"/>
                    </a:solidFill>
                  </a:tcPr>
                </a:tc>
                <a:extLst>
                  <a:ext uri="{0D108BD9-81ED-4DB2-BD59-A6C34878D82A}">
                    <a16:rowId xmlns:a16="http://schemas.microsoft.com/office/drawing/2014/main" val="3647361160"/>
                  </a:ext>
                </a:extLst>
              </a:tr>
              <a:tr h="381873">
                <a:tc>
                  <a:txBody>
                    <a:bodyPr/>
                    <a:lstStyle/>
                    <a:p>
                      <a:pPr algn="l" rtl="0" fontAlgn="t">
                        <a:spcAft>
                          <a:spcPts val="800"/>
                        </a:spcAft>
                        <a:buNone/>
                      </a:pPr>
                      <a:r>
                        <a:rPr lang="en-GB" sz="500">
                          <a:solidFill>
                            <a:srgbClr val="000000"/>
                          </a:solidFill>
                          <a:effectLst/>
                          <a:latin typeface="Aptos" panose="020B0004020202020204" pitchFamily="34" charset="0"/>
                        </a:rPr>
                        <a:t>11:30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spcAft>
                          <a:spcPts val="800"/>
                        </a:spcAft>
                        <a:buNone/>
                      </a:pPr>
                      <a:r>
                        <a:rPr lang="en-GB" sz="500" b="1">
                          <a:solidFill>
                            <a:srgbClr val="000000"/>
                          </a:solidFill>
                          <a:effectLst/>
                          <a:latin typeface="Aptos" panose="020B0004020202020204" pitchFamily="34" charset="0"/>
                        </a:rPr>
                        <a:t>Use of Virtual Patients in PWP Training </a:t>
                      </a:r>
                      <a:r>
                        <a:rPr lang="en-GB" sz="500">
                          <a:solidFill>
                            <a:srgbClr val="000000"/>
                          </a:solidFill>
                          <a:effectLst/>
                          <a:latin typeface="Aptos" panose="020B0004020202020204" pitchFamily="34" charset="0"/>
                        </a:rPr>
                        <a:t>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spcAft>
                          <a:spcPts val="800"/>
                        </a:spcAft>
                        <a:buNone/>
                      </a:pPr>
                      <a:r>
                        <a:rPr lang="en-GB" sz="500">
                          <a:solidFill>
                            <a:srgbClr val="000000"/>
                          </a:solidFill>
                          <a:effectLst/>
                          <a:latin typeface="Aptos" panose="020B0004020202020204" pitchFamily="34" charset="0"/>
                        </a:rPr>
                        <a:t>Dr Paul Thompson, Senior Lecturer in Mental Health, Teeside University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60957561"/>
                  </a:ext>
                </a:extLst>
              </a:tr>
              <a:tr h="381873">
                <a:tc>
                  <a:txBody>
                    <a:bodyPr/>
                    <a:lstStyle/>
                    <a:p>
                      <a:pPr algn="l" rtl="0" fontAlgn="t">
                        <a:spcAft>
                          <a:spcPts val="800"/>
                        </a:spcAft>
                        <a:buNone/>
                      </a:pPr>
                      <a:r>
                        <a:rPr lang="en-GB" sz="500">
                          <a:solidFill>
                            <a:srgbClr val="000000"/>
                          </a:solidFill>
                          <a:effectLst/>
                          <a:latin typeface="Aptos" panose="020B0004020202020204" pitchFamily="34" charset="0"/>
                        </a:rPr>
                        <a:t>12:10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spcAft>
                          <a:spcPts val="800"/>
                        </a:spcAft>
                        <a:buNone/>
                      </a:pPr>
                      <a:r>
                        <a:rPr lang="en-GB" sz="500" b="1">
                          <a:solidFill>
                            <a:srgbClr val="000000"/>
                          </a:solidFill>
                          <a:effectLst/>
                          <a:latin typeface="Aptos" panose="020B0004020202020204" pitchFamily="34" charset="0"/>
                        </a:rPr>
                        <a:t>Research in Relapse Prevention and Patient Experience </a:t>
                      </a:r>
                      <a:r>
                        <a:rPr lang="en-GB" sz="500">
                          <a:solidFill>
                            <a:srgbClr val="000000"/>
                          </a:solidFill>
                          <a:effectLst/>
                          <a:latin typeface="Aptos" panose="020B0004020202020204" pitchFamily="34" charset="0"/>
                        </a:rPr>
                        <a:t>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spcAft>
                          <a:spcPts val="800"/>
                        </a:spcAft>
                        <a:buNone/>
                      </a:pPr>
                      <a:r>
                        <a:rPr lang="en-GB" sz="500">
                          <a:solidFill>
                            <a:srgbClr val="000000"/>
                          </a:solidFill>
                          <a:effectLst/>
                          <a:latin typeface="Aptos" panose="020B0004020202020204" pitchFamily="34" charset="0"/>
                        </a:rPr>
                        <a:t>Dr Cintia Faija, Lecturer in Clinical Psychology, University of Liverpool &amp; Peter Bampton, PPI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94069607"/>
                  </a:ext>
                </a:extLst>
              </a:tr>
              <a:tr h="451305">
                <a:tc>
                  <a:txBody>
                    <a:bodyPr/>
                    <a:lstStyle/>
                    <a:p>
                      <a:pPr algn="l" rtl="0" fontAlgn="t">
                        <a:spcAft>
                          <a:spcPts val="800"/>
                        </a:spcAft>
                        <a:buNone/>
                      </a:pPr>
                      <a:r>
                        <a:rPr lang="en-GB" sz="500">
                          <a:solidFill>
                            <a:srgbClr val="000000"/>
                          </a:solidFill>
                          <a:effectLst/>
                          <a:latin typeface="Aptos" panose="020B0004020202020204" pitchFamily="34" charset="0"/>
                        </a:rPr>
                        <a:t>12:50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spcAft>
                          <a:spcPts val="800"/>
                        </a:spcAft>
                        <a:buNone/>
                      </a:pPr>
                      <a:r>
                        <a:rPr lang="en-GB" sz="500" b="1">
                          <a:solidFill>
                            <a:srgbClr val="000000"/>
                          </a:solidFill>
                          <a:effectLst/>
                          <a:latin typeface="Aptos" panose="020B0004020202020204" pitchFamily="34" charset="0"/>
                        </a:rPr>
                        <a:t>Closing Remarks  </a:t>
                      </a:r>
                      <a:r>
                        <a:rPr lang="en-GB" sz="500">
                          <a:solidFill>
                            <a:srgbClr val="000000"/>
                          </a:solidFill>
                          <a:effectLst/>
                          <a:latin typeface="Aptos" panose="020B0004020202020204" pitchFamily="34" charset="0"/>
                        </a:rPr>
                        <a:t>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rtl="0" fontAlgn="t">
                        <a:spcAft>
                          <a:spcPts val="800"/>
                        </a:spcAft>
                        <a:buNone/>
                      </a:pPr>
                      <a:r>
                        <a:rPr lang="en-GB" sz="500" dirty="0">
                          <a:solidFill>
                            <a:srgbClr val="000000"/>
                          </a:solidFill>
                          <a:effectLst/>
                          <a:latin typeface="Aptos" panose="020B0004020202020204" pitchFamily="34" charset="0"/>
                        </a:rPr>
                        <a:t>NW Chair – Dale Huey, Consultant Clinical Psychologist &amp; Strategic Lead, Talking Therapies Division, GMMH NHS FT </a:t>
                      </a:r>
                    </a:p>
                  </a:txBody>
                  <a:tcPr marL="34716" marR="34716" marT="17358" marB="17358">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98392901"/>
                  </a:ext>
                </a:extLst>
              </a:tr>
            </a:tbl>
          </a:graphicData>
        </a:graphic>
      </p:graphicFrame>
      <p:sp>
        <p:nvSpPr>
          <p:cNvPr id="4" name="Rectangle 3">
            <a:extLst>
              <a:ext uri="{FF2B5EF4-FFF2-40B4-BE49-F238E27FC236}">
                <a16:creationId xmlns:a16="http://schemas.microsoft.com/office/drawing/2014/main" id="{D387CB7F-5FE1-FA48-D2BA-A7EF53E3B89F}"/>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4F0FC699-5D45-A796-933B-2E979484A7E0}"/>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B06005BB-8490-98FC-A904-289E34CC0634}"/>
              </a:ext>
            </a:extLst>
          </p:cNvPr>
          <p:cNvSpPr txBox="1"/>
          <p:nvPr/>
        </p:nvSpPr>
        <p:spPr>
          <a:xfrm>
            <a:off x="357051" y="531223"/>
            <a:ext cx="10920549"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rPr>
              <a:t>Welcome: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1"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rPr>
              <a:t>Agenda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1" i="1"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endParaRPr>
          </a:p>
        </p:txBody>
      </p:sp>
      <p:sp>
        <p:nvSpPr>
          <p:cNvPr id="3" name="Text Placeholder 5">
            <a:extLst>
              <a:ext uri="{FF2B5EF4-FFF2-40B4-BE49-F238E27FC236}">
                <a16:creationId xmlns:a16="http://schemas.microsoft.com/office/drawing/2014/main" id="{59839389-0DD3-3CCB-BD17-8FF46096D9BE}"/>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indent="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6E51A0"/>
              </a:solidFill>
              <a:effectLst/>
              <a:uLnTx/>
              <a:uFillTx/>
              <a:latin typeface="Arial" panose="020B0604020202020204"/>
              <a:ea typeface="+mn-ea"/>
              <a:cs typeface="+mn-cs"/>
            </a:endParaRPr>
          </a:p>
        </p:txBody>
      </p:sp>
      <p:pic>
        <p:nvPicPr>
          <p:cNvPr id="12" name="Picture 11">
            <a:extLst>
              <a:ext uri="{FF2B5EF4-FFF2-40B4-BE49-F238E27FC236}">
                <a16:creationId xmlns:a16="http://schemas.microsoft.com/office/drawing/2014/main" id="{31F8766A-9451-4108-6EFA-71E19FB4A9CD}"/>
              </a:ext>
            </a:extLst>
          </p:cNvPr>
          <p:cNvPicPr>
            <a:picLocks noChangeAspect="1"/>
          </p:cNvPicPr>
          <p:nvPr/>
        </p:nvPicPr>
        <p:blipFill>
          <a:blip r:embed="rId3"/>
          <a:stretch>
            <a:fillRect/>
          </a:stretch>
        </p:blipFill>
        <p:spPr>
          <a:xfrm>
            <a:off x="9908772" y="345718"/>
            <a:ext cx="1865490" cy="1778539"/>
          </a:xfrm>
          <a:prstGeom prst="rect">
            <a:avLst/>
          </a:prstGeom>
        </p:spPr>
      </p:pic>
      <p:pic>
        <p:nvPicPr>
          <p:cNvPr id="16" name="Picture 15">
            <a:extLst>
              <a:ext uri="{FF2B5EF4-FFF2-40B4-BE49-F238E27FC236}">
                <a16:creationId xmlns:a16="http://schemas.microsoft.com/office/drawing/2014/main" id="{81C5E4B8-60B3-8B01-B1D7-A7D142720F88}"/>
              </a:ext>
            </a:extLst>
          </p:cNvPr>
          <p:cNvPicPr>
            <a:picLocks noChangeAspect="1"/>
          </p:cNvPicPr>
          <p:nvPr/>
        </p:nvPicPr>
        <p:blipFill>
          <a:blip r:embed="rId4"/>
          <a:stretch>
            <a:fillRect/>
          </a:stretch>
        </p:blipFill>
        <p:spPr>
          <a:xfrm>
            <a:off x="2276166" y="1193653"/>
            <a:ext cx="7082317" cy="5054747"/>
          </a:xfrm>
          <a:prstGeom prst="rect">
            <a:avLst/>
          </a:prstGeom>
        </p:spPr>
      </p:pic>
    </p:spTree>
    <p:extLst>
      <p:ext uri="{BB962C8B-B14F-4D97-AF65-F5344CB8AC3E}">
        <p14:creationId xmlns:p14="http://schemas.microsoft.com/office/powerpoint/2010/main" val="38620108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4459CC-B5D0-556E-9FE8-10357A5C08D2}"/>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8B84563C-B3F9-D37D-7090-062A6DC6556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7" name="Content Placeholder 2">
            <a:extLst>
              <a:ext uri="{FF2B5EF4-FFF2-40B4-BE49-F238E27FC236}">
                <a16:creationId xmlns:a16="http://schemas.microsoft.com/office/drawing/2014/main" id="{0DCCC2E5-10C6-1E3E-2D9C-20C7AAB33BDC}"/>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1" name="Content Placeholder 2">
            <a:extLst>
              <a:ext uri="{FF2B5EF4-FFF2-40B4-BE49-F238E27FC236}">
                <a16:creationId xmlns:a16="http://schemas.microsoft.com/office/drawing/2014/main" id="{F87D8659-8DE9-685A-E22E-489CF7FE641B}"/>
              </a:ext>
            </a:extLst>
          </p:cNvPr>
          <p:cNvSpPr txBox="1">
            <a:spLocks/>
          </p:cNvSpPr>
          <p:nvPr/>
        </p:nvSpPr>
        <p:spPr>
          <a:xfrm>
            <a:off x="845106" y="1730212"/>
            <a:ext cx="10932580" cy="361515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lnSpc>
                <a:spcPct val="100000"/>
              </a:lnSpc>
              <a:spcBef>
                <a:spcPts val="0"/>
              </a:spcBef>
              <a:buNone/>
              <a:defRPr/>
            </a:pPr>
            <a:endParaRPr lang="en-GB" b="1" dirty="0">
              <a:solidFill>
                <a:prstClr val="black"/>
              </a:solidFill>
            </a:endParaRPr>
          </a:p>
          <a:p>
            <a:pPr marL="0" indent="0">
              <a:buNone/>
            </a:pPr>
            <a:endParaRPr lang="en-GB" dirty="0"/>
          </a:p>
        </p:txBody>
      </p:sp>
      <p:sp>
        <p:nvSpPr>
          <p:cNvPr id="10" name="Content Placeholder 2">
            <a:extLst>
              <a:ext uri="{FF2B5EF4-FFF2-40B4-BE49-F238E27FC236}">
                <a16:creationId xmlns:a16="http://schemas.microsoft.com/office/drawing/2014/main" id="{2FD46652-326F-3F78-8EED-9D1E38CF2F4C}"/>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sp>
        <p:nvSpPr>
          <p:cNvPr id="13" name="Title 1">
            <a:extLst>
              <a:ext uri="{FF2B5EF4-FFF2-40B4-BE49-F238E27FC236}">
                <a16:creationId xmlns:a16="http://schemas.microsoft.com/office/drawing/2014/main" id="{ED68B1D4-5C67-3168-49CA-1A255E44F1A5}"/>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pPr algn="ctr"/>
            <a:r>
              <a:rPr lang="en-GB" sz="3200" dirty="0">
                <a:solidFill>
                  <a:schemeClr val="bg1"/>
                </a:solidFill>
                <a:latin typeface="+mn-lt"/>
              </a:rPr>
              <a:t>Recovery figures, Step 3, Time 2 (n=276)</a:t>
            </a:r>
            <a:endParaRPr lang="en-GB" sz="3200" b="1" dirty="0">
              <a:solidFill>
                <a:schemeClr val="bg1"/>
              </a:solidFill>
              <a:latin typeface="+mn-lt"/>
            </a:endParaRPr>
          </a:p>
        </p:txBody>
      </p:sp>
      <p:graphicFrame>
        <p:nvGraphicFramePr>
          <p:cNvPr id="3" name="Chart 2">
            <a:extLst>
              <a:ext uri="{FF2B5EF4-FFF2-40B4-BE49-F238E27FC236}">
                <a16:creationId xmlns:a16="http://schemas.microsoft.com/office/drawing/2014/main" id="{668C2D0A-2E3A-AEE4-ADCA-C4232EDCD1D3}"/>
              </a:ext>
            </a:extLst>
          </p:cNvPr>
          <p:cNvGraphicFramePr>
            <a:graphicFrameLocks/>
          </p:cNvGraphicFramePr>
          <p:nvPr/>
        </p:nvGraphicFramePr>
        <p:xfrm>
          <a:off x="-44694" y="904099"/>
          <a:ext cx="12236694" cy="595390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 name="Chart 1">
            <a:extLst>
              <a:ext uri="{FF2B5EF4-FFF2-40B4-BE49-F238E27FC236}">
                <a16:creationId xmlns:a16="http://schemas.microsoft.com/office/drawing/2014/main" id="{DA428C56-72BF-4C2A-BD2D-25F7FBC81F11}"/>
              </a:ext>
            </a:extLst>
          </p:cNvPr>
          <p:cNvGraphicFramePr/>
          <p:nvPr/>
        </p:nvGraphicFramePr>
        <p:xfrm>
          <a:off x="-64164" y="904100"/>
          <a:ext cx="12256164" cy="594515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2903796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ABD0AD-6755-2673-5248-64C397444FDE}"/>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93ED59EC-E1AF-E875-A5A5-37A21B6D0D6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7" name="Content Placeholder 2">
            <a:extLst>
              <a:ext uri="{FF2B5EF4-FFF2-40B4-BE49-F238E27FC236}">
                <a16:creationId xmlns:a16="http://schemas.microsoft.com/office/drawing/2014/main" id="{9130B0C1-238E-408C-D519-FC043B763FC0}"/>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1" name="Content Placeholder 2">
            <a:extLst>
              <a:ext uri="{FF2B5EF4-FFF2-40B4-BE49-F238E27FC236}">
                <a16:creationId xmlns:a16="http://schemas.microsoft.com/office/drawing/2014/main" id="{DF8E1921-032C-7E9A-1881-AB9C71415CCA}"/>
              </a:ext>
            </a:extLst>
          </p:cNvPr>
          <p:cNvSpPr txBox="1">
            <a:spLocks/>
          </p:cNvSpPr>
          <p:nvPr/>
        </p:nvSpPr>
        <p:spPr>
          <a:xfrm>
            <a:off x="845106" y="1730212"/>
            <a:ext cx="10932580" cy="361515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lnSpc>
                <a:spcPct val="100000"/>
              </a:lnSpc>
              <a:spcBef>
                <a:spcPts val="0"/>
              </a:spcBef>
              <a:buNone/>
              <a:defRPr/>
            </a:pPr>
            <a:endParaRPr lang="en-GB" b="1" dirty="0">
              <a:solidFill>
                <a:prstClr val="black"/>
              </a:solidFill>
            </a:endParaRPr>
          </a:p>
          <a:p>
            <a:pPr marL="0" indent="0">
              <a:buNone/>
            </a:pPr>
            <a:endParaRPr lang="en-GB" dirty="0"/>
          </a:p>
        </p:txBody>
      </p:sp>
      <p:sp>
        <p:nvSpPr>
          <p:cNvPr id="10" name="Content Placeholder 2">
            <a:extLst>
              <a:ext uri="{FF2B5EF4-FFF2-40B4-BE49-F238E27FC236}">
                <a16:creationId xmlns:a16="http://schemas.microsoft.com/office/drawing/2014/main" id="{F6D740C0-7972-B24A-5ED1-B1D7FC95C1AF}"/>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sp>
        <p:nvSpPr>
          <p:cNvPr id="13" name="Title 1">
            <a:extLst>
              <a:ext uri="{FF2B5EF4-FFF2-40B4-BE49-F238E27FC236}">
                <a16:creationId xmlns:a16="http://schemas.microsoft.com/office/drawing/2014/main" id="{5A0EC586-481C-D05D-266F-8201BDA0FDDF}"/>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pPr algn="ctr"/>
            <a:r>
              <a:rPr lang="en-GB" sz="3200" b="1" dirty="0">
                <a:solidFill>
                  <a:schemeClr val="bg1"/>
                </a:solidFill>
              </a:rPr>
              <a:t>Distribution of percentage recovery by service:  Step 3 staff, Time 2</a:t>
            </a:r>
          </a:p>
        </p:txBody>
      </p:sp>
      <p:graphicFrame>
        <p:nvGraphicFramePr>
          <p:cNvPr id="3" name="Chart 2">
            <a:extLst>
              <a:ext uri="{FF2B5EF4-FFF2-40B4-BE49-F238E27FC236}">
                <a16:creationId xmlns:a16="http://schemas.microsoft.com/office/drawing/2014/main" id="{D69A518C-10BC-6684-1692-3213827ADE3E}"/>
              </a:ext>
            </a:extLst>
          </p:cNvPr>
          <p:cNvGraphicFramePr>
            <a:graphicFrameLocks/>
          </p:cNvGraphicFramePr>
          <p:nvPr/>
        </p:nvGraphicFramePr>
        <p:xfrm>
          <a:off x="-44694" y="904099"/>
          <a:ext cx="12236694" cy="595390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Table 4">
            <a:extLst>
              <a:ext uri="{FF2B5EF4-FFF2-40B4-BE49-F238E27FC236}">
                <a16:creationId xmlns:a16="http://schemas.microsoft.com/office/drawing/2014/main" id="{F87B7250-D794-E1EE-E008-DD5C9B7DA889}"/>
              </a:ext>
            </a:extLst>
          </p:cNvPr>
          <p:cNvGraphicFramePr>
            <a:graphicFrameLocks noGrp="1"/>
          </p:cNvGraphicFramePr>
          <p:nvPr/>
        </p:nvGraphicFramePr>
        <p:xfrm>
          <a:off x="0" y="904099"/>
          <a:ext cx="12192002" cy="5953900"/>
        </p:xfrm>
        <a:graphic>
          <a:graphicData uri="http://schemas.openxmlformats.org/drawingml/2006/table">
            <a:tbl>
              <a:tblPr firstRow="1" firstCol="1" bandRow="1">
                <a:tableStyleId>{21E4AEA4-8DFA-4A89-87EB-49C32662AFE0}</a:tableStyleId>
              </a:tblPr>
              <a:tblGrid>
                <a:gridCol w="1648070">
                  <a:extLst>
                    <a:ext uri="{9D8B030D-6E8A-4147-A177-3AD203B41FA5}">
                      <a16:colId xmlns:a16="http://schemas.microsoft.com/office/drawing/2014/main" val="596106834"/>
                    </a:ext>
                  </a:extLst>
                </a:gridCol>
                <a:gridCol w="1506276">
                  <a:extLst>
                    <a:ext uri="{9D8B030D-6E8A-4147-A177-3AD203B41FA5}">
                      <a16:colId xmlns:a16="http://schemas.microsoft.com/office/drawing/2014/main" val="2683433489"/>
                    </a:ext>
                  </a:extLst>
                </a:gridCol>
                <a:gridCol w="1506276">
                  <a:extLst>
                    <a:ext uri="{9D8B030D-6E8A-4147-A177-3AD203B41FA5}">
                      <a16:colId xmlns:a16="http://schemas.microsoft.com/office/drawing/2014/main" val="3964399168"/>
                    </a:ext>
                  </a:extLst>
                </a:gridCol>
                <a:gridCol w="1506276">
                  <a:extLst>
                    <a:ext uri="{9D8B030D-6E8A-4147-A177-3AD203B41FA5}">
                      <a16:colId xmlns:a16="http://schemas.microsoft.com/office/drawing/2014/main" val="131265698"/>
                    </a:ext>
                  </a:extLst>
                </a:gridCol>
                <a:gridCol w="1506276">
                  <a:extLst>
                    <a:ext uri="{9D8B030D-6E8A-4147-A177-3AD203B41FA5}">
                      <a16:colId xmlns:a16="http://schemas.microsoft.com/office/drawing/2014/main" val="3540882388"/>
                    </a:ext>
                  </a:extLst>
                </a:gridCol>
                <a:gridCol w="1506276">
                  <a:extLst>
                    <a:ext uri="{9D8B030D-6E8A-4147-A177-3AD203B41FA5}">
                      <a16:colId xmlns:a16="http://schemas.microsoft.com/office/drawing/2014/main" val="882348901"/>
                    </a:ext>
                  </a:extLst>
                </a:gridCol>
                <a:gridCol w="1506276">
                  <a:extLst>
                    <a:ext uri="{9D8B030D-6E8A-4147-A177-3AD203B41FA5}">
                      <a16:colId xmlns:a16="http://schemas.microsoft.com/office/drawing/2014/main" val="1144877385"/>
                    </a:ext>
                  </a:extLst>
                </a:gridCol>
                <a:gridCol w="1506276">
                  <a:extLst>
                    <a:ext uri="{9D8B030D-6E8A-4147-A177-3AD203B41FA5}">
                      <a16:colId xmlns:a16="http://schemas.microsoft.com/office/drawing/2014/main" val="3120106815"/>
                    </a:ext>
                  </a:extLst>
                </a:gridCol>
              </a:tblGrid>
              <a:tr h="867436">
                <a:tc>
                  <a:txBody>
                    <a:bodyPr/>
                    <a:lstStyle/>
                    <a:p>
                      <a:pPr algn="just">
                        <a:lnSpc>
                          <a:spcPct val="107000"/>
                        </a:lnSpc>
                        <a:spcAft>
                          <a:spcPts val="800"/>
                        </a:spcAft>
                        <a:buNone/>
                      </a:pPr>
                      <a:r>
                        <a:rPr lang="en-GB" sz="1800" dirty="0">
                          <a:effectLst/>
                        </a:rPr>
                        <a:t>Recovery % </a:t>
                      </a:r>
                    </a:p>
                    <a:p>
                      <a:pPr algn="just">
                        <a:lnSpc>
                          <a:spcPct val="107000"/>
                        </a:lnSpc>
                        <a:spcAft>
                          <a:spcPts val="800"/>
                        </a:spcAft>
                        <a:buNone/>
                      </a:pPr>
                      <a:r>
                        <a:rPr lang="en-GB" sz="1800" dirty="0">
                          <a:effectLst/>
                        </a:rPr>
                        <a:t>(n staff)</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endParaRPr lang="en-GB" sz="1800" dirty="0">
                        <a:effectLst/>
                      </a:endParaRPr>
                    </a:p>
                    <a:p>
                      <a:pPr algn="ctr">
                        <a:lnSpc>
                          <a:spcPct val="107000"/>
                        </a:lnSpc>
                        <a:spcAft>
                          <a:spcPts val="800"/>
                        </a:spcAft>
                        <a:buNone/>
                      </a:pPr>
                      <a:r>
                        <a:rPr lang="en-GB" sz="1800" dirty="0">
                          <a:effectLst/>
                        </a:rPr>
                        <a:t>Service 1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endParaRPr lang="en-GB" sz="1800" dirty="0">
                        <a:effectLst/>
                      </a:endParaRPr>
                    </a:p>
                    <a:p>
                      <a:pPr algn="ctr">
                        <a:lnSpc>
                          <a:spcPct val="107000"/>
                        </a:lnSpc>
                        <a:spcAft>
                          <a:spcPts val="800"/>
                        </a:spcAft>
                        <a:buNone/>
                      </a:pPr>
                      <a:r>
                        <a:rPr lang="en-GB" sz="1800" dirty="0">
                          <a:effectLst/>
                        </a:rPr>
                        <a:t>Service 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endParaRPr lang="en-GB" sz="1800" dirty="0">
                        <a:effectLst/>
                      </a:endParaRPr>
                    </a:p>
                    <a:p>
                      <a:pPr algn="ctr">
                        <a:lnSpc>
                          <a:spcPct val="107000"/>
                        </a:lnSpc>
                        <a:spcAft>
                          <a:spcPts val="800"/>
                        </a:spcAft>
                        <a:buNone/>
                      </a:pPr>
                      <a:r>
                        <a:rPr lang="en-GB" sz="1800" dirty="0">
                          <a:effectLst/>
                        </a:rPr>
                        <a:t>Service 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endParaRPr lang="en-GB" sz="1800" dirty="0">
                        <a:effectLst/>
                      </a:endParaRPr>
                    </a:p>
                    <a:p>
                      <a:pPr algn="ctr">
                        <a:lnSpc>
                          <a:spcPct val="107000"/>
                        </a:lnSpc>
                        <a:spcAft>
                          <a:spcPts val="800"/>
                        </a:spcAft>
                        <a:buNone/>
                      </a:pPr>
                      <a:r>
                        <a:rPr lang="en-GB" sz="1800" dirty="0">
                          <a:effectLst/>
                        </a:rPr>
                        <a:t>Service 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endParaRPr lang="en-GB" sz="1800" dirty="0">
                        <a:effectLst/>
                      </a:endParaRPr>
                    </a:p>
                    <a:p>
                      <a:pPr algn="ctr">
                        <a:lnSpc>
                          <a:spcPct val="107000"/>
                        </a:lnSpc>
                        <a:spcAft>
                          <a:spcPts val="800"/>
                        </a:spcAft>
                        <a:buNone/>
                      </a:pPr>
                      <a:r>
                        <a:rPr lang="en-GB" sz="1800" dirty="0">
                          <a:effectLst/>
                        </a:rPr>
                        <a:t>Service 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endParaRPr lang="en-GB" sz="1800" dirty="0">
                        <a:effectLst/>
                      </a:endParaRPr>
                    </a:p>
                    <a:p>
                      <a:pPr algn="ctr">
                        <a:lnSpc>
                          <a:spcPct val="107000"/>
                        </a:lnSpc>
                        <a:spcAft>
                          <a:spcPts val="800"/>
                        </a:spcAft>
                        <a:buNone/>
                      </a:pPr>
                      <a:r>
                        <a:rPr lang="en-GB" sz="1800" dirty="0">
                          <a:effectLst/>
                        </a:rPr>
                        <a:t>Service 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endParaRPr lang="en-GB" sz="1800" dirty="0">
                        <a:effectLst/>
                      </a:endParaRPr>
                    </a:p>
                    <a:p>
                      <a:pPr algn="ctr">
                        <a:lnSpc>
                          <a:spcPct val="107000"/>
                        </a:lnSpc>
                        <a:spcAft>
                          <a:spcPts val="800"/>
                        </a:spcAft>
                        <a:buNone/>
                      </a:pPr>
                      <a:r>
                        <a:rPr lang="en-GB" sz="1800" dirty="0">
                          <a:effectLst/>
                        </a:rPr>
                        <a:t>Service 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43993834"/>
                  </a:ext>
                </a:extLst>
              </a:tr>
              <a:tr h="423872">
                <a:tc>
                  <a:txBody>
                    <a:bodyPr/>
                    <a:lstStyle/>
                    <a:p>
                      <a:pPr algn="just">
                        <a:lnSpc>
                          <a:spcPct val="107000"/>
                        </a:lnSpc>
                        <a:spcAft>
                          <a:spcPts val="800"/>
                        </a:spcAft>
                        <a:buNone/>
                      </a:pPr>
                      <a:r>
                        <a:rPr lang="en-GB" sz="1800" dirty="0">
                          <a:solidFill>
                            <a:schemeClr val="bg1"/>
                          </a:solidFill>
                          <a:effectLst/>
                        </a:rPr>
                        <a:t>&gt;60%</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8</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tabLst>
                          <a:tab pos="563880" algn="l"/>
                        </a:tabLst>
                      </a:pPr>
                      <a:r>
                        <a:rPr lang="en-GB" sz="1800">
                          <a:solidFill>
                            <a:schemeClr val="tx1"/>
                          </a:solidFill>
                          <a:effectLst/>
                        </a:rPr>
                        <a:t>12</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10</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9</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23</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12</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54334143"/>
                  </a:ext>
                </a:extLst>
              </a:tr>
              <a:tr h="423872">
                <a:tc>
                  <a:txBody>
                    <a:bodyPr/>
                    <a:lstStyle/>
                    <a:p>
                      <a:pPr algn="just">
                        <a:lnSpc>
                          <a:spcPct val="107000"/>
                        </a:lnSpc>
                        <a:spcAft>
                          <a:spcPts val="800"/>
                        </a:spcAft>
                        <a:buNone/>
                      </a:pPr>
                      <a:r>
                        <a:rPr lang="en-GB" sz="1800" dirty="0">
                          <a:solidFill>
                            <a:schemeClr val="bg1"/>
                          </a:solidFill>
                          <a:effectLst/>
                        </a:rPr>
                        <a:t>55-59</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1</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3</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1</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5</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5</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6</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9990805"/>
                  </a:ext>
                </a:extLst>
              </a:tr>
              <a:tr h="423872">
                <a:tc>
                  <a:txBody>
                    <a:bodyPr/>
                    <a:lstStyle/>
                    <a:p>
                      <a:pPr algn="just">
                        <a:lnSpc>
                          <a:spcPct val="107000"/>
                        </a:lnSpc>
                        <a:spcAft>
                          <a:spcPts val="800"/>
                        </a:spcAft>
                        <a:buNone/>
                      </a:pPr>
                      <a:r>
                        <a:rPr lang="en-GB" sz="1800" dirty="0">
                          <a:solidFill>
                            <a:schemeClr val="bg1"/>
                          </a:solidFill>
                          <a:effectLst/>
                        </a:rPr>
                        <a:t>50-54</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5</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5</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6</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5</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23730341"/>
                  </a:ext>
                </a:extLst>
              </a:tr>
              <a:tr h="423872">
                <a:tc>
                  <a:txBody>
                    <a:bodyPr/>
                    <a:lstStyle/>
                    <a:p>
                      <a:pPr algn="just">
                        <a:lnSpc>
                          <a:spcPct val="107000"/>
                        </a:lnSpc>
                        <a:spcAft>
                          <a:spcPts val="800"/>
                        </a:spcAft>
                        <a:buNone/>
                      </a:pPr>
                      <a:r>
                        <a:rPr lang="en-GB" sz="1800">
                          <a:solidFill>
                            <a:schemeClr val="bg1"/>
                          </a:solidFill>
                          <a:effectLst/>
                        </a:rPr>
                        <a:t>45-49</a:t>
                      </a:r>
                      <a:endParaRPr lang="en-GB"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4</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6</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1</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5</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68502334"/>
                  </a:ext>
                </a:extLst>
              </a:tr>
              <a:tr h="423872">
                <a:tc>
                  <a:txBody>
                    <a:bodyPr/>
                    <a:lstStyle/>
                    <a:p>
                      <a:pPr algn="just">
                        <a:lnSpc>
                          <a:spcPct val="107000"/>
                        </a:lnSpc>
                        <a:spcAft>
                          <a:spcPts val="800"/>
                        </a:spcAft>
                        <a:buNone/>
                      </a:pPr>
                      <a:r>
                        <a:rPr lang="en-GB" sz="1800" dirty="0">
                          <a:solidFill>
                            <a:schemeClr val="bg1"/>
                          </a:solidFill>
                          <a:effectLst/>
                        </a:rPr>
                        <a:t>40-44</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3</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6</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7</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10</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5</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3</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87927249"/>
                  </a:ext>
                </a:extLst>
              </a:tr>
              <a:tr h="423872">
                <a:tc>
                  <a:txBody>
                    <a:bodyPr/>
                    <a:lstStyle/>
                    <a:p>
                      <a:pPr algn="just">
                        <a:lnSpc>
                          <a:spcPct val="107000"/>
                        </a:lnSpc>
                        <a:spcAft>
                          <a:spcPts val="800"/>
                        </a:spcAft>
                        <a:buNone/>
                      </a:pPr>
                      <a:r>
                        <a:rPr lang="en-GB" sz="1800" dirty="0">
                          <a:solidFill>
                            <a:schemeClr val="bg1"/>
                          </a:solidFill>
                          <a:effectLst/>
                        </a:rPr>
                        <a:t>35-39</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3</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3</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4</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6</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6</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3</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81959239"/>
                  </a:ext>
                </a:extLst>
              </a:tr>
              <a:tr h="423872">
                <a:tc>
                  <a:txBody>
                    <a:bodyPr/>
                    <a:lstStyle/>
                    <a:p>
                      <a:pPr algn="just">
                        <a:lnSpc>
                          <a:spcPct val="107000"/>
                        </a:lnSpc>
                        <a:spcAft>
                          <a:spcPts val="800"/>
                        </a:spcAft>
                        <a:buNone/>
                      </a:pPr>
                      <a:r>
                        <a:rPr lang="en-GB" sz="1800" dirty="0">
                          <a:solidFill>
                            <a:schemeClr val="bg1"/>
                          </a:solidFill>
                          <a:effectLst/>
                        </a:rPr>
                        <a:t>30-34</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2</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2</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5</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3</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0</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1</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22698045"/>
                  </a:ext>
                </a:extLst>
              </a:tr>
              <a:tr h="423872">
                <a:tc>
                  <a:txBody>
                    <a:bodyPr/>
                    <a:lstStyle/>
                    <a:p>
                      <a:pPr algn="just">
                        <a:lnSpc>
                          <a:spcPct val="107000"/>
                        </a:lnSpc>
                        <a:spcAft>
                          <a:spcPts val="800"/>
                        </a:spcAft>
                        <a:buNone/>
                      </a:pPr>
                      <a:r>
                        <a:rPr lang="en-GB" sz="1800" dirty="0">
                          <a:solidFill>
                            <a:schemeClr val="bg1"/>
                          </a:solidFill>
                          <a:effectLst/>
                        </a:rPr>
                        <a:t>&lt;30%</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1</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6</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6</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dirty="0">
                          <a:solidFill>
                            <a:schemeClr val="tx1"/>
                          </a:solidFill>
                          <a:effectLst/>
                        </a:rPr>
                        <a:t>5</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6</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0</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GB" sz="1800">
                          <a:solidFill>
                            <a:schemeClr val="tx1"/>
                          </a:solidFill>
                          <a:effectLst/>
                        </a:rPr>
                        <a:t>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88860236"/>
                  </a:ext>
                </a:extLst>
              </a:tr>
              <a:tr h="423872">
                <a:tc>
                  <a:txBody>
                    <a:bodyPr/>
                    <a:lstStyle/>
                    <a:p>
                      <a:pPr algn="just">
                        <a:lnSpc>
                          <a:spcPct val="107000"/>
                        </a:lnSpc>
                        <a:spcAft>
                          <a:spcPts val="800"/>
                        </a:spcAft>
                        <a:buNone/>
                      </a:pPr>
                      <a:r>
                        <a:rPr lang="en-GB" sz="1800" dirty="0">
                          <a:solidFill>
                            <a:schemeClr val="bg1"/>
                          </a:solidFill>
                          <a:effectLst/>
                        </a:rPr>
                        <a:t>n staff</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27</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dirty="0">
                          <a:solidFill>
                            <a:schemeClr val="tx1"/>
                          </a:solidFill>
                          <a:effectLst/>
                        </a:rPr>
                        <a:t>41</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34</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dirty="0">
                          <a:solidFill>
                            <a:schemeClr val="tx1"/>
                          </a:solidFill>
                          <a:effectLst/>
                        </a:rPr>
                        <a:t>45</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tabLst>
                          <a:tab pos="413385" algn="l"/>
                        </a:tabLst>
                      </a:pPr>
                      <a:r>
                        <a:rPr lang="en-GB" sz="1800">
                          <a:solidFill>
                            <a:schemeClr val="tx1"/>
                          </a:solidFill>
                          <a:effectLst/>
                        </a:rPr>
                        <a:t>46</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46</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37</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2059139"/>
                  </a:ext>
                </a:extLst>
              </a:tr>
              <a:tr h="423872">
                <a:tc>
                  <a:txBody>
                    <a:bodyPr/>
                    <a:lstStyle/>
                    <a:p>
                      <a:pPr algn="just">
                        <a:lnSpc>
                          <a:spcPct val="107000"/>
                        </a:lnSpc>
                        <a:spcAft>
                          <a:spcPts val="800"/>
                        </a:spcAft>
                        <a:buNone/>
                      </a:pPr>
                      <a:r>
                        <a:rPr lang="en-GB" sz="1800" dirty="0">
                          <a:solidFill>
                            <a:schemeClr val="bg1"/>
                          </a:solidFill>
                          <a:effectLst/>
                        </a:rPr>
                        <a:t>Ave Staff Rec.</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51%</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49%</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41%</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50%</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dirty="0">
                          <a:solidFill>
                            <a:schemeClr val="tx1"/>
                          </a:solidFill>
                          <a:effectLst/>
                        </a:rPr>
                        <a:t>46%</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59%</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53%</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74251718"/>
                  </a:ext>
                </a:extLst>
              </a:tr>
              <a:tr h="423872">
                <a:tc>
                  <a:txBody>
                    <a:bodyPr/>
                    <a:lstStyle/>
                    <a:p>
                      <a:pPr algn="just">
                        <a:lnSpc>
                          <a:spcPct val="107000"/>
                        </a:lnSpc>
                        <a:spcAft>
                          <a:spcPts val="800"/>
                        </a:spcAft>
                        <a:buNone/>
                      </a:pPr>
                      <a:r>
                        <a:rPr lang="en-GB" sz="1800" dirty="0">
                          <a:solidFill>
                            <a:schemeClr val="bg1"/>
                          </a:solidFill>
                          <a:effectLst/>
                        </a:rPr>
                        <a:t> &gt;49% </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52% of staff</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49% of staff</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27% of staff</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45% of staff</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41% of staff</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dirty="0">
                          <a:solidFill>
                            <a:schemeClr val="tx1"/>
                          </a:solidFill>
                          <a:effectLst/>
                        </a:rPr>
                        <a:t>70% of staff</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59% of staff</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54546202"/>
                  </a:ext>
                </a:extLst>
              </a:tr>
              <a:tr h="423872">
                <a:tc>
                  <a:txBody>
                    <a:bodyPr/>
                    <a:lstStyle/>
                    <a:p>
                      <a:pPr algn="just">
                        <a:lnSpc>
                          <a:spcPct val="107000"/>
                        </a:lnSpc>
                        <a:spcAft>
                          <a:spcPts val="800"/>
                        </a:spcAft>
                        <a:buNone/>
                      </a:pPr>
                      <a:r>
                        <a:rPr lang="en-GB" sz="1800" dirty="0">
                          <a:solidFill>
                            <a:schemeClr val="bg1"/>
                          </a:solidFill>
                          <a:effectLst/>
                        </a:rPr>
                        <a:t>&lt;35%</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11% of staff</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24% of staff</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32% of staff</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a:solidFill>
                            <a:schemeClr val="tx1"/>
                          </a:solidFill>
                          <a:effectLst/>
                        </a:rPr>
                        <a:t>18% of staff</a:t>
                      </a:r>
                      <a:endParaRPr lang="en-GB"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dirty="0">
                          <a:solidFill>
                            <a:schemeClr val="tx1"/>
                          </a:solidFill>
                          <a:effectLst/>
                        </a:rPr>
                        <a:t>21% of staff</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dirty="0">
                          <a:solidFill>
                            <a:schemeClr val="tx1"/>
                          </a:solidFill>
                          <a:effectLst/>
                        </a:rPr>
                        <a:t>0% of staff</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GB" sz="1800" dirty="0">
                          <a:solidFill>
                            <a:schemeClr val="tx1"/>
                          </a:solidFill>
                          <a:effectLst/>
                        </a:rPr>
                        <a:t>14% of staff</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21205532"/>
                  </a:ext>
                </a:extLst>
              </a:tr>
            </a:tbl>
          </a:graphicData>
        </a:graphic>
      </p:graphicFrame>
    </p:spTree>
    <p:extLst>
      <p:ext uri="{BB962C8B-B14F-4D97-AF65-F5344CB8AC3E}">
        <p14:creationId xmlns:p14="http://schemas.microsoft.com/office/powerpoint/2010/main" val="235675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6E5E24-84A1-4BF0-6F85-C3714FC7C1D6}"/>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E9615CBE-51AF-5882-2AF9-DD45A469005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7" name="Content Placeholder 2">
            <a:extLst>
              <a:ext uri="{FF2B5EF4-FFF2-40B4-BE49-F238E27FC236}">
                <a16:creationId xmlns:a16="http://schemas.microsoft.com/office/drawing/2014/main" id="{AFB908E0-E72B-7D69-DAF6-374088F83139}"/>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1" name="Content Placeholder 2">
            <a:extLst>
              <a:ext uri="{FF2B5EF4-FFF2-40B4-BE49-F238E27FC236}">
                <a16:creationId xmlns:a16="http://schemas.microsoft.com/office/drawing/2014/main" id="{35DC91FD-BE63-F7D9-5E19-E51452746952}"/>
              </a:ext>
            </a:extLst>
          </p:cNvPr>
          <p:cNvSpPr txBox="1">
            <a:spLocks/>
          </p:cNvSpPr>
          <p:nvPr/>
        </p:nvSpPr>
        <p:spPr>
          <a:xfrm>
            <a:off x="845106" y="1730212"/>
            <a:ext cx="10932580" cy="361515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lnSpc>
                <a:spcPct val="100000"/>
              </a:lnSpc>
              <a:spcBef>
                <a:spcPts val="0"/>
              </a:spcBef>
              <a:buNone/>
              <a:defRPr/>
            </a:pPr>
            <a:endParaRPr lang="en-GB" b="1" dirty="0">
              <a:solidFill>
                <a:prstClr val="black"/>
              </a:solidFill>
            </a:endParaRPr>
          </a:p>
          <a:p>
            <a:pPr marL="0" indent="0">
              <a:buNone/>
            </a:pPr>
            <a:endParaRPr lang="en-GB" dirty="0"/>
          </a:p>
        </p:txBody>
      </p:sp>
      <p:sp>
        <p:nvSpPr>
          <p:cNvPr id="10" name="Content Placeholder 2">
            <a:extLst>
              <a:ext uri="{FF2B5EF4-FFF2-40B4-BE49-F238E27FC236}">
                <a16:creationId xmlns:a16="http://schemas.microsoft.com/office/drawing/2014/main" id="{102C18BF-55C5-07D2-5C01-17AAE7279FF3}"/>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sp>
        <p:nvSpPr>
          <p:cNvPr id="13" name="Title 1">
            <a:extLst>
              <a:ext uri="{FF2B5EF4-FFF2-40B4-BE49-F238E27FC236}">
                <a16:creationId xmlns:a16="http://schemas.microsoft.com/office/drawing/2014/main" id="{00071270-AD32-7D95-591D-E891A7E673EF}"/>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pPr algn="ctr"/>
            <a:r>
              <a:rPr lang="en-GB" sz="3200" dirty="0">
                <a:solidFill>
                  <a:schemeClr val="bg1"/>
                </a:solidFill>
                <a:latin typeface="+mn-lt"/>
              </a:rPr>
              <a:t>Recovery figures, Time 1 vs Time 2</a:t>
            </a:r>
            <a:endParaRPr lang="en-GB" sz="3200" b="1" dirty="0">
              <a:solidFill>
                <a:schemeClr val="bg1"/>
              </a:solidFill>
              <a:latin typeface="+mn-lt"/>
            </a:endParaRPr>
          </a:p>
        </p:txBody>
      </p:sp>
      <p:graphicFrame>
        <p:nvGraphicFramePr>
          <p:cNvPr id="3" name="Chart 2">
            <a:extLst>
              <a:ext uri="{FF2B5EF4-FFF2-40B4-BE49-F238E27FC236}">
                <a16:creationId xmlns:a16="http://schemas.microsoft.com/office/drawing/2014/main" id="{BB8EDFBA-DA76-02CE-0E55-9C05B142EC57}"/>
              </a:ext>
            </a:extLst>
          </p:cNvPr>
          <p:cNvGraphicFramePr>
            <a:graphicFrameLocks/>
          </p:cNvGraphicFramePr>
          <p:nvPr/>
        </p:nvGraphicFramePr>
        <p:xfrm>
          <a:off x="-44694" y="904099"/>
          <a:ext cx="12236694" cy="595390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 name="Chart 1">
            <a:extLst>
              <a:ext uri="{FF2B5EF4-FFF2-40B4-BE49-F238E27FC236}">
                <a16:creationId xmlns:a16="http://schemas.microsoft.com/office/drawing/2014/main" id="{E8D161A3-4704-B7FE-617B-43954C81ADD1}"/>
              </a:ext>
            </a:extLst>
          </p:cNvPr>
          <p:cNvGraphicFramePr/>
          <p:nvPr/>
        </p:nvGraphicFramePr>
        <p:xfrm>
          <a:off x="6225478" y="1048474"/>
          <a:ext cx="5769100" cy="552888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 name="Chart 3">
            <a:extLst>
              <a:ext uri="{FF2B5EF4-FFF2-40B4-BE49-F238E27FC236}">
                <a16:creationId xmlns:a16="http://schemas.microsoft.com/office/drawing/2014/main" id="{3DE3735A-82BC-C372-51CC-53F98E913798}"/>
              </a:ext>
            </a:extLst>
          </p:cNvPr>
          <p:cNvGraphicFramePr/>
          <p:nvPr/>
        </p:nvGraphicFramePr>
        <p:xfrm>
          <a:off x="0" y="1048474"/>
          <a:ext cx="5474898" cy="5720386"/>
        </p:xfrm>
        <a:graphic>
          <a:graphicData uri="http://schemas.openxmlformats.org/drawingml/2006/chart">
            <c:chart xmlns:c="http://schemas.openxmlformats.org/drawingml/2006/chart" xmlns:r="http://schemas.openxmlformats.org/officeDocument/2006/relationships" r:id="rId6"/>
          </a:graphicData>
        </a:graphic>
      </p:graphicFrame>
      <p:cxnSp>
        <p:nvCxnSpPr>
          <p:cNvPr id="5" name="Straight Connector 4">
            <a:extLst>
              <a:ext uri="{FF2B5EF4-FFF2-40B4-BE49-F238E27FC236}">
                <a16:creationId xmlns:a16="http://schemas.microsoft.com/office/drawing/2014/main" id="{D4616584-EE39-3E5F-F67D-8BC64D18C5AB}"/>
              </a:ext>
            </a:extLst>
          </p:cNvPr>
          <p:cNvCxnSpPr>
            <a:cxnSpLocks/>
          </p:cNvCxnSpPr>
          <p:nvPr/>
        </p:nvCxnSpPr>
        <p:spPr>
          <a:xfrm>
            <a:off x="2743200" y="3887273"/>
            <a:ext cx="304800" cy="2467519"/>
          </a:xfrm>
          <a:prstGeom prst="line">
            <a:avLst/>
          </a:prstGeom>
          <a:ln w="571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CC4BB59-72B2-5FE1-885B-8284CF30F1B7}"/>
              </a:ext>
            </a:extLst>
          </p:cNvPr>
          <p:cNvCxnSpPr>
            <a:cxnSpLocks/>
          </p:cNvCxnSpPr>
          <p:nvPr/>
        </p:nvCxnSpPr>
        <p:spPr>
          <a:xfrm flipH="1">
            <a:off x="267419" y="3908667"/>
            <a:ext cx="2470030" cy="93990"/>
          </a:xfrm>
          <a:prstGeom prst="line">
            <a:avLst/>
          </a:prstGeom>
          <a:ln w="571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75616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0B5C9D-F25B-4F5B-3BD3-CECB3732A0C6}"/>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3D157FEA-CD03-0ABE-E932-3039B5030E4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7" name="Content Placeholder 2">
            <a:extLst>
              <a:ext uri="{FF2B5EF4-FFF2-40B4-BE49-F238E27FC236}">
                <a16:creationId xmlns:a16="http://schemas.microsoft.com/office/drawing/2014/main" id="{898AEC5D-65D8-D54B-3CD7-9C1209AFFA94}"/>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1" name="Content Placeholder 2">
            <a:extLst>
              <a:ext uri="{FF2B5EF4-FFF2-40B4-BE49-F238E27FC236}">
                <a16:creationId xmlns:a16="http://schemas.microsoft.com/office/drawing/2014/main" id="{B2434A1C-B74C-0582-F139-674824575809}"/>
              </a:ext>
            </a:extLst>
          </p:cNvPr>
          <p:cNvSpPr txBox="1">
            <a:spLocks/>
          </p:cNvSpPr>
          <p:nvPr/>
        </p:nvSpPr>
        <p:spPr>
          <a:xfrm>
            <a:off x="845106" y="1730212"/>
            <a:ext cx="10932580" cy="361515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lnSpc>
                <a:spcPct val="100000"/>
              </a:lnSpc>
              <a:spcBef>
                <a:spcPts val="0"/>
              </a:spcBef>
              <a:buNone/>
              <a:defRPr/>
            </a:pPr>
            <a:endParaRPr lang="en-GB" b="1" dirty="0">
              <a:solidFill>
                <a:prstClr val="black"/>
              </a:solidFill>
            </a:endParaRPr>
          </a:p>
          <a:p>
            <a:pPr marL="0" indent="0">
              <a:buNone/>
            </a:pPr>
            <a:endParaRPr lang="en-GB" dirty="0"/>
          </a:p>
        </p:txBody>
      </p:sp>
      <p:sp>
        <p:nvSpPr>
          <p:cNvPr id="10" name="Content Placeholder 2">
            <a:extLst>
              <a:ext uri="{FF2B5EF4-FFF2-40B4-BE49-F238E27FC236}">
                <a16:creationId xmlns:a16="http://schemas.microsoft.com/office/drawing/2014/main" id="{50A203A3-74E0-0A5E-C203-299C5AA22533}"/>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sp>
        <p:nvSpPr>
          <p:cNvPr id="13" name="Title 1">
            <a:extLst>
              <a:ext uri="{FF2B5EF4-FFF2-40B4-BE49-F238E27FC236}">
                <a16:creationId xmlns:a16="http://schemas.microsoft.com/office/drawing/2014/main" id="{1D91213F-19DA-B569-ED16-227731A41DF0}"/>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pPr algn="ctr"/>
            <a:r>
              <a:rPr lang="en-GB" sz="3200" dirty="0">
                <a:solidFill>
                  <a:schemeClr val="bg1"/>
                </a:solidFill>
              </a:rPr>
              <a:t>Percentage of S3 staff achieving recovery with clients</a:t>
            </a:r>
          </a:p>
          <a:p>
            <a:pPr algn="ctr"/>
            <a:endParaRPr lang="en-GB" sz="3200" b="1" dirty="0">
              <a:solidFill>
                <a:schemeClr val="bg1"/>
              </a:solidFill>
            </a:endParaRPr>
          </a:p>
        </p:txBody>
      </p:sp>
      <p:graphicFrame>
        <p:nvGraphicFramePr>
          <p:cNvPr id="3" name="Chart 2">
            <a:extLst>
              <a:ext uri="{FF2B5EF4-FFF2-40B4-BE49-F238E27FC236}">
                <a16:creationId xmlns:a16="http://schemas.microsoft.com/office/drawing/2014/main" id="{0EC0CE0D-2BA7-506A-73A8-878BBC6C7B1D}"/>
              </a:ext>
            </a:extLst>
          </p:cNvPr>
          <p:cNvGraphicFramePr>
            <a:graphicFrameLocks/>
          </p:cNvGraphicFramePr>
          <p:nvPr/>
        </p:nvGraphicFramePr>
        <p:xfrm>
          <a:off x="-44694" y="904099"/>
          <a:ext cx="12236694" cy="595390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 name="Chart 1">
            <a:extLst>
              <a:ext uri="{FF2B5EF4-FFF2-40B4-BE49-F238E27FC236}">
                <a16:creationId xmlns:a16="http://schemas.microsoft.com/office/drawing/2014/main" id="{8143450F-CED3-813F-46A7-4C76C5CB3F03}"/>
              </a:ext>
            </a:extLst>
          </p:cNvPr>
          <p:cNvGraphicFramePr/>
          <p:nvPr/>
        </p:nvGraphicFramePr>
        <p:xfrm>
          <a:off x="-44694" y="895350"/>
          <a:ext cx="12236694" cy="59539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3453416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87C832-1569-1165-0C9B-FD41D23E2C19}"/>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70838156-A5A8-8476-5678-61C0109F195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6" name="Title 1">
            <a:extLst>
              <a:ext uri="{FF2B5EF4-FFF2-40B4-BE49-F238E27FC236}">
                <a16:creationId xmlns:a16="http://schemas.microsoft.com/office/drawing/2014/main" id="{3771D15F-241B-D74F-339B-31D941D16EF1}"/>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r>
              <a:rPr lang="en-GB" sz="2800" b="1" dirty="0">
                <a:solidFill>
                  <a:schemeClr val="bg1"/>
                </a:solidFill>
                <a:latin typeface="Calibri" panose="020F0502020204030204"/>
              </a:rPr>
              <a:t>Summary of ‘Improving Recovery’ outcomes</a:t>
            </a:r>
            <a:endParaRPr lang="en-GB" sz="2600" b="1" dirty="0">
              <a:solidFill>
                <a:schemeClr val="bg1"/>
              </a:solidFill>
              <a:latin typeface="Calibri" panose="020F0502020204030204"/>
            </a:endParaRPr>
          </a:p>
        </p:txBody>
      </p:sp>
      <p:sp>
        <p:nvSpPr>
          <p:cNvPr id="7" name="Content Placeholder 2">
            <a:extLst>
              <a:ext uri="{FF2B5EF4-FFF2-40B4-BE49-F238E27FC236}">
                <a16:creationId xmlns:a16="http://schemas.microsoft.com/office/drawing/2014/main" id="{58275AAF-8DB8-6534-2338-D85A14E6216F}"/>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0" name="Content Placeholder 2">
            <a:extLst>
              <a:ext uri="{FF2B5EF4-FFF2-40B4-BE49-F238E27FC236}">
                <a16:creationId xmlns:a16="http://schemas.microsoft.com/office/drawing/2014/main" id="{ACC3E25E-2323-C590-33F4-7F60D4D79628}"/>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pic>
        <p:nvPicPr>
          <p:cNvPr id="15" name="Picture 14" descr="GMMH-Graphic-device-blue.png">
            <a:extLst>
              <a:ext uri="{FF2B5EF4-FFF2-40B4-BE49-F238E27FC236}">
                <a16:creationId xmlns:a16="http://schemas.microsoft.com/office/drawing/2014/main" id="{3048A55A-1750-2950-2C06-4274D65D6CA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0275" y="5949351"/>
            <a:ext cx="1648400" cy="636283"/>
          </a:xfrm>
          <a:prstGeom prst="rect">
            <a:avLst/>
          </a:prstGeom>
        </p:spPr>
      </p:pic>
      <p:pic>
        <p:nvPicPr>
          <p:cNvPr id="16" name="Picture 15" descr="GMMH-Strapline-blue.png">
            <a:extLst>
              <a:ext uri="{FF2B5EF4-FFF2-40B4-BE49-F238E27FC236}">
                <a16:creationId xmlns:a16="http://schemas.microsoft.com/office/drawing/2014/main" id="{837C82F2-DA2B-5D95-4B39-3D165F9DC34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170045" y="6148342"/>
            <a:ext cx="1627111" cy="238299"/>
          </a:xfrm>
          <a:prstGeom prst="rect">
            <a:avLst/>
          </a:prstGeom>
        </p:spPr>
      </p:pic>
      <p:sp>
        <p:nvSpPr>
          <p:cNvPr id="17" name="TextBox 16">
            <a:extLst>
              <a:ext uri="{FF2B5EF4-FFF2-40B4-BE49-F238E27FC236}">
                <a16:creationId xmlns:a16="http://schemas.microsoft.com/office/drawing/2014/main" id="{02A881F2-C90E-E2EB-0BD0-F2888419ACBD}"/>
              </a:ext>
            </a:extLst>
          </p:cNvPr>
          <p:cNvSpPr txBox="1"/>
          <p:nvPr/>
        </p:nvSpPr>
        <p:spPr>
          <a:xfrm>
            <a:off x="553620" y="1113584"/>
            <a:ext cx="10429980" cy="4708981"/>
          </a:xfrm>
          <a:prstGeom prst="rect">
            <a:avLst/>
          </a:prstGeom>
          <a:noFill/>
        </p:spPr>
        <p:txBody>
          <a:bodyPr wrap="square">
            <a:spAutoFit/>
          </a:bodyPr>
          <a:lstStyle/>
          <a:p>
            <a:pPr marL="285750" indent="-285750">
              <a:buFont typeface="Arial" panose="020B0604020202020204" pitchFamily="34" charset="0"/>
              <a:buChar char="•"/>
            </a:pPr>
            <a:r>
              <a:rPr lang="en-GB" sz="2000" dirty="0"/>
              <a:t>There were significant improvements in Step 3 recovery shown for the services as a whole.</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The percentage of Step 3 staff achieving recovery with at least half of their clients increased from 38%, Time 1, to 49%, Time 2.</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 This contributed to a general increase in average Step 3 recovery rate from </a:t>
            </a:r>
            <a:r>
              <a:rPr lang="en-US" sz="2000" dirty="0"/>
              <a:t>45.5% (Time 1, n=250) to 50.1% (Time 2, n=276). </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This overall improvement was underpinned by similarly marked improvements in performance by staff whose recovery rates represented low outliers at Time 1.</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 There were improvements of &gt;=10%, in recovery rate, for 20 of 35 staff, with outlying low recovery, who were invited to Practitioner Focus Groups. </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The average increase in recovery for this group of 35 staff was 12%. </a:t>
            </a:r>
          </a:p>
        </p:txBody>
      </p:sp>
    </p:spTree>
    <p:extLst>
      <p:ext uri="{BB962C8B-B14F-4D97-AF65-F5344CB8AC3E}">
        <p14:creationId xmlns:p14="http://schemas.microsoft.com/office/powerpoint/2010/main" val="34850189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73796A-4A88-E340-1AB2-A50B9C4748B4}"/>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0B0ADD5B-539C-47E4-ADBB-F5171F0EC9D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6" name="Title 1">
            <a:extLst>
              <a:ext uri="{FF2B5EF4-FFF2-40B4-BE49-F238E27FC236}">
                <a16:creationId xmlns:a16="http://schemas.microsoft.com/office/drawing/2014/main" id="{2CF5D0DE-4E65-02E5-F05D-464FC1D47B27}"/>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r>
              <a:rPr lang="en-GB" sz="2800" b="1" dirty="0">
                <a:solidFill>
                  <a:schemeClr val="bg1"/>
                </a:solidFill>
                <a:latin typeface="Calibri" panose="020F0502020204030204"/>
              </a:rPr>
              <a:t>Any evidence that attendance at the PFG contributed additional benefit?</a:t>
            </a:r>
            <a:endParaRPr lang="en-GB" sz="2600" b="1" dirty="0">
              <a:solidFill>
                <a:schemeClr val="bg1"/>
              </a:solidFill>
              <a:latin typeface="Calibri" panose="020F0502020204030204"/>
            </a:endParaRPr>
          </a:p>
        </p:txBody>
      </p:sp>
      <p:sp>
        <p:nvSpPr>
          <p:cNvPr id="7" name="Content Placeholder 2">
            <a:extLst>
              <a:ext uri="{FF2B5EF4-FFF2-40B4-BE49-F238E27FC236}">
                <a16:creationId xmlns:a16="http://schemas.microsoft.com/office/drawing/2014/main" id="{EC002901-EEC6-47AF-B009-C4686149EE73}"/>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0" name="Content Placeholder 2">
            <a:extLst>
              <a:ext uri="{FF2B5EF4-FFF2-40B4-BE49-F238E27FC236}">
                <a16:creationId xmlns:a16="http://schemas.microsoft.com/office/drawing/2014/main" id="{29DA352B-C7FB-60C1-37EE-8D29577CACE9}"/>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pic>
        <p:nvPicPr>
          <p:cNvPr id="15" name="Picture 14" descr="GMMH-Graphic-device-blue.png">
            <a:extLst>
              <a:ext uri="{FF2B5EF4-FFF2-40B4-BE49-F238E27FC236}">
                <a16:creationId xmlns:a16="http://schemas.microsoft.com/office/drawing/2014/main" id="{CBEEE212-4B44-1677-1698-D7DFAC9FA9B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0275" y="5949351"/>
            <a:ext cx="1648400" cy="636283"/>
          </a:xfrm>
          <a:prstGeom prst="rect">
            <a:avLst/>
          </a:prstGeom>
        </p:spPr>
      </p:pic>
      <p:pic>
        <p:nvPicPr>
          <p:cNvPr id="16" name="Picture 15" descr="GMMH-Strapline-blue.png">
            <a:extLst>
              <a:ext uri="{FF2B5EF4-FFF2-40B4-BE49-F238E27FC236}">
                <a16:creationId xmlns:a16="http://schemas.microsoft.com/office/drawing/2014/main" id="{C15B475F-B9D2-1C0F-7301-34CC2EDFE87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170045" y="6148342"/>
            <a:ext cx="1627111" cy="238299"/>
          </a:xfrm>
          <a:prstGeom prst="rect">
            <a:avLst/>
          </a:prstGeom>
        </p:spPr>
      </p:pic>
      <p:sp>
        <p:nvSpPr>
          <p:cNvPr id="17" name="TextBox 16">
            <a:extLst>
              <a:ext uri="{FF2B5EF4-FFF2-40B4-BE49-F238E27FC236}">
                <a16:creationId xmlns:a16="http://schemas.microsoft.com/office/drawing/2014/main" id="{A8CD278E-D724-8916-D801-B7207C12A204}"/>
              </a:ext>
            </a:extLst>
          </p:cNvPr>
          <p:cNvSpPr txBox="1"/>
          <p:nvPr/>
        </p:nvSpPr>
        <p:spPr>
          <a:xfrm>
            <a:off x="569616" y="1002446"/>
            <a:ext cx="10478939" cy="5016758"/>
          </a:xfrm>
          <a:prstGeom prst="rect">
            <a:avLst/>
          </a:prstGeom>
          <a:noFill/>
        </p:spPr>
        <p:txBody>
          <a:bodyPr wrap="square">
            <a:spAutoFit/>
          </a:bodyPr>
          <a:lstStyle/>
          <a:p>
            <a:pPr marL="285750" indent="-285750">
              <a:buFont typeface="Arial" panose="020B0604020202020204" pitchFamily="34" charset="0"/>
              <a:buChar char="•"/>
            </a:pPr>
            <a:r>
              <a:rPr lang="en-GB" sz="2000" dirty="0"/>
              <a:t>35 of the 77 staff invited to participate in PFGs had low outlying scores for recovery (Group 1; n=35; ranging from 14% to 38%).</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Their services were informed of the initiative and given the summarised recovery data for both low and high performing staff. </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The 77 reflected relatively equal representation from seven services. </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The average recovery scores for Time 1 were: overall 46%; Group 1, 26%; and Group 2, 63%. The average recovery scores for Time 2 were: overall 50%; Group 1, 39%; and Group 2, 60%. </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Despite a small drop, within bounds of normal variation, for Group 2, the overall average recovery figure for staff invited to the PFGs increased to meet the 50% threshold. </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This was due to the remarkable 12% improvement in average recovery rate for the invited Group 1 staff. </a:t>
            </a:r>
          </a:p>
        </p:txBody>
      </p:sp>
    </p:spTree>
    <p:extLst>
      <p:ext uri="{BB962C8B-B14F-4D97-AF65-F5344CB8AC3E}">
        <p14:creationId xmlns:p14="http://schemas.microsoft.com/office/powerpoint/2010/main" val="17282375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B98B99-D729-4EEA-C566-7157831FD244}"/>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E4C7BAAD-E438-DA1D-7CA1-76B0B82908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7" name="Content Placeholder 2">
            <a:extLst>
              <a:ext uri="{FF2B5EF4-FFF2-40B4-BE49-F238E27FC236}">
                <a16:creationId xmlns:a16="http://schemas.microsoft.com/office/drawing/2014/main" id="{AB6674F4-928A-9D19-5967-64E8516BB832}"/>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1" name="Content Placeholder 2">
            <a:extLst>
              <a:ext uri="{FF2B5EF4-FFF2-40B4-BE49-F238E27FC236}">
                <a16:creationId xmlns:a16="http://schemas.microsoft.com/office/drawing/2014/main" id="{82CD5BF5-1415-4151-EE45-7EC0CA010E39}"/>
              </a:ext>
            </a:extLst>
          </p:cNvPr>
          <p:cNvSpPr txBox="1">
            <a:spLocks/>
          </p:cNvSpPr>
          <p:nvPr/>
        </p:nvSpPr>
        <p:spPr>
          <a:xfrm>
            <a:off x="845106" y="1730212"/>
            <a:ext cx="10932580" cy="361515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lnSpc>
                <a:spcPct val="100000"/>
              </a:lnSpc>
              <a:spcBef>
                <a:spcPts val="0"/>
              </a:spcBef>
              <a:buNone/>
              <a:defRPr/>
            </a:pPr>
            <a:endParaRPr lang="en-GB" b="1" dirty="0">
              <a:solidFill>
                <a:prstClr val="black"/>
              </a:solidFill>
            </a:endParaRPr>
          </a:p>
          <a:p>
            <a:pPr marL="0" indent="0">
              <a:buNone/>
            </a:pPr>
            <a:endParaRPr lang="en-GB" dirty="0"/>
          </a:p>
        </p:txBody>
      </p:sp>
      <p:sp>
        <p:nvSpPr>
          <p:cNvPr id="10" name="Content Placeholder 2">
            <a:extLst>
              <a:ext uri="{FF2B5EF4-FFF2-40B4-BE49-F238E27FC236}">
                <a16:creationId xmlns:a16="http://schemas.microsoft.com/office/drawing/2014/main" id="{D3D9F9B3-19B7-C797-1895-87768075EB20}"/>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sp>
        <p:nvSpPr>
          <p:cNvPr id="13" name="Title 1">
            <a:extLst>
              <a:ext uri="{FF2B5EF4-FFF2-40B4-BE49-F238E27FC236}">
                <a16:creationId xmlns:a16="http://schemas.microsoft.com/office/drawing/2014/main" id="{9BC20EED-04B5-425A-351E-0F2A6B7BF866}"/>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pPr algn="ctr"/>
            <a:r>
              <a:rPr lang="en-GB" sz="3200" dirty="0">
                <a:solidFill>
                  <a:schemeClr val="bg1"/>
                </a:solidFill>
              </a:rPr>
              <a:t>Low performing staff: recovery by attendance at PFG</a:t>
            </a:r>
          </a:p>
          <a:p>
            <a:pPr algn="ctr"/>
            <a:endParaRPr lang="en-GB" sz="3200" b="1" dirty="0">
              <a:solidFill>
                <a:schemeClr val="bg1"/>
              </a:solidFill>
            </a:endParaRPr>
          </a:p>
        </p:txBody>
      </p:sp>
      <mc:AlternateContent xmlns:mc="http://schemas.openxmlformats.org/markup-compatibility/2006" xmlns:cx1="http://schemas.microsoft.com/office/drawing/2015/9/8/chartex">
        <mc:Choice Requires="cx1">
          <p:graphicFrame>
            <p:nvGraphicFramePr>
              <p:cNvPr id="5" name="Chart 4">
                <a:extLst>
                  <a:ext uri="{FF2B5EF4-FFF2-40B4-BE49-F238E27FC236}">
                    <a16:creationId xmlns:a16="http://schemas.microsoft.com/office/drawing/2014/main" id="{E941F21A-6085-6997-F012-5716F86D4D34}"/>
                  </a:ext>
                </a:extLst>
              </p:cNvPr>
              <p:cNvGraphicFramePr/>
              <p:nvPr/>
            </p:nvGraphicFramePr>
            <p:xfrm>
              <a:off x="51758" y="904099"/>
              <a:ext cx="12140241" cy="5953901"/>
            </p:xfrm>
            <a:graphic>
              <a:graphicData uri="http://schemas.microsoft.com/office/drawing/2014/chartex">
                <cx:chart xmlns:cx="http://schemas.microsoft.com/office/drawing/2014/chartex" xmlns:r="http://schemas.openxmlformats.org/officeDocument/2006/relationships" r:id="rId4"/>
              </a:graphicData>
            </a:graphic>
          </p:graphicFrame>
        </mc:Choice>
        <mc:Fallback xmlns="">
          <p:pic>
            <p:nvPicPr>
              <p:cNvPr id="5" name="Chart 4">
                <a:extLst>
                  <a:ext uri="{FF2B5EF4-FFF2-40B4-BE49-F238E27FC236}">
                    <a16:creationId xmlns:a16="http://schemas.microsoft.com/office/drawing/2014/main" id="{E941F21A-6085-6997-F012-5716F86D4D34}"/>
                  </a:ext>
                </a:extLst>
              </p:cNvPr>
              <p:cNvPicPr>
                <a:picLocks noGrp="1" noRot="1" noChangeAspect="1" noMove="1" noResize="1" noEditPoints="1" noAdjustHandles="1" noChangeArrowheads="1" noChangeShapeType="1"/>
              </p:cNvPicPr>
              <p:nvPr/>
            </p:nvPicPr>
            <p:blipFill>
              <a:blip r:embed="rId5"/>
              <a:stretch>
                <a:fillRect/>
              </a:stretch>
            </p:blipFill>
            <p:spPr>
              <a:xfrm>
                <a:off x="51758" y="904099"/>
                <a:ext cx="12140241" cy="5953901"/>
              </a:xfrm>
              <a:prstGeom prst="rect">
                <a:avLst/>
              </a:prstGeom>
            </p:spPr>
          </p:pic>
        </mc:Fallback>
      </mc:AlternateContent>
    </p:spTree>
    <p:extLst>
      <p:ext uri="{BB962C8B-B14F-4D97-AF65-F5344CB8AC3E}">
        <p14:creationId xmlns:p14="http://schemas.microsoft.com/office/powerpoint/2010/main" val="19004441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221503" y="1886669"/>
            <a:ext cx="3669161" cy="2760098"/>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endParaRPr lang="en-US" sz="3100" b="1" dirty="0">
              <a:solidFill>
                <a:schemeClr val="tx2"/>
              </a:solidFill>
              <a:effectLst>
                <a:outerShdw blurRad="38100" dist="38100" dir="2700000" algn="tl">
                  <a:srgbClr val="C0C0C0"/>
                </a:outerShdw>
              </a:effectLst>
            </a:endParaRPr>
          </a:p>
          <a:p>
            <a:pPr>
              <a:spcAft>
                <a:spcPts val="600"/>
              </a:spcAft>
            </a:pPr>
            <a:r>
              <a:rPr lang="en-US" sz="3100" b="1" i="1" dirty="0">
                <a:solidFill>
                  <a:schemeClr val="tx2"/>
                </a:solidFill>
              </a:rPr>
              <a:t>The PFG’s aimed to reflect on the gap between the goal of recovery and our reality and to generate options to close that gap. </a:t>
            </a:r>
            <a:endParaRPr lang="en-US" sz="3100" b="1" dirty="0">
              <a:solidFill>
                <a:schemeClr val="tx2"/>
              </a:solidFill>
            </a:endParaRPr>
          </a:p>
          <a:p>
            <a:pPr>
              <a:spcAft>
                <a:spcPts val="600"/>
              </a:spcAft>
            </a:pPr>
            <a:endParaRPr lang="en-US" sz="3100" b="1" i="1" dirty="0">
              <a:solidFill>
                <a:schemeClr val="tx2"/>
              </a:solidFill>
            </a:endParaRPr>
          </a:p>
        </p:txBody>
      </p:sp>
      <p:pic>
        <p:nvPicPr>
          <p:cNvPr id="21" name="Picture 20" descr="GMMH_Logo_A4_White.png"/>
          <p:cNvPicPr>
            <a:picLocks noChangeAspect="1"/>
          </p:cNvPicPr>
          <p:nvPr/>
        </p:nvPicPr>
        <p:blipFill>
          <a:blip r:embed="rId3" cstate="email">
            <a:alphaModFix/>
            <a:extLst>
              <a:ext uri="{28A0092B-C50C-407E-A947-70E740481C1C}">
                <a14:useLocalDpi xmlns:a14="http://schemas.microsoft.com/office/drawing/2010/main"/>
              </a:ext>
            </a:extLst>
          </a:blip>
          <a:stretch>
            <a:fillRect/>
          </a:stretch>
        </p:blipFill>
        <p:spPr>
          <a:xfrm>
            <a:off x="6240477" y="1264367"/>
            <a:ext cx="2246067" cy="1068613"/>
          </a:xfrm>
          <a:prstGeom prst="rect">
            <a:avLst/>
          </a:prstGeom>
          <a:effectLst>
            <a:softEdge rad="0"/>
          </a:effectLst>
        </p:spPr>
      </p:pic>
      <p:sp>
        <p:nvSpPr>
          <p:cNvPr id="11" name="Content Placeholder 2"/>
          <p:cNvSpPr txBox="1">
            <a:spLocks/>
          </p:cNvSpPr>
          <p:nvPr/>
        </p:nvSpPr>
        <p:spPr>
          <a:xfrm>
            <a:off x="845106" y="1730212"/>
            <a:ext cx="10932580" cy="361515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lnSpc>
                <a:spcPct val="100000"/>
              </a:lnSpc>
              <a:spcBef>
                <a:spcPts val="0"/>
              </a:spcBef>
              <a:buNone/>
              <a:defRPr/>
            </a:pPr>
            <a:endParaRPr lang="en-GB" b="1" dirty="0">
              <a:solidFill>
                <a:prstClr val="black"/>
              </a:solidFill>
            </a:endParaRPr>
          </a:p>
          <a:p>
            <a:pPr marL="0" indent="0">
              <a:buNone/>
            </a:pPr>
            <a:endParaRPr lang="en-GB" dirty="0"/>
          </a:p>
        </p:txBody>
      </p:sp>
      <p:pic>
        <p:nvPicPr>
          <p:cNvPr id="2" name="Picture 1" descr="GMMH-Strapline-blue.png">
            <a:extLst>
              <a:ext uri="{FF2B5EF4-FFF2-40B4-BE49-F238E27FC236}">
                <a16:creationId xmlns:a16="http://schemas.microsoft.com/office/drawing/2014/main" id="{AF60AF7F-E3F1-1A2B-54AB-DBDC375EBC0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0046" y="6093280"/>
            <a:ext cx="1627111" cy="238299"/>
          </a:xfrm>
          <a:prstGeom prst="rect">
            <a:avLst/>
          </a:prstGeom>
        </p:spPr>
      </p:pic>
      <p:pic>
        <p:nvPicPr>
          <p:cNvPr id="3" name="Picture 2" descr="GMMH-Graphic-device-blue.png">
            <a:extLst>
              <a:ext uri="{FF2B5EF4-FFF2-40B4-BE49-F238E27FC236}">
                <a16:creationId xmlns:a16="http://schemas.microsoft.com/office/drawing/2014/main" id="{65F0F2E0-73ED-753B-93A2-B8382B068D3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485864" y="6093280"/>
            <a:ext cx="1648400" cy="636283"/>
          </a:xfrm>
          <a:prstGeom prst="rect">
            <a:avLst/>
          </a:prstGeom>
        </p:spPr>
      </p:pic>
      <p:grpSp>
        <p:nvGrpSpPr>
          <p:cNvPr id="4" name="Group 3">
            <a:extLst>
              <a:ext uri="{FF2B5EF4-FFF2-40B4-BE49-F238E27FC236}">
                <a16:creationId xmlns:a16="http://schemas.microsoft.com/office/drawing/2014/main" id="{596DFD03-319D-00D3-B3BF-82D9E489C786}"/>
              </a:ext>
            </a:extLst>
          </p:cNvPr>
          <p:cNvGrpSpPr/>
          <p:nvPr/>
        </p:nvGrpSpPr>
        <p:grpSpPr>
          <a:xfrm>
            <a:off x="4428277" y="547535"/>
            <a:ext cx="7746121" cy="5854697"/>
            <a:chOff x="4334343" y="2073879"/>
            <a:chExt cx="3568165" cy="2726983"/>
          </a:xfrm>
        </p:grpSpPr>
        <p:grpSp>
          <p:nvGrpSpPr>
            <p:cNvPr id="5" name="Group 4">
              <a:extLst>
                <a:ext uri="{FF2B5EF4-FFF2-40B4-BE49-F238E27FC236}">
                  <a16:creationId xmlns:a16="http://schemas.microsoft.com/office/drawing/2014/main" id="{33AD920B-1B7C-BCEE-3065-A4115297950B}"/>
                </a:ext>
              </a:extLst>
            </p:cNvPr>
            <p:cNvGrpSpPr/>
            <p:nvPr/>
          </p:nvGrpSpPr>
          <p:grpSpPr>
            <a:xfrm>
              <a:off x="6518798" y="3916843"/>
              <a:ext cx="1383710" cy="884019"/>
              <a:chOff x="2455479" y="1842964"/>
              <a:chExt cx="1383710" cy="884019"/>
            </a:xfrm>
          </p:grpSpPr>
          <p:sp>
            <p:nvSpPr>
              <p:cNvPr id="55" name="Rectangle: Rounded Corners 54">
                <a:extLst>
                  <a:ext uri="{FF2B5EF4-FFF2-40B4-BE49-F238E27FC236}">
                    <a16:creationId xmlns:a16="http://schemas.microsoft.com/office/drawing/2014/main" id="{741CA066-17F3-8984-0673-94CD53D92579}"/>
                  </a:ext>
                </a:extLst>
              </p:cNvPr>
              <p:cNvSpPr/>
              <p:nvPr/>
            </p:nvSpPr>
            <p:spPr>
              <a:xfrm>
                <a:off x="2455479" y="1842964"/>
                <a:ext cx="1338859" cy="867277"/>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56" name="Rectangle: Rounded Corners 4">
                <a:extLst>
                  <a:ext uri="{FF2B5EF4-FFF2-40B4-BE49-F238E27FC236}">
                    <a16:creationId xmlns:a16="http://schemas.microsoft.com/office/drawing/2014/main" id="{8EE8BF7C-4D4E-EE71-CA85-5733F02043C4}"/>
                  </a:ext>
                </a:extLst>
              </p:cNvPr>
              <p:cNvSpPr txBox="1"/>
              <p:nvPr/>
            </p:nvSpPr>
            <p:spPr>
              <a:xfrm>
                <a:off x="2804758" y="2114627"/>
                <a:ext cx="1034431" cy="61235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t" anchorCtr="0">
                <a:noAutofit/>
              </a:bodyPr>
              <a:lstStyle/>
              <a:p>
                <a:pPr marL="57150" lvl="1" indent="-57150" algn="l" defTabSz="488950">
                  <a:lnSpc>
                    <a:spcPct val="90000"/>
                  </a:lnSpc>
                  <a:spcBef>
                    <a:spcPct val="0"/>
                  </a:spcBef>
                  <a:spcAft>
                    <a:spcPct val="15000"/>
                  </a:spcAft>
                  <a:buChar char="•"/>
                </a:pPr>
                <a:endParaRPr lang="en-GB" kern="1200" dirty="0"/>
              </a:p>
              <a:p>
                <a:pPr marL="0" lvl="1" algn="l" defTabSz="488950">
                  <a:lnSpc>
                    <a:spcPct val="90000"/>
                  </a:lnSpc>
                  <a:spcBef>
                    <a:spcPct val="0"/>
                  </a:spcBef>
                  <a:spcAft>
                    <a:spcPct val="15000"/>
                  </a:spcAft>
                </a:pPr>
                <a:r>
                  <a:rPr lang="en-GB" sz="2000" b="1" kern="1200" dirty="0"/>
                  <a:t>What could you do?</a:t>
                </a:r>
              </a:p>
            </p:txBody>
          </p:sp>
        </p:grpSp>
        <p:grpSp>
          <p:nvGrpSpPr>
            <p:cNvPr id="7" name="Group 6">
              <a:extLst>
                <a:ext uri="{FF2B5EF4-FFF2-40B4-BE49-F238E27FC236}">
                  <a16:creationId xmlns:a16="http://schemas.microsoft.com/office/drawing/2014/main" id="{B32FF8EB-2AB8-F345-516C-63DBC19D299A}"/>
                </a:ext>
              </a:extLst>
            </p:cNvPr>
            <p:cNvGrpSpPr/>
            <p:nvPr/>
          </p:nvGrpSpPr>
          <p:grpSpPr>
            <a:xfrm>
              <a:off x="4334343" y="3916843"/>
              <a:ext cx="1338859" cy="867277"/>
              <a:chOff x="271024" y="1842964"/>
              <a:chExt cx="1338859" cy="867277"/>
            </a:xfrm>
          </p:grpSpPr>
          <p:sp>
            <p:nvSpPr>
              <p:cNvPr id="53" name="Rectangle: Rounded Corners 52">
                <a:extLst>
                  <a:ext uri="{FF2B5EF4-FFF2-40B4-BE49-F238E27FC236}">
                    <a16:creationId xmlns:a16="http://schemas.microsoft.com/office/drawing/2014/main" id="{7867E915-B0F7-70C2-424E-A9EE4E60ED29}"/>
                  </a:ext>
                </a:extLst>
              </p:cNvPr>
              <p:cNvSpPr/>
              <p:nvPr/>
            </p:nvSpPr>
            <p:spPr>
              <a:xfrm>
                <a:off x="271024" y="1842964"/>
                <a:ext cx="1338859" cy="867277"/>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54" name="Rectangle: Rounded Corners 6">
                <a:extLst>
                  <a:ext uri="{FF2B5EF4-FFF2-40B4-BE49-F238E27FC236}">
                    <a16:creationId xmlns:a16="http://schemas.microsoft.com/office/drawing/2014/main" id="{9DB477ED-9BBC-73E6-741C-377783649566}"/>
                  </a:ext>
                </a:extLst>
              </p:cNvPr>
              <p:cNvSpPr txBox="1"/>
              <p:nvPr/>
            </p:nvSpPr>
            <p:spPr>
              <a:xfrm>
                <a:off x="290075" y="2078834"/>
                <a:ext cx="1009301" cy="61235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t" anchorCtr="0">
                <a:noAutofit/>
              </a:bodyPr>
              <a:lstStyle/>
              <a:p>
                <a:pPr marL="0" lvl="1" algn="l" defTabSz="488950">
                  <a:lnSpc>
                    <a:spcPct val="90000"/>
                  </a:lnSpc>
                  <a:spcBef>
                    <a:spcPct val="0"/>
                  </a:spcBef>
                  <a:spcAft>
                    <a:spcPct val="15000"/>
                  </a:spcAft>
                </a:pPr>
                <a:endParaRPr lang="en-GB" kern="1200" dirty="0"/>
              </a:p>
              <a:p>
                <a:pPr marL="0" lvl="1" algn="l" defTabSz="488950">
                  <a:lnSpc>
                    <a:spcPct val="90000"/>
                  </a:lnSpc>
                  <a:spcBef>
                    <a:spcPct val="0"/>
                  </a:spcBef>
                  <a:spcAft>
                    <a:spcPct val="15000"/>
                  </a:spcAft>
                </a:pPr>
                <a:r>
                  <a:rPr lang="en-GB" sz="2000" b="1" kern="1200" dirty="0"/>
                  <a:t>What will you do?</a:t>
                </a:r>
              </a:p>
            </p:txBody>
          </p:sp>
        </p:grpSp>
        <p:grpSp>
          <p:nvGrpSpPr>
            <p:cNvPr id="10" name="Group 9">
              <a:extLst>
                <a:ext uri="{FF2B5EF4-FFF2-40B4-BE49-F238E27FC236}">
                  <a16:creationId xmlns:a16="http://schemas.microsoft.com/office/drawing/2014/main" id="{F7BBB488-A513-9507-5047-0D46C3EC132E}"/>
                </a:ext>
              </a:extLst>
            </p:cNvPr>
            <p:cNvGrpSpPr/>
            <p:nvPr/>
          </p:nvGrpSpPr>
          <p:grpSpPr>
            <a:xfrm>
              <a:off x="6518798" y="2073879"/>
              <a:ext cx="1338859" cy="867277"/>
              <a:chOff x="2455479" y="0"/>
              <a:chExt cx="1338859" cy="867277"/>
            </a:xfrm>
          </p:grpSpPr>
          <p:sp>
            <p:nvSpPr>
              <p:cNvPr id="51" name="Rectangle: Rounded Corners 50">
                <a:extLst>
                  <a:ext uri="{FF2B5EF4-FFF2-40B4-BE49-F238E27FC236}">
                    <a16:creationId xmlns:a16="http://schemas.microsoft.com/office/drawing/2014/main" id="{E79D5E78-7261-B3EF-C7EF-69667C5E6B95}"/>
                  </a:ext>
                </a:extLst>
              </p:cNvPr>
              <p:cNvSpPr/>
              <p:nvPr/>
            </p:nvSpPr>
            <p:spPr>
              <a:xfrm>
                <a:off x="2455479" y="0"/>
                <a:ext cx="1338859" cy="867277"/>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52" name="Rectangle: Rounded Corners 8">
                <a:extLst>
                  <a:ext uri="{FF2B5EF4-FFF2-40B4-BE49-F238E27FC236}">
                    <a16:creationId xmlns:a16="http://schemas.microsoft.com/office/drawing/2014/main" id="{65F16421-0B64-AD62-028A-456E815D975C}"/>
                  </a:ext>
                </a:extLst>
              </p:cNvPr>
              <p:cNvSpPr txBox="1"/>
              <p:nvPr/>
            </p:nvSpPr>
            <p:spPr>
              <a:xfrm>
                <a:off x="2753848" y="19051"/>
                <a:ext cx="1021439" cy="61235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t" anchorCtr="0">
                <a:noAutofit/>
              </a:bodyPr>
              <a:lstStyle/>
              <a:p>
                <a:pPr marL="0" lvl="1" algn="l" defTabSz="488950">
                  <a:lnSpc>
                    <a:spcPct val="90000"/>
                  </a:lnSpc>
                  <a:spcBef>
                    <a:spcPct val="0"/>
                  </a:spcBef>
                  <a:spcAft>
                    <a:spcPct val="15000"/>
                  </a:spcAft>
                </a:pPr>
                <a:endParaRPr lang="en-GB" kern="1200" dirty="0"/>
              </a:p>
              <a:p>
                <a:pPr marL="0" lvl="1" algn="l" defTabSz="488950">
                  <a:lnSpc>
                    <a:spcPct val="90000"/>
                  </a:lnSpc>
                  <a:spcBef>
                    <a:spcPct val="0"/>
                  </a:spcBef>
                  <a:spcAft>
                    <a:spcPct val="15000"/>
                  </a:spcAft>
                </a:pPr>
                <a:r>
                  <a:rPr lang="en-GB" sz="2000" b="1" kern="1200" dirty="0"/>
                  <a:t>Current situation?</a:t>
                </a:r>
              </a:p>
            </p:txBody>
          </p:sp>
        </p:grpSp>
        <p:grpSp>
          <p:nvGrpSpPr>
            <p:cNvPr id="15" name="Group 14">
              <a:extLst>
                <a:ext uri="{FF2B5EF4-FFF2-40B4-BE49-F238E27FC236}">
                  <a16:creationId xmlns:a16="http://schemas.microsoft.com/office/drawing/2014/main" id="{242E0561-74AA-3680-04E2-95464FA2DFFE}"/>
                </a:ext>
              </a:extLst>
            </p:cNvPr>
            <p:cNvGrpSpPr/>
            <p:nvPr/>
          </p:nvGrpSpPr>
          <p:grpSpPr>
            <a:xfrm>
              <a:off x="4334343" y="2073879"/>
              <a:ext cx="1338859" cy="867277"/>
              <a:chOff x="271024" y="0"/>
              <a:chExt cx="1338859" cy="867277"/>
            </a:xfrm>
          </p:grpSpPr>
          <p:sp>
            <p:nvSpPr>
              <p:cNvPr id="49" name="Rectangle: Rounded Corners 48">
                <a:extLst>
                  <a:ext uri="{FF2B5EF4-FFF2-40B4-BE49-F238E27FC236}">
                    <a16:creationId xmlns:a16="http://schemas.microsoft.com/office/drawing/2014/main" id="{CB33047D-7FE7-40D6-0BC1-BCD179650201}"/>
                  </a:ext>
                </a:extLst>
              </p:cNvPr>
              <p:cNvSpPr/>
              <p:nvPr/>
            </p:nvSpPr>
            <p:spPr>
              <a:xfrm>
                <a:off x="271024" y="0"/>
                <a:ext cx="1338859" cy="867277"/>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50" name="Rectangle: Rounded Corners 10">
                <a:extLst>
                  <a:ext uri="{FF2B5EF4-FFF2-40B4-BE49-F238E27FC236}">
                    <a16:creationId xmlns:a16="http://schemas.microsoft.com/office/drawing/2014/main" id="{84C48B21-1BA8-4334-ACA6-10FF5CC9C94E}"/>
                  </a:ext>
                </a:extLst>
              </p:cNvPr>
              <p:cNvSpPr txBox="1"/>
              <p:nvPr/>
            </p:nvSpPr>
            <p:spPr>
              <a:xfrm>
                <a:off x="290075" y="19051"/>
                <a:ext cx="1014101" cy="61235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t" anchorCtr="0">
                <a:noAutofit/>
              </a:bodyPr>
              <a:lstStyle/>
              <a:p>
                <a:pPr marL="0" lvl="1" algn="l" defTabSz="488950">
                  <a:lnSpc>
                    <a:spcPct val="90000"/>
                  </a:lnSpc>
                  <a:spcBef>
                    <a:spcPct val="0"/>
                  </a:spcBef>
                  <a:spcAft>
                    <a:spcPct val="15000"/>
                  </a:spcAft>
                </a:pPr>
                <a:endParaRPr lang="en-GB" kern="1200" dirty="0"/>
              </a:p>
              <a:p>
                <a:pPr marL="0" lvl="1" algn="l" defTabSz="488950">
                  <a:lnSpc>
                    <a:spcPct val="90000"/>
                  </a:lnSpc>
                  <a:spcBef>
                    <a:spcPct val="0"/>
                  </a:spcBef>
                  <a:spcAft>
                    <a:spcPct val="15000"/>
                  </a:spcAft>
                </a:pPr>
                <a:r>
                  <a:rPr lang="en-GB" sz="2000" b="1" kern="1200" dirty="0"/>
                  <a:t>What do you want?</a:t>
                </a:r>
              </a:p>
            </p:txBody>
          </p:sp>
        </p:grpSp>
        <p:grpSp>
          <p:nvGrpSpPr>
            <p:cNvPr id="16" name="Group 15">
              <a:extLst>
                <a:ext uri="{FF2B5EF4-FFF2-40B4-BE49-F238E27FC236}">
                  <a16:creationId xmlns:a16="http://schemas.microsoft.com/office/drawing/2014/main" id="{BF231015-AA38-596E-F7EF-6D41BEB41830}"/>
                </a:ext>
              </a:extLst>
            </p:cNvPr>
            <p:cNvGrpSpPr/>
            <p:nvPr/>
          </p:nvGrpSpPr>
          <p:grpSpPr>
            <a:xfrm>
              <a:off x="4914186" y="2225487"/>
              <a:ext cx="1173534" cy="1173534"/>
              <a:chOff x="850867" y="151608"/>
              <a:chExt cx="1173534" cy="1173534"/>
            </a:xfrm>
          </p:grpSpPr>
          <p:sp>
            <p:nvSpPr>
              <p:cNvPr id="47" name="Partial Circle 46">
                <a:extLst>
                  <a:ext uri="{FF2B5EF4-FFF2-40B4-BE49-F238E27FC236}">
                    <a16:creationId xmlns:a16="http://schemas.microsoft.com/office/drawing/2014/main" id="{2378405D-AA55-24AE-E84A-4F0163F8330E}"/>
                  </a:ext>
                </a:extLst>
              </p:cNvPr>
              <p:cNvSpPr/>
              <p:nvPr/>
            </p:nvSpPr>
            <p:spPr>
              <a:xfrm>
                <a:off x="850867" y="151608"/>
                <a:ext cx="1173534" cy="1173534"/>
              </a:xfrm>
              <a:prstGeom prst="pieWedge">
                <a:avLst/>
              </a:prstGeom>
              <a:solidFill>
                <a:schemeClr val="accent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48" name="Partial Circle 12">
                <a:extLst>
                  <a:ext uri="{FF2B5EF4-FFF2-40B4-BE49-F238E27FC236}">
                    <a16:creationId xmlns:a16="http://schemas.microsoft.com/office/drawing/2014/main" id="{FCC2AA71-A70F-3ABE-90B1-057AD61DE84B}"/>
                  </a:ext>
                </a:extLst>
              </p:cNvPr>
              <p:cNvSpPr txBox="1"/>
              <p:nvPr/>
            </p:nvSpPr>
            <p:spPr>
              <a:xfrm>
                <a:off x="1194587" y="495328"/>
                <a:ext cx="829814" cy="8298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GB" sz="2800" b="1" kern="1200" dirty="0">
                    <a:solidFill>
                      <a:schemeClr val="bg1"/>
                    </a:solidFill>
                  </a:rPr>
                  <a:t>Goal</a:t>
                </a:r>
              </a:p>
            </p:txBody>
          </p:sp>
        </p:grpSp>
        <p:grpSp>
          <p:nvGrpSpPr>
            <p:cNvPr id="26" name="Group 25">
              <a:extLst>
                <a:ext uri="{FF2B5EF4-FFF2-40B4-BE49-F238E27FC236}">
                  <a16:creationId xmlns:a16="http://schemas.microsoft.com/office/drawing/2014/main" id="{E29BAE04-18A2-C3FD-6879-3419077F9669}"/>
                </a:ext>
              </a:extLst>
            </p:cNvPr>
            <p:cNvGrpSpPr/>
            <p:nvPr/>
          </p:nvGrpSpPr>
          <p:grpSpPr>
            <a:xfrm>
              <a:off x="6123102" y="2228362"/>
              <a:ext cx="1173534" cy="1173534"/>
              <a:chOff x="2059783" y="154483"/>
              <a:chExt cx="1173534" cy="1173534"/>
            </a:xfrm>
          </p:grpSpPr>
          <p:sp>
            <p:nvSpPr>
              <p:cNvPr id="36" name="Partial Circle 35">
                <a:extLst>
                  <a:ext uri="{FF2B5EF4-FFF2-40B4-BE49-F238E27FC236}">
                    <a16:creationId xmlns:a16="http://schemas.microsoft.com/office/drawing/2014/main" id="{54D7185C-83DB-EB70-4240-8DAFF335FA37}"/>
                  </a:ext>
                </a:extLst>
              </p:cNvPr>
              <p:cNvSpPr/>
              <p:nvPr/>
            </p:nvSpPr>
            <p:spPr>
              <a:xfrm rot="5400000">
                <a:off x="2059783" y="154483"/>
                <a:ext cx="1173534" cy="1173534"/>
              </a:xfrm>
              <a:prstGeom prst="pieWedge">
                <a:avLst/>
              </a:prstGeom>
              <a:solidFill>
                <a:schemeClr val="accent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46" name="Partial Circle 14">
                <a:extLst>
                  <a:ext uri="{FF2B5EF4-FFF2-40B4-BE49-F238E27FC236}">
                    <a16:creationId xmlns:a16="http://schemas.microsoft.com/office/drawing/2014/main" id="{2BAFCDAA-EBEC-ACFA-08E0-B35DB954F40D}"/>
                  </a:ext>
                </a:extLst>
              </p:cNvPr>
              <p:cNvSpPr txBox="1"/>
              <p:nvPr/>
            </p:nvSpPr>
            <p:spPr>
              <a:xfrm>
                <a:off x="2059783" y="498203"/>
                <a:ext cx="829814" cy="8298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GB" sz="2800" b="1" kern="1200" dirty="0">
                    <a:solidFill>
                      <a:schemeClr val="bg1"/>
                    </a:solidFill>
                  </a:rPr>
                  <a:t>Reality</a:t>
                </a:r>
              </a:p>
            </p:txBody>
          </p:sp>
        </p:grpSp>
        <p:grpSp>
          <p:nvGrpSpPr>
            <p:cNvPr id="28" name="Group 27">
              <a:extLst>
                <a:ext uri="{FF2B5EF4-FFF2-40B4-BE49-F238E27FC236}">
                  <a16:creationId xmlns:a16="http://schemas.microsoft.com/office/drawing/2014/main" id="{73304C16-B6A9-92BF-6578-101B91B8E957}"/>
                </a:ext>
              </a:extLst>
            </p:cNvPr>
            <p:cNvGrpSpPr/>
            <p:nvPr/>
          </p:nvGrpSpPr>
          <p:grpSpPr>
            <a:xfrm>
              <a:off x="6123102" y="3456102"/>
              <a:ext cx="1173534" cy="1173534"/>
              <a:chOff x="2059783" y="1382223"/>
              <a:chExt cx="1173534" cy="1173534"/>
            </a:xfrm>
          </p:grpSpPr>
          <p:sp>
            <p:nvSpPr>
              <p:cNvPr id="33" name="Partial Circle 32">
                <a:extLst>
                  <a:ext uri="{FF2B5EF4-FFF2-40B4-BE49-F238E27FC236}">
                    <a16:creationId xmlns:a16="http://schemas.microsoft.com/office/drawing/2014/main" id="{35E2A1E9-03C2-C0D4-D0BB-8ED69CB844BC}"/>
                  </a:ext>
                </a:extLst>
              </p:cNvPr>
              <p:cNvSpPr/>
              <p:nvPr/>
            </p:nvSpPr>
            <p:spPr>
              <a:xfrm rot="10800000">
                <a:off x="2059783" y="1382223"/>
                <a:ext cx="1173534" cy="1173534"/>
              </a:xfrm>
              <a:prstGeom prst="pieWedge">
                <a:avLst/>
              </a:prstGeom>
              <a:solidFill>
                <a:schemeClr val="accent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34" name="Partial Circle 16">
                <a:extLst>
                  <a:ext uri="{FF2B5EF4-FFF2-40B4-BE49-F238E27FC236}">
                    <a16:creationId xmlns:a16="http://schemas.microsoft.com/office/drawing/2014/main" id="{4A976383-CCC7-0B74-F960-3C9312899C32}"/>
                  </a:ext>
                </a:extLst>
              </p:cNvPr>
              <p:cNvSpPr txBox="1"/>
              <p:nvPr/>
            </p:nvSpPr>
            <p:spPr>
              <a:xfrm rot="21600000">
                <a:off x="2059783" y="1382223"/>
                <a:ext cx="829814" cy="8298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GB" sz="3200" b="1" kern="1200" dirty="0">
                    <a:solidFill>
                      <a:schemeClr val="bg1"/>
                    </a:solidFill>
                  </a:rPr>
                  <a:t>Options</a:t>
                </a:r>
              </a:p>
            </p:txBody>
          </p:sp>
        </p:grpSp>
        <p:grpSp>
          <p:nvGrpSpPr>
            <p:cNvPr id="30" name="Group 29">
              <a:extLst>
                <a:ext uri="{FF2B5EF4-FFF2-40B4-BE49-F238E27FC236}">
                  <a16:creationId xmlns:a16="http://schemas.microsoft.com/office/drawing/2014/main" id="{81DF74DD-F174-27C8-A9CC-C18939B664E0}"/>
                </a:ext>
              </a:extLst>
            </p:cNvPr>
            <p:cNvGrpSpPr/>
            <p:nvPr/>
          </p:nvGrpSpPr>
          <p:grpSpPr>
            <a:xfrm>
              <a:off x="4895363" y="3456102"/>
              <a:ext cx="1173534" cy="1173534"/>
              <a:chOff x="832044" y="1382223"/>
              <a:chExt cx="1173534" cy="1173534"/>
            </a:xfrm>
          </p:grpSpPr>
          <p:sp>
            <p:nvSpPr>
              <p:cNvPr id="31" name="Partial Circle 30">
                <a:extLst>
                  <a:ext uri="{FF2B5EF4-FFF2-40B4-BE49-F238E27FC236}">
                    <a16:creationId xmlns:a16="http://schemas.microsoft.com/office/drawing/2014/main" id="{811F522C-366D-7763-4028-A02303C78E0E}"/>
                  </a:ext>
                </a:extLst>
              </p:cNvPr>
              <p:cNvSpPr/>
              <p:nvPr/>
            </p:nvSpPr>
            <p:spPr>
              <a:xfrm rot="16200000">
                <a:off x="832044" y="1382223"/>
                <a:ext cx="1173534" cy="1173534"/>
              </a:xfrm>
              <a:prstGeom prst="pieWedge">
                <a:avLst/>
              </a:prstGeom>
              <a:solidFill>
                <a:schemeClr val="accent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32" name="Partial Circle 18">
                <a:extLst>
                  <a:ext uri="{FF2B5EF4-FFF2-40B4-BE49-F238E27FC236}">
                    <a16:creationId xmlns:a16="http://schemas.microsoft.com/office/drawing/2014/main" id="{15508BC0-811C-6473-2A0D-786C666A7ACC}"/>
                  </a:ext>
                </a:extLst>
              </p:cNvPr>
              <p:cNvSpPr txBox="1"/>
              <p:nvPr/>
            </p:nvSpPr>
            <p:spPr>
              <a:xfrm rot="21600000">
                <a:off x="1175764" y="1382223"/>
                <a:ext cx="829814" cy="8298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GB" sz="2800" b="1" kern="1200" dirty="0">
                    <a:solidFill>
                      <a:schemeClr val="bg1"/>
                    </a:solidFill>
                  </a:rPr>
                  <a:t>Will do</a:t>
                </a:r>
              </a:p>
            </p:txBody>
          </p:sp>
        </p:grpSp>
      </p:grpSp>
    </p:spTree>
    <p:extLst>
      <p:ext uri="{BB962C8B-B14F-4D97-AF65-F5344CB8AC3E}">
        <p14:creationId xmlns:p14="http://schemas.microsoft.com/office/powerpoint/2010/main" val="10166126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56AA4B-0CCF-8ADE-D3C0-06C63E0A9668}"/>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A6EC5BEF-6708-2E5F-AC21-A9162125FA0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6" name="Title 1">
            <a:extLst>
              <a:ext uri="{FF2B5EF4-FFF2-40B4-BE49-F238E27FC236}">
                <a16:creationId xmlns:a16="http://schemas.microsoft.com/office/drawing/2014/main" id="{0739CAF7-8BD3-B0B5-CE93-D61A272B37D4}"/>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r>
              <a:rPr lang="en-GB" sz="2800" b="1" dirty="0">
                <a:solidFill>
                  <a:schemeClr val="bg1"/>
                </a:solidFill>
                <a:latin typeface="Calibri" panose="020F0502020204030204"/>
              </a:rPr>
              <a:t>Method</a:t>
            </a:r>
            <a:r>
              <a:rPr lang="en-GB" sz="2800" b="1" i="1" dirty="0">
                <a:solidFill>
                  <a:schemeClr val="bg1"/>
                </a:solidFill>
                <a:latin typeface="Calibri" panose="020F0502020204030204"/>
              </a:rPr>
              <a:t> </a:t>
            </a:r>
            <a:endParaRPr lang="en-GB" sz="2600" b="1" i="1" dirty="0">
              <a:solidFill>
                <a:schemeClr val="bg1"/>
              </a:solidFill>
              <a:latin typeface="Calibri" panose="020F0502020204030204"/>
            </a:endParaRPr>
          </a:p>
        </p:txBody>
      </p:sp>
      <p:sp>
        <p:nvSpPr>
          <p:cNvPr id="7" name="Content Placeholder 2">
            <a:extLst>
              <a:ext uri="{FF2B5EF4-FFF2-40B4-BE49-F238E27FC236}">
                <a16:creationId xmlns:a16="http://schemas.microsoft.com/office/drawing/2014/main" id="{94ED6D48-ECC8-D18D-FF9E-11FE770A6CBF}"/>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0" name="Content Placeholder 2">
            <a:extLst>
              <a:ext uri="{FF2B5EF4-FFF2-40B4-BE49-F238E27FC236}">
                <a16:creationId xmlns:a16="http://schemas.microsoft.com/office/drawing/2014/main" id="{4468BACD-E9F0-16BD-9293-F42CBAFF8122}"/>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pic>
        <p:nvPicPr>
          <p:cNvPr id="15" name="Picture 14" descr="GMMH-Graphic-device-blue.png">
            <a:extLst>
              <a:ext uri="{FF2B5EF4-FFF2-40B4-BE49-F238E27FC236}">
                <a16:creationId xmlns:a16="http://schemas.microsoft.com/office/drawing/2014/main" id="{6505ABB0-B94D-B740-976C-5A8B6F423D6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0275" y="5949351"/>
            <a:ext cx="1648400" cy="636283"/>
          </a:xfrm>
          <a:prstGeom prst="rect">
            <a:avLst/>
          </a:prstGeom>
        </p:spPr>
      </p:pic>
      <p:pic>
        <p:nvPicPr>
          <p:cNvPr id="16" name="Picture 15" descr="GMMH-Strapline-blue.png">
            <a:extLst>
              <a:ext uri="{FF2B5EF4-FFF2-40B4-BE49-F238E27FC236}">
                <a16:creationId xmlns:a16="http://schemas.microsoft.com/office/drawing/2014/main" id="{E7F047F2-FAF2-91BC-778D-8E11F3C4150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170045" y="6148342"/>
            <a:ext cx="1627111" cy="238299"/>
          </a:xfrm>
          <a:prstGeom prst="rect">
            <a:avLst/>
          </a:prstGeom>
        </p:spPr>
      </p:pic>
      <p:sp>
        <p:nvSpPr>
          <p:cNvPr id="17" name="TextBox 16">
            <a:extLst>
              <a:ext uri="{FF2B5EF4-FFF2-40B4-BE49-F238E27FC236}">
                <a16:creationId xmlns:a16="http://schemas.microsoft.com/office/drawing/2014/main" id="{7FBB1D1F-1249-F4F5-D6E2-197E17E987E6}"/>
              </a:ext>
            </a:extLst>
          </p:cNvPr>
          <p:cNvSpPr txBox="1"/>
          <p:nvPr/>
        </p:nvSpPr>
        <p:spPr>
          <a:xfrm>
            <a:off x="736600" y="1356149"/>
            <a:ext cx="10134027" cy="4555093"/>
          </a:xfrm>
          <a:prstGeom prst="rect">
            <a:avLst/>
          </a:prstGeom>
          <a:noFill/>
        </p:spPr>
        <p:txBody>
          <a:bodyPr wrap="square">
            <a:spAutoFit/>
          </a:bodyPr>
          <a:lstStyle/>
          <a:p>
            <a:r>
              <a:rPr lang="en-GB" sz="2900" dirty="0"/>
              <a:t>Recovery data for all substantive Step 3 practitioners were extracted for two periods: Time 1 (Feb 2023–Jan 2024) and Time 2 (Sept 2024–Aug 2025). Interventions included:</a:t>
            </a:r>
          </a:p>
          <a:p>
            <a:endParaRPr lang="en-GB" sz="2900" dirty="0"/>
          </a:p>
          <a:p>
            <a:pPr lvl="0"/>
            <a:r>
              <a:rPr lang="en-GB" sz="2900" b="1" dirty="0"/>
              <a:t>Practitioner Dashboard:</a:t>
            </a:r>
            <a:r>
              <a:rPr lang="en-GB" sz="2900" dirty="0"/>
              <a:t> Implemented March 2024, providing individualized performance metrics.</a:t>
            </a:r>
          </a:p>
          <a:p>
            <a:pPr lvl="0"/>
            <a:endParaRPr lang="en-GB" sz="2900" dirty="0"/>
          </a:p>
          <a:p>
            <a:pPr lvl="0"/>
            <a:r>
              <a:rPr lang="en-GB" sz="2900" b="1" dirty="0"/>
              <a:t>Practitioner Focus Groups:</a:t>
            </a:r>
            <a:r>
              <a:rPr lang="en-GB" sz="2900" dirty="0"/>
              <a:t> Conducted July–Aug 2024, using the GROW model to explore reasons for variation and generate improvement strategies.</a:t>
            </a:r>
          </a:p>
        </p:txBody>
      </p:sp>
    </p:spTree>
    <p:extLst>
      <p:ext uri="{BB962C8B-B14F-4D97-AF65-F5344CB8AC3E}">
        <p14:creationId xmlns:p14="http://schemas.microsoft.com/office/powerpoint/2010/main" val="13318081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1EE51F-B0AD-5C95-CEF3-0B55782B74AA}"/>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DCD93952-9744-BC5A-92AC-F5E36682653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6" name="Title 1">
            <a:extLst>
              <a:ext uri="{FF2B5EF4-FFF2-40B4-BE49-F238E27FC236}">
                <a16:creationId xmlns:a16="http://schemas.microsoft.com/office/drawing/2014/main" id="{5460D213-7814-2C5A-D5AC-51CB338C6625}"/>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r>
              <a:rPr lang="en-GB" sz="2800" b="1" dirty="0">
                <a:solidFill>
                  <a:schemeClr val="bg1"/>
                </a:solidFill>
                <a:latin typeface="Calibri" panose="020F0502020204030204"/>
              </a:rPr>
              <a:t>Practitioner Dashboard </a:t>
            </a:r>
            <a:endParaRPr lang="en-GB" sz="2600" b="1" dirty="0">
              <a:solidFill>
                <a:schemeClr val="bg1"/>
              </a:solidFill>
              <a:latin typeface="Calibri" panose="020F0502020204030204"/>
            </a:endParaRPr>
          </a:p>
        </p:txBody>
      </p:sp>
      <p:sp>
        <p:nvSpPr>
          <p:cNvPr id="7" name="Content Placeholder 2">
            <a:extLst>
              <a:ext uri="{FF2B5EF4-FFF2-40B4-BE49-F238E27FC236}">
                <a16:creationId xmlns:a16="http://schemas.microsoft.com/office/drawing/2014/main" id="{F721E520-DBA0-12F3-8CC7-7DF2B24DF420}"/>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0" name="Content Placeholder 2">
            <a:extLst>
              <a:ext uri="{FF2B5EF4-FFF2-40B4-BE49-F238E27FC236}">
                <a16:creationId xmlns:a16="http://schemas.microsoft.com/office/drawing/2014/main" id="{03D7084F-112E-6967-9B20-69D2B769F518}"/>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pic>
        <p:nvPicPr>
          <p:cNvPr id="3" name="Picture 2">
            <a:extLst>
              <a:ext uri="{FF2B5EF4-FFF2-40B4-BE49-F238E27FC236}">
                <a16:creationId xmlns:a16="http://schemas.microsoft.com/office/drawing/2014/main" id="{D08CA6CD-9CEC-C7E2-AD17-EFD652A9DA06}"/>
              </a:ext>
            </a:extLst>
          </p:cNvPr>
          <p:cNvPicPr>
            <a:picLocks noChangeAspect="1"/>
          </p:cNvPicPr>
          <p:nvPr/>
        </p:nvPicPr>
        <p:blipFill>
          <a:blip r:embed="rId4"/>
          <a:stretch>
            <a:fillRect/>
          </a:stretch>
        </p:blipFill>
        <p:spPr>
          <a:xfrm>
            <a:off x="0" y="921442"/>
            <a:ext cx="12192000" cy="5905150"/>
          </a:xfrm>
          <a:prstGeom prst="rect">
            <a:avLst/>
          </a:prstGeom>
        </p:spPr>
      </p:pic>
    </p:spTree>
    <p:extLst>
      <p:ext uri="{BB962C8B-B14F-4D97-AF65-F5344CB8AC3E}">
        <p14:creationId xmlns:p14="http://schemas.microsoft.com/office/powerpoint/2010/main" val="2048074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18BA45-670E-755F-8B9F-8DEDBCCD32A2}"/>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47476F6E-35FE-AA46-B515-57C191BA89D4}"/>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4EC39E40-F744-A86F-341B-A659C3A717CB}"/>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DF1251C1-9A54-CBE3-7108-E697249F94E9}"/>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8B648C46-44C6-2C61-C7C3-A3EB75BEB838}"/>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88CEB7CF-6E7F-2AB8-4709-07FEF9708FA6}"/>
              </a:ext>
            </a:extLst>
          </p:cNvPr>
          <p:cNvSpPr txBox="1"/>
          <p:nvPr/>
        </p:nvSpPr>
        <p:spPr>
          <a:xfrm>
            <a:off x="357051" y="531223"/>
            <a:ext cx="10920549"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Welcome: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1"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Agenda</a:t>
            </a:r>
          </a:p>
        </p:txBody>
      </p:sp>
      <p:sp>
        <p:nvSpPr>
          <p:cNvPr id="3" name="Text Placeholder 5">
            <a:extLst>
              <a:ext uri="{FF2B5EF4-FFF2-40B4-BE49-F238E27FC236}">
                <a16:creationId xmlns:a16="http://schemas.microsoft.com/office/drawing/2014/main" id="{70795CC5-BE5F-0DD5-A33B-9C0F6B790839}"/>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indent="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6E51A0"/>
              </a:solidFill>
              <a:effectLst/>
              <a:uLnTx/>
              <a:uFillTx/>
              <a:latin typeface="Arial" panose="020B0604020202020204"/>
              <a:ea typeface="+mn-ea"/>
              <a:cs typeface="+mn-cs"/>
            </a:endParaRPr>
          </a:p>
        </p:txBody>
      </p:sp>
      <p:pic>
        <p:nvPicPr>
          <p:cNvPr id="12" name="Picture 11">
            <a:extLst>
              <a:ext uri="{FF2B5EF4-FFF2-40B4-BE49-F238E27FC236}">
                <a16:creationId xmlns:a16="http://schemas.microsoft.com/office/drawing/2014/main" id="{D0E639B9-C2F9-E98A-16C4-1DCFE4542C27}"/>
              </a:ext>
            </a:extLst>
          </p:cNvPr>
          <p:cNvPicPr>
            <a:picLocks noChangeAspect="1"/>
          </p:cNvPicPr>
          <p:nvPr/>
        </p:nvPicPr>
        <p:blipFill>
          <a:blip r:embed="rId3"/>
          <a:stretch>
            <a:fillRect/>
          </a:stretch>
        </p:blipFill>
        <p:spPr>
          <a:xfrm>
            <a:off x="9908772" y="345718"/>
            <a:ext cx="1865490" cy="1778539"/>
          </a:xfrm>
          <a:prstGeom prst="rect">
            <a:avLst/>
          </a:prstGeom>
        </p:spPr>
      </p:pic>
      <p:pic>
        <p:nvPicPr>
          <p:cNvPr id="7" name="Picture 6">
            <a:extLst>
              <a:ext uri="{FF2B5EF4-FFF2-40B4-BE49-F238E27FC236}">
                <a16:creationId xmlns:a16="http://schemas.microsoft.com/office/drawing/2014/main" id="{4CB88296-FEC2-1C9B-A326-569FC01D9513}"/>
              </a:ext>
            </a:extLst>
          </p:cNvPr>
          <p:cNvPicPr>
            <a:picLocks noChangeAspect="1"/>
          </p:cNvPicPr>
          <p:nvPr/>
        </p:nvPicPr>
        <p:blipFill>
          <a:blip r:embed="rId4"/>
          <a:stretch>
            <a:fillRect/>
          </a:stretch>
        </p:blipFill>
        <p:spPr>
          <a:xfrm>
            <a:off x="1143000" y="2057400"/>
            <a:ext cx="9288171" cy="3734321"/>
          </a:xfrm>
          <a:prstGeom prst="rect">
            <a:avLst/>
          </a:prstGeom>
        </p:spPr>
      </p:pic>
    </p:spTree>
    <p:extLst>
      <p:ext uri="{BB962C8B-B14F-4D97-AF65-F5344CB8AC3E}">
        <p14:creationId xmlns:p14="http://schemas.microsoft.com/office/powerpoint/2010/main" val="20305530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6E3DAB-5582-69E2-1455-79A0301BFF43}"/>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8BE21D06-58A7-75DD-15D4-2AC7EB4D6B3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6" name="Title 1">
            <a:extLst>
              <a:ext uri="{FF2B5EF4-FFF2-40B4-BE49-F238E27FC236}">
                <a16:creationId xmlns:a16="http://schemas.microsoft.com/office/drawing/2014/main" id="{75B2A299-EECB-734B-C068-0AE16C4AE1B9}"/>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r>
              <a:rPr lang="en-GB" sz="2800" b="1" dirty="0" err="1">
                <a:solidFill>
                  <a:schemeClr val="bg1"/>
                </a:solidFill>
                <a:latin typeface="Calibri" panose="020F0502020204030204"/>
              </a:rPr>
              <a:t>Practitoner</a:t>
            </a:r>
            <a:r>
              <a:rPr lang="en-GB" sz="2800" b="1" dirty="0">
                <a:solidFill>
                  <a:schemeClr val="bg1"/>
                </a:solidFill>
                <a:latin typeface="Calibri" panose="020F0502020204030204"/>
              </a:rPr>
              <a:t> Focus Groups (PFG) </a:t>
            </a:r>
            <a:endParaRPr lang="en-GB" sz="2600" b="1" dirty="0">
              <a:solidFill>
                <a:schemeClr val="bg1"/>
              </a:solidFill>
              <a:latin typeface="Calibri" panose="020F0502020204030204"/>
            </a:endParaRPr>
          </a:p>
        </p:txBody>
      </p:sp>
      <p:sp>
        <p:nvSpPr>
          <p:cNvPr id="7" name="Content Placeholder 2">
            <a:extLst>
              <a:ext uri="{FF2B5EF4-FFF2-40B4-BE49-F238E27FC236}">
                <a16:creationId xmlns:a16="http://schemas.microsoft.com/office/drawing/2014/main" id="{AFD7E679-EA6D-F707-626D-FA242DF50DC8}"/>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0" name="Content Placeholder 2">
            <a:extLst>
              <a:ext uri="{FF2B5EF4-FFF2-40B4-BE49-F238E27FC236}">
                <a16:creationId xmlns:a16="http://schemas.microsoft.com/office/drawing/2014/main" id="{B6B18C03-EFC1-EF0C-55F9-1C724D8A3674}"/>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pic>
        <p:nvPicPr>
          <p:cNvPr id="15" name="Picture 14" descr="GMMH-Graphic-device-blue.png">
            <a:extLst>
              <a:ext uri="{FF2B5EF4-FFF2-40B4-BE49-F238E27FC236}">
                <a16:creationId xmlns:a16="http://schemas.microsoft.com/office/drawing/2014/main" id="{20B72E9D-EC9B-C2C3-5C34-028D44D66E2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0275" y="5949351"/>
            <a:ext cx="1648400" cy="636283"/>
          </a:xfrm>
          <a:prstGeom prst="rect">
            <a:avLst/>
          </a:prstGeom>
        </p:spPr>
      </p:pic>
      <p:pic>
        <p:nvPicPr>
          <p:cNvPr id="16" name="Picture 15" descr="GMMH-Strapline-blue.png">
            <a:extLst>
              <a:ext uri="{FF2B5EF4-FFF2-40B4-BE49-F238E27FC236}">
                <a16:creationId xmlns:a16="http://schemas.microsoft.com/office/drawing/2014/main" id="{E5990BD2-FFCF-3DEC-DFE7-88A95109FC3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170045" y="6148342"/>
            <a:ext cx="1627111" cy="238299"/>
          </a:xfrm>
          <a:prstGeom prst="rect">
            <a:avLst/>
          </a:prstGeom>
        </p:spPr>
      </p:pic>
      <p:sp>
        <p:nvSpPr>
          <p:cNvPr id="17" name="TextBox 16">
            <a:extLst>
              <a:ext uri="{FF2B5EF4-FFF2-40B4-BE49-F238E27FC236}">
                <a16:creationId xmlns:a16="http://schemas.microsoft.com/office/drawing/2014/main" id="{F0FFC52B-0745-CF97-280C-DA2725AC3640}"/>
              </a:ext>
            </a:extLst>
          </p:cNvPr>
          <p:cNvSpPr txBox="1"/>
          <p:nvPr/>
        </p:nvSpPr>
        <p:spPr>
          <a:xfrm>
            <a:off x="591265" y="2118929"/>
            <a:ext cx="10134027" cy="2802690"/>
          </a:xfrm>
          <a:prstGeom prst="rect">
            <a:avLst/>
          </a:prstGeom>
          <a:noFill/>
        </p:spPr>
        <p:txBody>
          <a:bodyPr wrap="square">
            <a:spAutoFit/>
          </a:bodyPr>
          <a:lstStyle/>
          <a:p>
            <a:pPr>
              <a:lnSpc>
                <a:spcPct val="150000"/>
              </a:lnSpc>
            </a:pPr>
            <a:r>
              <a:rPr lang="en-GB" sz="24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In essence, the PFGs aimed to make explicit the current situation. Ensure practitioners had the opportunity to reflect upon, explore and discuss in the roun</a:t>
            </a:r>
            <a:r>
              <a:rPr lang="en-GB" sz="2400" dirty="0">
                <a:solidFill>
                  <a:srgbClr val="333333"/>
                </a:solidFill>
                <a:latin typeface="Arial" panose="020B0604020202020204" pitchFamily="34" charset="0"/>
                <a:ea typeface="Calibri" panose="020F0502020204030204" pitchFamily="34" charset="0"/>
                <a:cs typeface="Times New Roman" panose="02020603050405020304" pitchFamily="18" charset="0"/>
              </a:rPr>
              <a:t>d, their views on contributory factors, and </a:t>
            </a:r>
            <a:r>
              <a:rPr lang="en-GB" sz="2400">
                <a:solidFill>
                  <a:srgbClr val="333333"/>
                </a:solidFill>
                <a:latin typeface="Arial" panose="020B0604020202020204" pitchFamily="34" charset="0"/>
                <a:ea typeface="Calibri" panose="020F0502020204030204" pitchFamily="34" charset="0"/>
                <a:cs typeface="Times New Roman" panose="02020603050405020304" pitchFamily="18" charset="0"/>
              </a:rPr>
              <a:t>where appropriate</a:t>
            </a:r>
            <a:r>
              <a:rPr lang="en-GB" sz="2400" dirty="0">
                <a:solidFill>
                  <a:srgbClr val="333333"/>
                </a:solidFill>
                <a:latin typeface="Arial" panose="020B0604020202020204" pitchFamily="34" charset="0"/>
                <a:ea typeface="Calibri" panose="020F0502020204030204" pitchFamily="34" charset="0"/>
                <a:cs typeface="Times New Roman" panose="02020603050405020304" pitchFamily="18" charset="0"/>
              </a:rPr>
              <a:t>,</a:t>
            </a:r>
            <a:r>
              <a:rPr lang="en-GB" sz="2400">
                <a:solidFill>
                  <a:srgbClr val="333333"/>
                </a:solidFill>
                <a:latin typeface="Arial" panose="020B0604020202020204" pitchFamily="34" charset="0"/>
                <a:ea typeface="Calibri" panose="020F0502020204030204" pitchFamily="34" charset="0"/>
                <a:cs typeface="Times New Roman" panose="02020603050405020304" pitchFamily="18" charset="0"/>
              </a:rPr>
              <a:t> </a:t>
            </a:r>
            <a:r>
              <a:rPr lang="en-GB" sz="2400" dirty="0">
                <a:solidFill>
                  <a:srgbClr val="333333"/>
                </a:solidFill>
                <a:latin typeface="Arial" panose="020B0604020202020204" pitchFamily="34" charset="0"/>
                <a:ea typeface="Calibri" panose="020F0502020204030204" pitchFamily="34" charset="0"/>
                <a:cs typeface="Times New Roman" panose="02020603050405020304" pitchFamily="18" charset="0"/>
              </a:rPr>
              <a:t>shift external attributions to internal attributions highlighting solutions which we could do something about. Promoting self efficacy and approach coping</a:t>
            </a:r>
            <a:r>
              <a:rPr lang="en-GB" sz="2400" i="1" dirty="0">
                <a:solidFill>
                  <a:srgbClr val="333333"/>
                </a:solidFill>
                <a:latin typeface="Arial" panose="020B0604020202020204" pitchFamily="34" charset="0"/>
                <a:ea typeface="Calibri" panose="020F0502020204030204" pitchFamily="34" charset="0"/>
                <a:cs typeface="Times New Roman" panose="02020603050405020304" pitchFamily="18" charset="0"/>
              </a:rPr>
              <a:t>. </a:t>
            </a:r>
            <a:endParaRPr lang="en-GB" sz="2400" i="1" dirty="0"/>
          </a:p>
        </p:txBody>
      </p:sp>
    </p:spTree>
    <p:extLst>
      <p:ext uri="{BB962C8B-B14F-4D97-AF65-F5344CB8AC3E}">
        <p14:creationId xmlns:p14="http://schemas.microsoft.com/office/powerpoint/2010/main" val="25815968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2DD04B-C3D4-574D-1D78-FDCEA53E00E7}"/>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4DA573B5-A8BF-99E6-A966-20BE701A21A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6" name="Title 1">
            <a:extLst>
              <a:ext uri="{FF2B5EF4-FFF2-40B4-BE49-F238E27FC236}">
                <a16:creationId xmlns:a16="http://schemas.microsoft.com/office/drawing/2014/main" id="{5F495EA4-EC3E-C272-9936-ED4F2780B67D}"/>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r>
              <a:rPr lang="en-GB" sz="2800" b="1" dirty="0">
                <a:solidFill>
                  <a:schemeClr val="bg1"/>
                </a:solidFill>
                <a:latin typeface="Calibri" panose="020F0502020204030204"/>
              </a:rPr>
              <a:t>PFG: </a:t>
            </a:r>
            <a:r>
              <a:rPr lang="en-GB" sz="2800" b="1" dirty="0">
                <a:solidFill>
                  <a:schemeClr val="bg1"/>
                </a:solidFill>
              </a:rPr>
              <a:t>Examples of attributions for recovery variation between practitioners drawing from same waiting list</a:t>
            </a:r>
            <a:r>
              <a:rPr lang="en-GB" sz="2800" b="1" i="1" dirty="0">
                <a:solidFill>
                  <a:schemeClr val="bg1"/>
                </a:solidFill>
                <a:latin typeface="Calibri" panose="020F0502020204030204"/>
              </a:rPr>
              <a:t> </a:t>
            </a:r>
          </a:p>
        </p:txBody>
      </p:sp>
      <p:sp>
        <p:nvSpPr>
          <p:cNvPr id="7" name="Content Placeholder 2">
            <a:extLst>
              <a:ext uri="{FF2B5EF4-FFF2-40B4-BE49-F238E27FC236}">
                <a16:creationId xmlns:a16="http://schemas.microsoft.com/office/drawing/2014/main" id="{9BFF0ABF-9958-6352-9B3B-91F02D27C86F}"/>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0" name="Content Placeholder 2">
            <a:extLst>
              <a:ext uri="{FF2B5EF4-FFF2-40B4-BE49-F238E27FC236}">
                <a16:creationId xmlns:a16="http://schemas.microsoft.com/office/drawing/2014/main" id="{B68492CF-266C-BF60-B869-F3F856DA5C58}"/>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pic>
        <p:nvPicPr>
          <p:cNvPr id="15" name="Picture 14" descr="GMMH-Graphic-device-blue.png">
            <a:extLst>
              <a:ext uri="{FF2B5EF4-FFF2-40B4-BE49-F238E27FC236}">
                <a16:creationId xmlns:a16="http://schemas.microsoft.com/office/drawing/2014/main" id="{DF1A6E90-D604-3E0C-5960-B807DE14F9E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0275" y="5949351"/>
            <a:ext cx="1648400" cy="636283"/>
          </a:xfrm>
          <a:prstGeom prst="rect">
            <a:avLst/>
          </a:prstGeom>
        </p:spPr>
      </p:pic>
      <p:pic>
        <p:nvPicPr>
          <p:cNvPr id="16" name="Picture 15" descr="GMMH-Strapline-blue.png">
            <a:extLst>
              <a:ext uri="{FF2B5EF4-FFF2-40B4-BE49-F238E27FC236}">
                <a16:creationId xmlns:a16="http://schemas.microsoft.com/office/drawing/2014/main" id="{4EA89ADD-CD3C-4821-0A09-3B174C97DDB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170045" y="6148342"/>
            <a:ext cx="1627111" cy="238299"/>
          </a:xfrm>
          <a:prstGeom prst="rect">
            <a:avLst/>
          </a:prstGeom>
        </p:spPr>
      </p:pic>
      <p:graphicFrame>
        <p:nvGraphicFramePr>
          <p:cNvPr id="2" name="Table 1">
            <a:extLst>
              <a:ext uri="{FF2B5EF4-FFF2-40B4-BE49-F238E27FC236}">
                <a16:creationId xmlns:a16="http://schemas.microsoft.com/office/drawing/2014/main" id="{7BAE6E15-FD2A-722B-D298-94EABEFABA6F}"/>
              </a:ext>
            </a:extLst>
          </p:cNvPr>
          <p:cNvGraphicFramePr>
            <a:graphicFrameLocks noGrp="1"/>
          </p:cNvGraphicFramePr>
          <p:nvPr/>
        </p:nvGraphicFramePr>
        <p:xfrm>
          <a:off x="-6056" y="904098"/>
          <a:ext cx="12008313" cy="5713220"/>
        </p:xfrm>
        <a:graphic>
          <a:graphicData uri="http://schemas.openxmlformats.org/drawingml/2006/table">
            <a:tbl>
              <a:tblPr firstRow="1" firstCol="1" bandRow="1">
                <a:tableStyleId>{5C22544A-7EE6-4342-B048-85BDC9FD1C3A}</a:tableStyleId>
              </a:tblPr>
              <a:tblGrid>
                <a:gridCol w="6037462">
                  <a:extLst>
                    <a:ext uri="{9D8B030D-6E8A-4147-A177-3AD203B41FA5}">
                      <a16:colId xmlns:a16="http://schemas.microsoft.com/office/drawing/2014/main" val="248231607"/>
                    </a:ext>
                  </a:extLst>
                </a:gridCol>
                <a:gridCol w="5970851">
                  <a:extLst>
                    <a:ext uri="{9D8B030D-6E8A-4147-A177-3AD203B41FA5}">
                      <a16:colId xmlns:a16="http://schemas.microsoft.com/office/drawing/2014/main" val="4285924884"/>
                    </a:ext>
                  </a:extLst>
                </a:gridCol>
              </a:tblGrid>
              <a:tr h="283169">
                <a:tc>
                  <a:txBody>
                    <a:bodyPr/>
                    <a:lstStyle/>
                    <a:p>
                      <a:pPr algn="ctr">
                        <a:lnSpc>
                          <a:spcPct val="107000"/>
                        </a:lnSpc>
                        <a:spcAft>
                          <a:spcPts val="800"/>
                        </a:spcAft>
                        <a:buNone/>
                      </a:pPr>
                      <a:r>
                        <a:rPr lang="en-GB" sz="2000" dirty="0">
                          <a:solidFill>
                            <a:schemeClr val="tx1"/>
                          </a:solidFill>
                          <a:effectLst/>
                        </a:rPr>
                        <a:t>Internal attributions</a:t>
                      </a:r>
                    </a:p>
                  </a:txBody>
                  <a:tcPr marL="68580" marR="68580" marT="0" marB="0">
                    <a:solidFill>
                      <a:schemeClr val="accent3">
                        <a:lumMod val="40000"/>
                        <a:lumOff val="60000"/>
                      </a:schemeClr>
                    </a:solidFill>
                  </a:tcPr>
                </a:tc>
                <a:tc>
                  <a:txBody>
                    <a:bodyPr/>
                    <a:lstStyle/>
                    <a:p>
                      <a:pPr algn="ctr">
                        <a:lnSpc>
                          <a:spcPct val="107000"/>
                        </a:lnSpc>
                        <a:spcAft>
                          <a:spcPts val="800"/>
                        </a:spcAft>
                        <a:buNone/>
                      </a:pPr>
                      <a:r>
                        <a:rPr lang="en-GB" sz="2000" dirty="0">
                          <a:solidFill>
                            <a:schemeClr val="tx1"/>
                          </a:solidFill>
                          <a:effectLst/>
                        </a:rPr>
                        <a:t>External</a:t>
                      </a:r>
                      <a:r>
                        <a:rPr lang="en-GB" sz="2000" dirty="0">
                          <a:effectLst/>
                        </a:rPr>
                        <a:t> </a:t>
                      </a:r>
                      <a:r>
                        <a:rPr lang="en-GB" sz="2000" dirty="0">
                          <a:solidFill>
                            <a:schemeClr val="tx1"/>
                          </a:solidFill>
                          <a:effectLst/>
                        </a:rPr>
                        <a:t>attributions</a:t>
                      </a:r>
                      <a:r>
                        <a:rPr lang="en-GB" sz="2000" dirty="0">
                          <a:effectLst/>
                        </a:rPr>
                        <a:t> </a:t>
                      </a:r>
                    </a:p>
                    <a:p>
                      <a:pPr algn="ctr">
                        <a:lnSpc>
                          <a:spcPct val="107000"/>
                        </a:lnSpc>
                        <a:spcAft>
                          <a:spcPts val="800"/>
                        </a:spcAft>
                        <a:buNone/>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40000"/>
                        <a:lumOff val="60000"/>
                      </a:schemeClr>
                    </a:solidFill>
                  </a:tcPr>
                </a:tc>
                <a:extLst>
                  <a:ext uri="{0D108BD9-81ED-4DB2-BD59-A6C34878D82A}">
                    <a16:rowId xmlns:a16="http://schemas.microsoft.com/office/drawing/2014/main" val="952094118"/>
                  </a:ext>
                </a:extLst>
              </a:tr>
              <a:tr h="4973826">
                <a:tc>
                  <a:txBody>
                    <a:bodyPr/>
                    <a:lstStyle/>
                    <a:p>
                      <a:pPr algn="just">
                        <a:lnSpc>
                          <a:spcPct val="107000"/>
                        </a:lnSpc>
                        <a:spcAft>
                          <a:spcPts val="800"/>
                        </a:spcAft>
                        <a:buNone/>
                      </a:pPr>
                      <a:r>
                        <a:rPr lang="en-GB" sz="2000" b="0" dirty="0">
                          <a:solidFill>
                            <a:schemeClr val="tx1"/>
                          </a:solidFill>
                          <a:effectLst/>
                        </a:rPr>
                        <a:t>“Some practitioners are more skilled in adapting their communication and interaction styles to fit the specific needs and backgrounds of their clients, which can significantly enhance engagement and recovery outcomes.”</a:t>
                      </a:r>
                    </a:p>
                    <a:p>
                      <a:pPr algn="just">
                        <a:lnSpc>
                          <a:spcPct val="107000"/>
                        </a:lnSpc>
                        <a:spcAft>
                          <a:spcPts val="800"/>
                        </a:spcAft>
                        <a:buNone/>
                      </a:pPr>
                      <a:r>
                        <a:rPr lang="en-GB" sz="2000" b="0" dirty="0">
                          <a:solidFill>
                            <a:schemeClr val="tx1"/>
                          </a:solidFill>
                          <a:effectLst/>
                        </a:rPr>
                        <a:t> </a:t>
                      </a:r>
                    </a:p>
                    <a:p>
                      <a:pPr algn="just">
                        <a:lnSpc>
                          <a:spcPct val="107000"/>
                        </a:lnSpc>
                        <a:spcAft>
                          <a:spcPts val="800"/>
                        </a:spcAft>
                        <a:buNone/>
                      </a:pPr>
                      <a:r>
                        <a:rPr lang="en-US" sz="2000" b="0" dirty="0">
                          <a:solidFill>
                            <a:schemeClr val="tx1"/>
                          </a:solidFill>
                          <a:effectLst/>
                        </a:rPr>
                        <a:t>“Is there an emphasis on discussion of psychometric measures with clients, to better understand how this can help and whether it is as collaborative and meaningful as it could be.”</a:t>
                      </a:r>
                      <a:endParaRPr lang="en-GB" sz="2000" b="0" dirty="0">
                        <a:solidFill>
                          <a:schemeClr val="tx1"/>
                        </a:solidFill>
                        <a:effectLst/>
                      </a:endParaRPr>
                    </a:p>
                    <a:p>
                      <a:pPr algn="just">
                        <a:lnSpc>
                          <a:spcPct val="107000"/>
                        </a:lnSpc>
                        <a:spcAft>
                          <a:spcPts val="800"/>
                        </a:spcAft>
                        <a:buNone/>
                      </a:pPr>
                      <a:r>
                        <a:rPr lang="en-GB" sz="2000" dirty="0">
                          <a:solidFill>
                            <a:schemeClr val="tx1"/>
                          </a:solidFill>
                          <a:effectLst/>
                        </a:rPr>
                        <a:t> </a:t>
                      </a:r>
                      <a:endParaRPr lang="en-GB"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just">
                        <a:lnSpc>
                          <a:spcPct val="107000"/>
                        </a:lnSpc>
                        <a:spcAft>
                          <a:spcPts val="800"/>
                        </a:spcAft>
                        <a:buNone/>
                      </a:pPr>
                      <a:r>
                        <a:rPr lang="en-US" sz="2000" dirty="0">
                          <a:effectLst/>
                        </a:rPr>
                        <a:t>“I don't think practitioners recovery rates should be being compared, we are a team.”</a:t>
                      </a:r>
                    </a:p>
                    <a:p>
                      <a:pPr algn="just">
                        <a:lnSpc>
                          <a:spcPct val="107000"/>
                        </a:lnSpc>
                        <a:spcAft>
                          <a:spcPts val="800"/>
                        </a:spcAft>
                        <a:buNone/>
                      </a:pPr>
                      <a:r>
                        <a:rPr lang="en-US" sz="2000" dirty="0">
                          <a:effectLst/>
                        </a:rPr>
                        <a:t>“There are factors affecting recovery that are not being taken into account.”</a:t>
                      </a:r>
                    </a:p>
                    <a:p>
                      <a:pPr algn="just">
                        <a:lnSpc>
                          <a:spcPct val="107000"/>
                        </a:lnSpc>
                        <a:spcAft>
                          <a:spcPts val="800"/>
                        </a:spcAft>
                        <a:buNone/>
                      </a:pPr>
                      <a:r>
                        <a:rPr lang="en-US" sz="2000" dirty="0">
                          <a:effectLst/>
                        </a:rPr>
                        <a:t>“Are the targets for recovery realistic how are these targets set?”</a:t>
                      </a:r>
                    </a:p>
                    <a:p>
                      <a:pPr algn="just">
                        <a:lnSpc>
                          <a:spcPct val="107000"/>
                        </a:lnSpc>
                        <a:spcAft>
                          <a:spcPts val="800"/>
                        </a:spcAft>
                        <a:buNone/>
                      </a:pPr>
                      <a:r>
                        <a:rPr lang="en-US" sz="2000" dirty="0">
                          <a:effectLst/>
                        </a:rPr>
                        <a:t>“Is recovery a fair reflection on whether or not a client has benefitted from therapy?”</a:t>
                      </a:r>
                      <a:endParaRPr lang="en-GB" sz="2000" dirty="0">
                        <a:effectLst/>
                      </a:endParaRPr>
                    </a:p>
                    <a:p>
                      <a:pPr algn="just">
                        <a:lnSpc>
                          <a:spcPct val="107000"/>
                        </a:lnSpc>
                        <a:spcAft>
                          <a:spcPts val="800"/>
                        </a:spcAft>
                        <a:buNone/>
                      </a:pPr>
                      <a:r>
                        <a:rPr lang="en-US" sz="2000" dirty="0">
                          <a:effectLst/>
                        </a:rPr>
                        <a:t> “The gatekeeping is not as good as it could be, we see clients that are not suitable for the service.”</a:t>
                      </a:r>
                      <a:endParaRPr lang="en-GB" sz="2000" dirty="0">
                        <a:effectLst/>
                      </a:endParaRPr>
                    </a:p>
                    <a:p>
                      <a:pPr algn="just">
                        <a:lnSpc>
                          <a:spcPct val="107000"/>
                        </a:lnSpc>
                        <a:spcAft>
                          <a:spcPts val="800"/>
                        </a:spcAft>
                        <a:buNone/>
                      </a:pPr>
                      <a:r>
                        <a:rPr lang="en-US" sz="2000" dirty="0">
                          <a:effectLst/>
                        </a:rPr>
                        <a:t> “Which clients end up on your caseload and the level of complexity and other factors such as neurodiversity.”</a:t>
                      </a:r>
                      <a:endParaRPr lang="en-GB" sz="2000" dirty="0">
                        <a:effectLst/>
                      </a:endParaRPr>
                    </a:p>
                    <a:p>
                      <a:pPr algn="just">
                        <a:lnSpc>
                          <a:spcPct val="107000"/>
                        </a:lnSpc>
                        <a:spcAft>
                          <a:spcPts val="800"/>
                        </a:spcAft>
                        <a:buNone/>
                      </a:pPr>
                      <a:r>
                        <a:rPr lang="en-GB" sz="2000" dirty="0">
                          <a:effectLst/>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4279368449"/>
                  </a:ext>
                </a:extLst>
              </a:tr>
            </a:tbl>
          </a:graphicData>
        </a:graphic>
      </p:graphicFrame>
    </p:spTree>
    <p:extLst>
      <p:ext uri="{BB962C8B-B14F-4D97-AF65-F5344CB8AC3E}">
        <p14:creationId xmlns:p14="http://schemas.microsoft.com/office/powerpoint/2010/main" val="15822710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221503" y="1886669"/>
            <a:ext cx="3669161" cy="2760098"/>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endParaRPr lang="en-US" sz="3100" b="1" dirty="0">
              <a:solidFill>
                <a:schemeClr val="tx2"/>
              </a:solidFill>
              <a:effectLst>
                <a:outerShdw blurRad="38100" dist="38100" dir="2700000" algn="tl">
                  <a:srgbClr val="C0C0C0"/>
                </a:outerShdw>
              </a:effectLst>
            </a:endParaRPr>
          </a:p>
          <a:p>
            <a:pPr>
              <a:spcAft>
                <a:spcPts val="600"/>
              </a:spcAft>
            </a:pPr>
            <a:r>
              <a:rPr lang="en-US" sz="3100" b="1" i="1" dirty="0">
                <a:solidFill>
                  <a:schemeClr val="tx2"/>
                </a:solidFill>
              </a:rPr>
              <a:t>What are our options to help close the gap between practitioners with high recovery rates and those with low recovery rates?</a:t>
            </a:r>
            <a:endParaRPr lang="en-US" sz="3100" b="1" dirty="0">
              <a:solidFill>
                <a:schemeClr val="tx2"/>
              </a:solidFill>
            </a:endParaRPr>
          </a:p>
          <a:p>
            <a:pPr>
              <a:spcAft>
                <a:spcPts val="600"/>
              </a:spcAft>
            </a:pPr>
            <a:endParaRPr lang="en-US" sz="3100" b="1" i="1" dirty="0">
              <a:solidFill>
                <a:schemeClr val="tx2"/>
              </a:solidFill>
            </a:endParaRPr>
          </a:p>
        </p:txBody>
      </p:sp>
      <p:pic>
        <p:nvPicPr>
          <p:cNvPr id="21" name="Picture 20" descr="GMMH_Logo_A4_White.png"/>
          <p:cNvPicPr>
            <a:picLocks noChangeAspect="1"/>
          </p:cNvPicPr>
          <p:nvPr/>
        </p:nvPicPr>
        <p:blipFill>
          <a:blip r:embed="rId3" cstate="email">
            <a:alphaModFix/>
            <a:extLst>
              <a:ext uri="{28A0092B-C50C-407E-A947-70E740481C1C}">
                <a14:useLocalDpi xmlns:a14="http://schemas.microsoft.com/office/drawing/2010/main"/>
              </a:ext>
            </a:extLst>
          </a:blip>
          <a:stretch>
            <a:fillRect/>
          </a:stretch>
        </p:blipFill>
        <p:spPr>
          <a:xfrm>
            <a:off x="6240477" y="1264367"/>
            <a:ext cx="2246067" cy="1068613"/>
          </a:xfrm>
          <a:prstGeom prst="rect">
            <a:avLst/>
          </a:prstGeom>
          <a:effectLst>
            <a:softEdge rad="0"/>
          </a:effectLst>
        </p:spPr>
      </p:pic>
      <p:sp>
        <p:nvSpPr>
          <p:cNvPr id="11" name="Content Placeholder 2"/>
          <p:cNvSpPr txBox="1">
            <a:spLocks/>
          </p:cNvSpPr>
          <p:nvPr/>
        </p:nvSpPr>
        <p:spPr>
          <a:xfrm>
            <a:off x="845106" y="1730212"/>
            <a:ext cx="10932580" cy="361515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lnSpc>
                <a:spcPct val="100000"/>
              </a:lnSpc>
              <a:spcBef>
                <a:spcPts val="0"/>
              </a:spcBef>
              <a:buNone/>
              <a:defRPr/>
            </a:pPr>
            <a:endParaRPr lang="en-GB" b="1" dirty="0">
              <a:solidFill>
                <a:prstClr val="black"/>
              </a:solidFill>
            </a:endParaRPr>
          </a:p>
          <a:p>
            <a:pPr marL="0" indent="0">
              <a:buNone/>
            </a:pPr>
            <a:endParaRPr lang="en-GB" dirty="0"/>
          </a:p>
        </p:txBody>
      </p:sp>
      <p:grpSp>
        <p:nvGrpSpPr>
          <p:cNvPr id="45" name="Group 44">
            <a:extLst>
              <a:ext uri="{FF2B5EF4-FFF2-40B4-BE49-F238E27FC236}">
                <a16:creationId xmlns:a16="http://schemas.microsoft.com/office/drawing/2014/main" id="{81821C0A-289E-2C51-00BC-5471CCFA270E}"/>
              </a:ext>
            </a:extLst>
          </p:cNvPr>
          <p:cNvGrpSpPr/>
          <p:nvPr/>
        </p:nvGrpSpPr>
        <p:grpSpPr>
          <a:xfrm>
            <a:off x="4428277" y="547535"/>
            <a:ext cx="7746121" cy="5854697"/>
            <a:chOff x="4334343" y="2073879"/>
            <a:chExt cx="3568165" cy="2726983"/>
          </a:xfrm>
        </p:grpSpPr>
        <p:grpSp>
          <p:nvGrpSpPr>
            <p:cNvPr id="8" name="Group 7">
              <a:extLst>
                <a:ext uri="{FF2B5EF4-FFF2-40B4-BE49-F238E27FC236}">
                  <a16:creationId xmlns:a16="http://schemas.microsoft.com/office/drawing/2014/main" id="{02470D66-E894-4710-0A20-3C1F68FFBFB4}"/>
                </a:ext>
              </a:extLst>
            </p:cNvPr>
            <p:cNvGrpSpPr/>
            <p:nvPr/>
          </p:nvGrpSpPr>
          <p:grpSpPr>
            <a:xfrm>
              <a:off x="6518798" y="3916843"/>
              <a:ext cx="1383710" cy="884019"/>
              <a:chOff x="2455479" y="1842964"/>
              <a:chExt cx="1383710" cy="884019"/>
            </a:xfrm>
          </p:grpSpPr>
          <p:sp>
            <p:nvSpPr>
              <p:cNvPr id="43" name="Rectangle: Rounded Corners 42">
                <a:extLst>
                  <a:ext uri="{FF2B5EF4-FFF2-40B4-BE49-F238E27FC236}">
                    <a16:creationId xmlns:a16="http://schemas.microsoft.com/office/drawing/2014/main" id="{8A98F5A8-B14E-A6D8-FA03-5CC5D878E7EB}"/>
                  </a:ext>
                </a:extLst>
              </p:cNvPr>
              <p:cNvSpPr/>
              <p:nvPr/>
            </p:nvSpPr>
            <p:spPr>
              <a:xfrm>
                <a:off x="2455479" y="1842964"/>
                <a:ext cx="1338859" cy="867277"/>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44" name="Rectangle: Rounded Corners 4">
                <a:extLst>
                  <a:ext uri="{FF2B5EF4-FFF2-40B4-BE49-F238E27FC236}">
                    <a16:creationId xmlns:a16="http://schemas.microsoft.com/office/drawing/2014/main" id="{50535A79-BAD6-1AC1-366F-41D7167D4D88}"/>
                  </a:ext>
                </a:extLst>
              </p:cNvPr>
              <p:cNvSpPr txBox="1"/>
              <p:nvPr/>
            </p:nvSpPr>
            <p:spPr>
              <a:xfrm>
                <a:off x="2804758" y="2114627"/>
                <a:ext cx="1034431" cy="61235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t" anchorCtr="0">
                <a:noAutofit/>
              </a:bodyPr>
              <a:lstStyle/>
              <a:p>
                <a:pPr marL="57150" lvl="1" indent="-57150" algn="l" defTabSz="488950">
                  <a:lnSpc>
                    <a:spcPct val="90000"/>
                  </a:lnSpc>
                  <a:spcBef>
                    <a:spcPct val="0"/>
                  </a:spcBef>
                  <a:spcAft>
                    <a:spcPct val="15000"/>
                  </a:spcAft>
                  <a:buChar char="•"/>
                </a:pPr>
                <a:endParaRPr lang="en-GB" kern="1200" dirty="0"/>
              </a:p>
              <a:p>
                <a:pPr marL="0" lvl="1" algn="l" defTabSz="488950">
                  <a:lnSpc>
                    <a:spcPct val="90000"/>
                  </a:lnSpc>
                  <a:spcBef>
                    <a:spcPct val="0"/>
                  </a:spcBef>
                  <a:spcAft>
                    <a:spcPct val="15000"/>
                  </a:spcAft>
                </a:pPr>
                <a:r>
                  <a:rPr lang="en-GB" sz="2000" b="1" kern="1200" dirty="0"/>
                  <a:t>What could you do?</a:t>
                </a:r>
              </a:p>
            </p:txBody>
          </p:sp>
        </p:grpSp>
        <p:grpSp>
          <p:nvGrpSpPr>
            <p:cNvPr id="9" name="Group 8">
              <a:extLst>
                <a:ext uri="{FF2B5EF4-FFF2-40B4-BE49-F238E27FC236}">
                  <a16:creationId xmlns:a16="http://schemas.microsoft.com/office/drawing/2014/main" id="{D8190242-B836-F2E9-CA43-2A8537F60C0F}"/>
                </a:ext>
              </a:extLst>
            </p:cNvPr>
            <p:cNvGrpSpPr/>
            <p:nvPr/>
          </p:nvGrpSpPr>
          <p:grpSpPr>
            <a:xfrm>
              <a:off x="4334343" y="3916843"/>
              <a:ext cx="1338859" cy="867277"/>
              <a:chOff x="271024" y="1842964"/>
              <a:chExt cx="1338859" cy="867277"/>
            </a:xfrm>
          </p:grpSpPr>
          <p:sp>
            <p:nvSpPr>
              <p:cNvPr id="41" name="Rectangle: Rounded Corners 40">
                <a:extLst>
                  <a:ext uri="{FF2B5EF4-FFF2-40B4-BE49-F238E27FC236}">
                    <a16:creationId xmlns:a16="http://schemas.microsoft.com/office/drawing/2014/main" id="{C0A3919E-8ED6-6570-7256-C0E78FC4CB02}"/>
                  </a:ext>
                </a:extLst>
              </p:cNvPr>
              <p:cNvSpPr/>
              <p:nvPr/>
            </p:nvSpPr>
            <p:spPr>
              <a:xfrm>
                <a:off x="271024" y="1842964"/>
                <a:ext cx="1338859" cy="867277"/>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42" name="Rectangle: Rounded Corners 6">
                <a:extLst>
                  <a:ext uri="{FF2B5EF4-FFF2-40B4-BE49-F238E27FC236}">
                    <a16:creationId xmlns:a16="http://schemas.microsoft.com/office/drawing/2014/main" id="{5021CA1A-EEBB-9279-E515-CF90094D5BA9}"/>
                  </a:ext>
                </a:extLst>
              </p:cNvPr>
              <p:cNvSpPr txBox="1"/>
              <p:nvPr/>
            </p:nvSpPr>
            <p:spPr>
              <a:xfrm>
                <a:off x="290075" y="2078834"/>
                <a:ext cx="1009301" cy="61235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t" anchorCtr="0">
                <a:noAutofit/>
              </a:bodyPr>
              <a:lstStyle/>
              <a:p>
                <a:pPr marL="0" lvl="1" algn="l" defTabSz="488950">
                  <a:lnSpc>
                    <a:spcPct val="90000"/>
                  </a:lnSpc>
                  <a:spcBef>
                    <a:spcPct val="0"/>
                  </a:spcBef>
                  <a:spcAft>
                    <a:spcPct val="15000"/>
                  </a:spcAft>
                </a:pPr>
                <a:endParaRPr lang="en-GB" kern="1200" dirty="0"/>
              </a:p>
              <a:p>
                <a:pPr marL="0" lvl="1" algn="l" defTabSz="488950">
                  <a:lnSpc>
                    <a:spcPct val="90000"/>
                  </a:lnSpc>
                  <a:spcBef>
                    <a:spcPct val="0"/>
                  </a:spcBef>
                  <a:spcAft>
                    <a:spcPct val="15000"/>
                  </a:spcAft>
                </a:pPr>
                <a:r>
                  <a:rPr lang="en-GB" sz="2000" b="1" kern="1200" dirty="0"/>
                  <a:t>What will you do?</a:t>
                </a:r>
              </a:p>
            </p:txBody>
          </p:sp>
        </p:grpSp>
        <p:grpSp>
          <p:nvGrpSpPr>
            <p:cNvPr id="12" name="Group 11">
              <a:extLst>
                <a:ext uri="{FF2B5EF4-FFF2-40B4-BE49-F238E27FC236}">
                  <a16:creationId xmlns:a16="http://schemas.microsoft.com/office/drawing/2014/main" id="{7E7EF6E8-B31C-FA51-DB46-2460DE17004B}"/>
                </a:ext>
              </a:extLst>
            </p:cNvPr>
            <p:cNvGrpSpPr/>
            <p:nvPr/>
          </p:nvGrpSpPr>
          <p:grpSpPr>
            <a:xfrm>
              <a:off x="6518798" y="2073879"/>
              <a:ext cx="1338859" cy="867277"/>
              <a:chOff x="2455479" y="0"/>
              <a:chExt cx="1338859" cy="867277"/>
            </a:xfrm>
          </p:grpSpPr>
          <p:sp>
            <p:nvSpPr>
              <p:cNvPr id="39" name="Rectangle: Rounded Corners 38">
                <a:extLst>
                  <a:ext uri="{FF2B5EF4-FFF2-40B4-BE49-F238E27FC236}">
                    <a16:creationId xmlns:a16="http://schemas.microsoft.com/office/drawing/2014/main" id="{79EBE48F-C13E-163D-738D-ADB774F01040}"/>
                  </a:ext>
                </a:extLst>
              </p:cNvPr>
              <p:cNvSpPr/>
              <p:nvPr/>
            </p:nvSpPr>
            <p:spPr>
              <a:xfrm>
                <a:off x="2455479" y="0"/>
                <a:ext cx="1338859" cy="867277"/>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40" name="Rectangle: Rounded Corners 8">
                <a:extLst>
                  <a:ext uri="{FF2B5EF4-FFF2-40B4-BE49-F238E27FC236}">
                    <a16:creationId xmlns:a16="http://schemas.microsoft.com/office/drawing/2014/main" id="{B1883BAF-679E-37FC-1CEE-25F555EF5232}"/>
                  </a:ext>
                </a:extLst>
              </p:cNvPr>
              <p:cNvSpPr txBox="1"/>
              <p:nvPr/>
            </p:nvSpPr>
            <p:spPr>
              <a:xfrm>
                <a:off x="2753848" y="19051"/>
                <a:ext cx="1021439" cy="61235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t" anchorCtr="0">
                <a:noAutofit/>
              </a:bodyPr>
              <a:lstStyle/>
              <a:p>
                <a:pPr marL="0" lvl="1" algn="l" defTabSz="488950">
                  <a:lnSpc>
                    <a:spcPct val="90000"/>
                  </a:lnSpc>
                  <a:spcBef>
                    <a:spcPct val="0"/>
                  </a:spcBef>
                  <a:spcAft>
                    <a:spcPct val="15000"/>
                  </a:spcAft>
                </a:pPr>
                <a:endParaRPr lang="en-GB" kern="1200" dirty="0"/>
              </a:p>
              <a:p>
                <a:pPr marL="0" lvl="1" algn="l" defTabSz="488950">
                  <a:lnSpc>
                    <a:spcPct val="90000"/>
                  </a:lnSpc>
                  <a:spcBef>
                    <a:spcPct val="0"/>
                  </a:spcBef>
                  <a:spcAft>
                    <a:spcPct val="15000"/>
                  </a:spcAft>
                </a:pPr>
                <a:r>
                  <a:rPr lang="en-GB" sz="2000" b="1" kern="1200" dirty="0"/>
                  <a:t>Current situation?</a:t>
                </a:r>
              </a:p>
            </p:txBody>
          </p:sp>
        </p:grpSp>
        <p:grpSp>
          <p:nvGrpSpPr>
            <p:cNvPr id="13" name="Group 12">
              <a:extLst>
                <a:ext uri="{FF2B5EF4-FFF2-40B4-BE49-F238E27FC236}">
                  <a16:creationId xmlns:a16="http://schemas.microsoft.com/office/drawing/2014/main" id="{B8A8F399-F583-6AD4-EEDE-3FFAEC42E429}"/>
                </a:ext>
              </a:extLst>
            </p:cNvPr>
            <p:cNvGrpSpPr/>
            <p:nvPr/>
          </p:nvGrpSpPr>
          <p:grpSpPr>
            <a:xfrm>
              <a:off x="4334343" y="2073879"/>
              <a:ext cx="1338859" cy="867277"/>
              <a:chOff x="271024" y="0"/>
              <a:chExt cx="1338859" cy="867277"/>
            </a:xfrm>
          </p:grpSpPr>
          <p:sp>
            <p:nvSpPr>
              <p:cNvPr id="37" name="Rectangle: Rounded Corners 36">
                <a:extLst>
                  <a:ext uri="{FF2B5EF4-FFF2-40B4-BE49-F238E27FC236}">
                    <a16:creationId xmlns:a16="http://schemas.microsoft.com/office/drawing/2014/main" id="{1393F3D6-B8BA-2777-FAAF-553A9158E8EA}"/>
                  </a:ext>
                </a:extLst>
              </p:cNvPr>
              <p:cNvSpPr/>
              <p:nvPr/>
            </p:nvSpPr>
            <p:spPr>
              <a:xfrm>
                <a:off x="271024" y="0"/>
                <a:ext cx="1338859" cy="867277"/>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38" name="Rectangle: Rounded Corners 10">
                <a:extLst>
                  <a:ext uri="{FF2B5EF4-FFF2-40B4-BE49-F238E27FC236}">
                    <a16:creationId xmlns:a16="http://schemas.microsoft.com/office/drawing/2014/main" id="{59162707-7480-E8E4-B254-0943C1C4925B}"/>
                  </a:ext>
                </a:extLst>
              </p:cNvPr>
              <p:cNvSpPr txBox="1"/>
              <p:nvPr/>
            </p:nvSpPr>
            <p:spPr>
              <a:xfrm>
                <a:off x="290075" y="19051"/>
                <a:ext cx="1014101" cy="61235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t" anchorCtr="0">
                <a:noAutofit/>
              </a:bodyPr>
              <a:lstStyle/>
              <a:p>
                <a:pPr marL="0" lvl="1" algn="l" defTabSz="488950">
                  <a:lnSpc>
                    <a:spcPct val="90000"/>
                  </a:lnSpc>
                  <a:spcBef>
                    <a:spcPct val="0"/>
                  </a:spcBef>
                  <a:spcAft>
                    <a:spcPct val="15000"/>
                  </a:spcAft>
                </a:pPr>
                <a:endParaRPr lang="en-GB" kern="1200" dirty="0"/>
              </a:p>
              <a:p>
                <a:pPr marL="0" lvl="1" algn="l" defTabSz="488950">
                  <a:lnSpc>
                    <a:spcPct val="90000"/>
                  </a:lnSpc>
                  <a:spcBef>
                    <a:spcPct val="0"/>
                  </a:spcBef>
                  <a:spcAft>
                    <a:spcPct val="15000"/>
                  </a:spcAft>
                </a:pPr>
                <a:r>
                  <a:rPr lang="en-GB" sz="2000" b="1" kern="1200" dirty="0"/>
                  <a:t>What do you want?</a:t>
                </a:r>
              </a:p>
            </p:txBody>
          </p:sp>
        </p:grpSp>
        <p:grpSp>
          <p:nvGrpSpPr>
            <p:cNvPr id="14" name="Group 13">
              <a:extLst>
                <a:ext uri="{FF2B5EF4-FFF2-40B4-BE49-F238E27FC236}">
                  <a16:creationId xmlns:a16="http://schemas.microsoft.com/office/drawing/2014/main" id="{1EB78305-3F0F-E29C-8486-68A50C1F99FA}"/>
                </a:ext>
              </a:extLst>
            </p:cNvPr>
            <p:cNvGrpSpPr/>
            <p:nvPr/>
          </p:nvGrpSpPr>
          <p:grpSpPr>
            <a:xfrm>
              <a:off x="4914186" y="2225487"/>
              <a:ext cx="1173534" cy="1173534"/>
              <a:chOff x="850867" y="151608"/>
              <a:chExt cx="1173534" cy="1173534"/>
            </a:xfrm>
          </p:grpSpPr>
          <p:sp>
            <p:nvSpPr>
              <p:cNvPr id="29" name="Partial Circle 28">
                <a:extLst>
                  <a:ext uri="{FF2B5EF4-FFF2-40B4-BE49-F238E27FC236}">
                    <a16:creationId xmlns:a16="http://schemas.microsoft.com/office/drawing/2014/main" id="{1322DE20-0DE8-8719-FB5D-E0D4826BBD6D}"/>
                  </a:ext>
                </a:extLst>
              </p:cNvPr>
              <p:cNvSpPr/>
              <p:nvPr/>
            </p:nvSpPr>
            <p:spPr>
              <a:xfrm>
                <a:off x="850867" y="151608"/>
                <a:ext cx="1173534" cy="1173534"/>
              </a:xfrm>
              <a:prstGeom prst="pieWedge">
                <a:avLst/>
              </a:prstGeom>
              <a:solidFill>
                <a:schemeClr val="accent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35" name="Partial Circle 12">
                <a:extLst>
                  <a:ext uri="{FF2B5EF4-FFF2-40B4-BE49-F238E27FC236}">
                    <a16:creationId xmlns:a16="http://schemas.microsoft.com/office/drawing/2014/main" id="{0DE54E59-436F-5744-855C-D0C5409649A1}"/>
                  </a:ext>
                </a:extLst>
              </p:cNvPr>
              <p:cNvSpPr txBox="1"/>
              <p:nvPr/>
            </p:nvSpPr>
            <p:spPr>
              <a:xfrm>
                <a:off x="1194587" y="495328"/>
                <a:ext cx="829814" cy="8298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GB" sz="2800" b="1" kern="1200" dirty="0">
                    <a:solidFill>
                      <a:schemeClr val="bg1"/>
                    </a:solidFill>
                  </a:rPr>
                  <a:t>Goal</a:t>
                </a:r>
              </a:p>
            </p:txBody>
          </p:sp>
        </p:grpSp>
        <p:grpSp>
          <p:nvGrpSpPr>
            <p:cNvPr id="17" name="Group 16">
              <a:extLst>
                <a:ext uri="{FF2B5EF4-FFF2-40B4-BE49-F238E27FC236}">
                  <a16:creationId xmlns:a16="http://schemas.microsoft.com/office/drawing/2014/main" id="{63B4A745-79D4-FAE0-D4C1-07DDB8C7E37E}"/>
                </a:ext>
              </a:extLst>
            </p:cNvPr>
            <p:cNvGrpSpPr/>
            <p:nvPr/>
          </p:nvGrpSpPr>
          <p:grpSpPr>
            <a:xfrm>
              <a:off x="6123102" y="2228362"/>
              <a:ext cx="1173534" cy="1173534"/>
              <a:chOff x="2059783" y="154483"/>
              <a:chExt cx="1173534" cy="1173534"/>
            </a:xfrm>
          </p:grpSpPr>
          <p:sp>
            <p:nvSpPr>
              <p:cNvPr id="25" name="Partial Circle 24">
                <a:extLst>
                  <a:ext uri="{FF2B5EF4-FFF2-40B4-BE49-F238E27FC236}">
                    <a16:creationId xmlns:a16="http://schemas.microsoft.com/office/drawing/2014/main" id="{CD41763C-3FF7-BD2A-7BEF-F04C60B4AFCE}"/>
                  </a:ext>
                </a:extLst>
              </p:cNvPr>
              <p:cNvSpPr/>
              <p:nvPr/>
            </p:nvSpPr>
            <p:spPr>
              <a:xfrm rot="5400000">
                <a:off x="2059783" y="154483"/>
                <a:ext cx="1173534" cy="1173534"/>
              </a:xfrm>
              <a:prstGeom prst="pieWedge">
                <a:avLst/>
              </a:prstGeom>
              <a:solidFill>
                <a:schemeClr val="accent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27" name="Partial Circle 14">
                <a:extLst>
                  <a:ext uri="{FF2B5EF4-FFF2-40B4-BE49-F238E27FC236}">
                    <a16:creationId xmlns:a16="http://schemas.microsoft.com/office/drawing/2014/main" id="{8A129CB8-1D83-F071-350A-5FAF625F0119}"/>
                  </a:ext>
                </a:extLst>
              </p:cNvPr>
              <p:cNvSpPr txBox="1"/>
              <p:nvPr/>
            </p:nvSpPr>
            <p:spPr>
              <a:xfrm>
                <a:off x="2059783" y="498203"/>
                <a:ext cx="829814" cy="8298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GB" sz="2800" b="1" kern="1200" dirty="0">
                    <a:solidFill>
                      <a:schemeClr val="bg1"/>
                    </a:solidFill>
                  </a:rPr>
                  <a:t>Reality</a:t>
                </a:r>
              </a:p>
            </p:txBody>
          </p:sp>
        </p:grpSp>
        <p:grpSp>
          <p:nvGrpSpPr>
            <p:cNvPr id="18" name="Group 17">
              <a:extLst>
                <a:ext uri="{FF2B5EF4-FFF2-40B4-BE49-F238E27FC236}">
                  <a16:creationId xmlns:a16="http://schemas.microsoft.com/office/drawing/2014/main" id="{71685E30-068E-547D-5A53-FDDB5EA8DDD7}"/>
                </a:ext>
              </a:extLst>
            </p:cNvPr>
            <p:cNvGrpSpPr/>
            <p:nvPr/>
          </p:nvGrpSpPr>
          <p:grpSpPr>
            <a:xfrm>
              <a:off x="6123102" y="3456102"/>
              <a:ext cx="1173534" cy="1173534"/>
              <a:chOff x="2059783" y="1382223"/>
              <a:chExt cx="1173534" cy="1173534"/>
            </a:xfrm>
          </p:grpSpPr>
          <p:sp>
            <p:nvSpPr>
              <p:cNvPr id="23" name="Partial Circle 22">
                <a:extLst>
                  <a:ext uri="{FF2B5EF4-FFF2-40B4-BE49-F238E27FC236}">
                    <a16:creationId xmlns:a16="http://schemas.microsoft.com/office/drawing/2014/main" id="{AD654020-1ABC-E050-894F-505A5705CDD7}"/>
                  </a:ext>
                </a:extLst>
              </p:cNvPr>
              <p:cNvSpPr/>
              <p:nvPr/>
            </p:nvSpPr>
            <p:spPr>
              <a:xfrm rot="10800000">
                <a:off x="2059783" y="1382223"/>
                <a:ext cx="1173534" cy="1173534"/>
              </a:xfrm>
              <a:prstGeom prst="pieWedge">
                <a:avLst/>
              </a:prstGeom>
              <a:solidFill>
                <a:schemeClr val="accent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24" name="Partial Circle 16">
                <a:extLst>
                  <a:ext uri="{FF2B5EF4-FFF2-40B4-BE49-F238E27FC236}">
                    <a16:creationId xmlns:a16="http://schemas.microsoft.com/office/drawing/2014/main" id="{14F23E21-0D83-78B8-5FDA-2D3108D7EB99}"/>
                  </a:ext>
                </a:extLst>
              </p:cNvPr>
              <p:cNvSpPr txBox="1"/>
              <p:nvPr/>
            </p:nvSpPr>
            <p:spPr>
              <a:xfrm rot="21600000">
                <a:off x="2059783" y="1382223"/>
                <a:ext cx="829814" cy="8298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GB" sz="3200" b="1" kern="1200" dirty="0">
                    <a:solidFill>
                      <a:schemeClr val="bg1"/>
                    </a:solidFill>
                  </a:rPr>
                  <a:t>Options</a:t>
                </a:r>
              </a:p>
            </p:txBody>
          </p:sp>
        </p:grpSp>
        <p:grpSp>
          <p:nvGrpSpPr>
            <p:cNvPr id="19" name="Group 18">
              <a:extLst>
                <a:ext uri="{FF2B5EF4-FFF2-40B4-BE49-F238E27FC236}">
                  <a16:creationId xmlns:a16="http://schemas.microsoft.com/office/drawing/2014/main" id="{10FF10CE-F5EF-441F-497A-40C98916F158}"/>
                </a:ext>
              </a:extLst>
            </p:cNvPr>
            <p:cNvGrpSpPr/>
            <p:nvPr/>
          </p:nvGrpSpPr>
          <p:grpSpPr>
            <a:xfrm>
              <a:off x="4895363" y="3456102"/>
              <a:ext cx="1173534" cy="1173534"/>
              <a:chOff x="832044" y="1382223"/>
              <a:chExt cx="1173534" cy="1173534"/>
            </a:xfrm>
          </p:grpSpPr>
          <p:sp>
            <p:nvSpPr>
              <p:cNvPr id="20" name="Partial Circle 19">
                <a:extLst>
                  <a:ext uri="{FF2B5EF4-FFF2-40B4-BE49-F238E27FC236}">
                    <a16:creationId xmlns:a16="http://schemas.microsoft.com/office/drawing/2014/main" id="{48434715-1601-0ED2-4A03-6FFDFCBBFE1B}"/>
                  </a:ext>
                </a:extLst>
              </p:cNvPr>
              <p:cNvSpPr/>
              <p:nvPr/>
            </p:nvSpPr>
            <p:spPr>
              <a:xfrm rot="16200000">
                <a:off x="832044" y="1382223"/>
                <a:ext cx="1173534" cy="1173534"/>
              </a:xfrm>
              <a:prstGeom prst="pieWedge">
                <a:avLst/>
              </a:prstGeom>
              <a:solidFill>
                <a:schemeClr val="accent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22" name="Partial Circle 18">
                <a:extLst>
                  <a:ext uri="{FF2B5EF4-FFF2-40B4-BE49-F238E27FC236}">
                    <a16:creationId xmlns:a16="http://schemas.microsoft.com/office/drawing/2014/main" id="{361DF6B5-075A-45AD-7282-E9616E8BEAAD}"/>
                  </a:ext>
                </a:extLst>
              </p:cNvPr>
              <p:cNvSpPr txBox="1"/>
              <p:nvPr/>
            </p:nvSpPr>
            <p:spPr>
              <a:xfrm rot="21600000">
                <a:off x="1175764" y="1382223"/>
                <a:ext cx="829814" cy="8298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GB" sz="2800" b="1" kern="1200" dirty="0">
                    <a:solidFill>
                      <a:schemeClr val="bg1"/>
                    </a:solidFill>
                  </a:rPr>
                  <a:t>Will do</a:t>
                </a:r>
              </a:p>
            </p:txBody>
          </p:sp>
        </p:grpSp>
      </p:grpSp>
      <p:pic>
        <p:nvPicPr>
          <p:cNvPr id="2" name="Picture 1" descr="GMMH-Strapline-blue.png">
            <a:extLst>
              <a:ext uri="{FF2B5EF4-FFF2-40B4-BE49-F238E27FC236}">
                <a16:creationId xmlns:a16="http://schemas.microsoft.com/office/drawing/2014/main" id="{AF60AF7F-E3F1-1A2B-54AB-DBDC375EBC0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0046" y="6093280"/>
            <a:ext cx="1627111" cy="238299"/>
          </a:xfrm>
          <a:prstGeom prst="rect">
            <a:avLst/>
          </a:prstGeom>
        </p:spPr>
      </p:pic>
      <p:pic>
        <p:nvPicPr>
          <p:cNvPr id="3" name="Picture 2" descr="GMMH-Graphic-device-blue.png">
            <a:extLst>
              <a:ext uri="{FF2B5EF4-FFF2-40B4-BE49-F238E27FC236}">
                <a16:creationId xmlns:a16="http://schemas.microsoft.com/office/drawing/2014/main" id="{65F0F2E0-73ED-753B-93A2-B8382B068D3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485864" y="6093280"/>
            <a:ext cx="1648400" cy="636283"/>
          </a:xfrm>
          <a:prstGeom prst="rect">
            <a:avLst/>
          </a:prstGeom>
        </p:spPr>
      </p:pic>
    </p:spTree>
    <p:extLst>
      <p:ext uri="{BB962C8B-B14F-4D97-AF65-F5344CB8AC3E}">
        <p14:creationId xmlns:p14="http://schemas.microsoft.com/office/powerpoint/2010/main" val="26118921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AEEFBE36-D3F8-C879-3855-A1F3BF922CE0}"/>
              </a:ext>
            </a:extLst>
          </p:cNvPr>
          <p:cNvGraphicFramePr>
            <a:graphicFrameLocks noGrp="1"/>
          </p:cNvGraphicFramePr>
          <p:nvPr>
            <p:ph sz="half" idx="1"/>
          </p:nvPr>
        </p:nvGraphicFramePr>
        <p:xfrm>
          <a:off x="838199" y="272716"/>
          <a:ext cx="10515599" cy="590424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770828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9D42CA-1DF0-C7AE-A7DD-CF14A82C587A}"/>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CA16B18C-E07C-561D-8930-C6E8B22BFA6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6" name="Title 1">
            <a:extLst>
              <a:ext uri="{FF2B5EF4-FFF2-40B4-BE49-F238E27FC236}">
                <a16:creationId xmlns:a16="http://schemas.microsoft.com/office/drawing/2014/main" id="{1B58060B-04A7-1FE8-CF1D-B2FFE339CBD0}"/>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r>
              <a:rPr lang="en-GB" sz="2800" b="1" dirty="0">
                <a:solidFill>
                  <a:schemeClr val="bg1"/>
                </a:solidFill>
                <a:latin typeface="Calibri" panose="020F0502020204030204"/>
              </a:rPr>
              <a:t>PFG: </a:t>
            </a:r>
            <a:r>
              <a:rPr lang="en-GB" sz="2800" b="1" dirty="0">
                <a:solidFill>
                  <a:schemeClr val="bg1"/>
                </a:solidFill>
              </a:rPr>
              <a:t>Examples of attributions for recovery variation between practitioners drawing from same waiting list</a:t>
            </a:r>
            <a:r>
              <a:rPr lang="en-GB" sz="2800" b="1" i="1" dirty="0">
                <a:solidFill>
                  <a:schemeClr val="bg1"/>
                </a:solidFill>
                <a:latin typeface="Calibri" panose="020F0502020204030204"/>
              </a:rPr>
              <a:t> </a:t>
            </a:r>
          </a:p>
        </p:txBody>
      </p:sp>
      <p:sp>
        <p:nvSpPr>
          <p:cNvPr id="7" name="Content Placeholder 2">
            <a:extLst>
              <a:ext uri="{FF2B5EF4-FFF2-40B4-BE49-F238E27FC236}">
                <a16:creationId xmlns:a16="http://schemas.microsoft.com/office/drawing/2014/main" id="{1F57E5F0-380F-430A-1454-DF7712D21CF2}"/>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0" name="Content Placeholder 2">
            <a:extLst>
              <a:ext uri="{FF2B5EF4-FFF2-40B4-BE49-F238E27FC236}">
                <a16:creationId xmlns:a16="http://schemas.microsoft.com/office/drawing/2014/main" id="{B9CB6E01-AF33-F30C-5D23-0CB8F78CCA9D}"/>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graphicFrame>
        <p:nvGraphicFramePr>
          <p:cNvPr id="3" name="Table 2">
            <a:extLst>
              <a:ext uri="{FF2B5EF4-FFF2-40B4-BE49-F238E27FC236}">
                <a16:creationId xmlns:a16="http://schemas.microsoft.com/office/drawing/2014/main" id="{EE085787-059B-E0BC-ABE1-E20D2BA72777}"/>
              </a:ext>
            </a:extLst>
          </p:cNvPr>
          <p:cNvGraphicFramePr>
            <a:graphicFrameLocks noGrp="1"/>
          </p:cNvGraphicFramePr>
          <p:nvPr/>
        </p:nvGraphicFramePr>
        <p:xfrm>
          <a:off x="0" y="904099"/>
          <a:ext cx="12251837" cy="5945150"/>
        </p:xfrm>
        <a:graphic>
          <a:graphicData uri="http://schemas.openxmlformats.org/drawingml/2006/table">
            <a:tbl>
              <a:tblPr firstRow="1" firstCol="1" bandRow="1">
                <a:tableStyleId>{5C22544A-7EE6-4342-B048-85BDC9FD1C3A}</a:tableStyleId>
              </a:tblPr>
              <a:tblGrid>
                <a:gridCol w="3456372">
                  <a:extLst>
                    <a:ext uri="{9D8B030D-6E8A-4147-A177-3AD203B41FA5}">
                      <a16:colId xmlns:a16="http://schemas.microsoft.com/office/drawing/2014/main" val="2639930970"/>
                    </a:ext>
                  </a:extLst>
                </a:gridCol>
                <a:gridCol w="4295658">
                  <a:extLst>
                    <a:ext uri="{9D8B030D-6E8A-4147-A177-3AD203B41FA5}">
                      <a16:colId xmlns:a16="http://schemas.microsoft.com/office/drawing/2014/main" val="687040557"/>
                    </a:ext>
                  </a:extLst>
                </a:gridCol>
                <a:gridCol w="4499807">
                  <a:extLst>
                    <a:ext uri="{9D8B030D-6E8A-4147-A177-3AD203B41FA5}">
                      <a16:colId xmlns:a16="http://schemas.microsoft.com/office/drawing/2014/main" val="1493560904"/>
                    </a:ext>
                  </a:extLst>
                </a:gridCol>
              </a:tblGrid>
              <a:tr h="400385">
                <a:tc>
                  <a:txBody>
                    <a:bodyPr/>
                    <a:lstStyle/>
                    <a:p>
                      <a:pPr>
                        <a:lnSpc>
                          <a:spcPct val="115000"/>
                        </a:lnSpc>
                        <a:spcAft>
                          <a:spcPts val="800"/>
                        </a:spcAft>
                        <a:buNone/>
                      </a:pPr>
                      <a:r>
                        <a:rPr lang="en-GB" sz="2000" kern="100" dirty="0">
                          <a:effectLst/>
                        </a:rPr>
                        <a:t> </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2000" kern="100">
                          <a:effectLst/>
                        </a:rPr>
                        <a:t>Internal </a:t>
                      </a:r>
                      <a:endParaRPr lang="en-GB" sz="20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2000" kern="100">
                          <a:effectLst/>
                        </a:rPr>
                        <a:t>External </a:t>
                      </a:r>
                      <a:endParaRPr lang="en-GB" sz="20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06389278"/>
                  </a:ext>
                </a:extLst>
              </a:tr>
              <a:tr h="400385">
                <a:tc>
                  <a:txBody>
                    <a:bodyPr/>
                    <a:lstStyle/>
                    <a:p>
                      <a:pPr>
                        <a:lnSpc>
                          <a:spcPct val="115000"/>
                        </a:lnSpc>
                        <a:spcAft>
                          <a:spcPts val="800"/>
                        </a:spcAft>
                        <a:buNone/>
                      </a:pPr>
                      <a:r>
                        <a:rPr lang="en-GB" sz="2000" kern="100" dirty="0">
                          <a:effectLst/>
                        </a:rPr>
                        <a:t>Reasons given</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2000" b="1" kern="100" dirty="0">
                          <a:effectLst/>
                        </a:rPr>
                        <a:t>Experience &amp; modality</a:t>
                      </a:r>
                      <a:endParaRPr lang="en-GB" sz="20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2000" b="1" kern="100">
                          <a:effectLst/>
                        </a:rPr>
                        <a:t>Service issues </a:t>
                      </a:r>
                      <a:endParaRPr lang="en-GB" sz="2000" b="1"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7774923"/>
                  </a:ext>
                </a:extLst>
              </a:tr>
              <a:tr h="400623">
                <a:tc>
                  <a:txBody>
                    <a:bodyPr/>
                    <a:lstStyle/>
                    <a:p>
                      <a:pPr>
                        <a:lnSpc>
                          <a:spcPct val="115000"/>
                        </a:lnSpc>
                        <a:spcAft>
                          <a:spcPts val="800"/>
                        </a:spcAft>
                        <a:buNone/>
                      </a:pP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2000" b="1" kern="100" dirty="0">
                          <a:effectLst/>
                        </a:rPr>
                        <a:t>Interpersonal skill &amp; adaptability </a:t>
                      </a:r>
                      <a:endParaRPr lang="en-GB" sz="20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2000" b="1" kern="100" dirty="0">
                          <a:effectLst/>
                        </a:rPr>
                        <a:t>Client complexity</a:t>
                      </a:r>
                      <a:endParaRPr lang="en-GB" sz="20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66910844"/>
                  </a:ext>
                </a:extLst>
              </a:tr>
              <a:tr h="4743757">
                <a:tc>
                  <a:txBody>
                    <a:bodyPr/>
                    <a:lstStyle/>
                    <a:p>
                      <a:pPr>
                        <a:lnSpc>
                          <a:spcPct val="115000"/>
                        </a:lnSpc>
                        <a:spcAft>
                          <a:spcPts val="800"/>
                        </a:spcAft>
                        <a:buNone/>
                      </a:pPr>
                      <a:r>
                        <a:rPr lang="en-GB" sz="2000" kern="100" dirty="0">
                          <a:effectLst/>
                        </a:rPr>
                        <a:t>Examples</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2000" kern="100" dirty="0">
                          <a:effectLst/>
                        </a:rPr>
                        <a:t>“I feel one of the reasons why some practitioners have lower recovery rates is because they are only trained in one modality.”</a:t>
                      </a:r>
                    </a:p>
                    <a:p>
                      <a:pPr>
                        <a:lnSpc>
                          <a:spcPct val="115000"/>
                        </a:lnSpc>
                        <a:spcAft>
                          <a:spcPts val="800"/>
                        </a:spcAft>
                        <a:buNone/>
                      </a:pPr>
                      <a:r>
                        <a:rPr lang="en-GB" sz="2000" kern="100" dirty="0">
                          <a:effectLst/>
                        </a:rPr>
                        <a:t>“Some are more skilled in adapting their communication and interaction styles to fit the specific needs and backgrounds of their clients which can enhance engagement and recovery outcomes.”</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2000" kern="100" dirty="0">
                          <a:effectLst/>
                        </a:rPr>
                        <a:t>“As a service, the gatekeeping is not as good as it could be.”</a:t>
                      </a:r>
                    </a:p>
                    <a:p>
                      <a:pPr>
                        <a:lnSpc>
                          <a:spcPct val="115000"/>
                        </a:lnSpc>
                        <a:spcAft>
                          <a:spcPts val="800"/>
                        </a:spcAft>
                        <a:buNone/>
                      </a:pPr>
                      <a:r>
                        <a:rPr lang="en-GB" sz="2000" kern="100" dirty="0">
                          <a:effectLst/>
                        </a:rPr>
                        <a:t>“I have a large number of clients with LTC which are severe and unlikely to meet recovery due to complex social issues.”</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4807940"/>
                  </a:ext>
                </a:extLst>
              </a:tr>
            </a:tbl>
          </a:graphicData>
        </a:graphic>
      </p:graphicFrame>
    </p:spTree>
    <p:extLst>
      <p:ext uri="{BB962C8B-B14F-4D97-AF65-F5344CB8AC3E}">
        <p14:creationId xmlns:p14="http://schemas.microsoft.com/office/powerpoint/2010/main" val="26003160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D4F871-3DC1-32B4-1DBF-7C7D49412F7B}"/>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CAAF5DE1-23F1-C849-A43B-8990BCBEA4FC}"/>
              </a:ext>
            </a:extLst>
          </p:cNvPr>
          <p:cNvSpPr txBox="1">
            <a:spLocks/>
          </p:cNvSpPr>
          <p:nvPr/>
        </p:nvSpPr>
        <p:spPr>
          <a:xfrm>
            <a:off x="944410" y="190950"/>
            <a:ext cx="10470451" cy="1181548"/>
          </a:xfrm>
          <a:prstGeom prst="rect">
            <a:avLst/>
          </a:prstGeom>
        </p:spPr>
        <p:txBody>
          <a:bodyPr vert="horz" lIns="91440" tIns="45720" rIns="91440" bIns="45720" rtlCol="0" anchor="ctr">
            <a:normAutofit fontScale="3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endParaRPr lang="en-US" sz="3200" b="1" i="1" dirty="0">
              <a:solidFill>
                <a:schemeClr val="tx2"/>
              </a:solidFill>
            </a:endParaRPr>
          </a:p>
          <a:p>
            <a:pPr>
              <a:spcAft>
                <a:spcPts val="600"/>
              </a:spcAft>
            </a:pPr>
            <a:r>
              <a:rPr lang="en-US" sz="8000" b="1" i="1" dirty="0">
                <a:solidFill>
                  <a:schemeClr val="tx2"/>
                </a:solidFill>
              </a:rPr>
              <a:t>What are our options to help close the gap between practitioners with high recovery rates and those with low recovery rates?</a:t>
            </a:r>
            <a:endParaRPr lang="en-US" sz="8000" b="1" dirty="0">
              <a:solidFill>
                <a:schemeClr val="tx2"/>
              </a:solidFill>
            </a:endParaRPr>
          </a:p>
          <a:p>
            <a:pPr>
              <a:spcAft>
                <a:spcPts val="600"/>
              </a:spcAft>
            </a:pPr>
            <a:endParaRPr lang="en-US" sz="3100" b="1" i="1" dirty="0">
              <a:solidFill>
                <a:schemeClr val="tx2"/>
              </a:solidFill>
            </a:endParaRPr>
          </a:p>
        </p:txBody>
      </p:sp>
      <p:pic>
        <p:nvPicPr>
          <p:cNvPr id="2" name="Picture 1" descr="GMMH-Strapline-blue.png">
            <a:extLst>
              <a:ext uri="{FF2B5EF4-FFF2-40B4-BE49-F238E27FC236}">
                <a16:creationId xmlns:a16="http://schemas.microsoft.com/office/drawing/2014/main" id="{042568DD-2937-107B-4FA0-B4EB8A7CF94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0046" y="6093280"/>
            <a:ext cx="1627111" cy="238299"/>
          </a:xfrm>
          <a:prstGeom prst="rect">
            <a:avLst/>
          </a:prstGeom>
        </p:spPr>
      </p:pic>
      <p:pic>
        <p:nvPicPr>
          <p:cNvPr id="3" name="Picture 2" descr="GMMH-Graphic-device-blue.png">
            <a:extLst>
              <a:ext uri="{FF2B5EF4-FFF2-40B4-BE49-F238E27FC236}">
                <a16:creationId xmlns:a16="http://schemas.microsoft.com/office/drawing/2014/main" id="{866BBF46-271C-9E3D-BF57-E3A6FEEECBC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485864" y="6093280"/>
            <a:ext cx="1648400" cy="636283"/>
          </a:xfrm>
          <a:prstGeom prst="rect">
            <a:avLst/>
          </a:prstGeom>
        </p:spPr>
      </p:pic>
      <p:graphicFrame>
        <p:nvGraphicFramePr>
          <p:cNvPr id="28" name="Table 27">
            <a:extLst>
              <a:ext uri="{FF2B5EF4-FFF2-40B4-BE49-F238E27FC236}">
                <a16:creationId xmlns:a16="http://schemas.microsoft.com/office/drawing/2014/main" id="{E63321C1-E007-151A-8130-5C03A712E3A3}"/>
              </a:ext>
            </a:extLst>
          </p:cNvPr>
          <p:cNvGraphicFramePr>
            <a:graphicFrameLocks noGrp="1"/>
          </p:cNvGraphicFramePr>
          <p:nvPr/>
        </p:nvGraphicFramePr>
        <p:xfrm>
          <a:off x="490506" y="1205070"/>
          <a:ext cx="10924355" cy="4674944"/>
        </p:xfrm>
        <a:graphic>
          <a:graphicData uri="http://schemas.openxmlformats.org/drawingml/2006/table">
            <a:tbl>
              <a:tblPr firstRow="1" firstCol="1" bandRow="1">
                <a:tableStyleId>{B301B821-A1FF-4177-AEE7-76D212191A09}</a:tableStyleId>
              </a:tblPr>
              <a:tblGrid>
                <a:gridCol w="9097216">
                  <a:extLst>
                    <a:ext uri="{9D8B030D-6E8A-4147-A177-3AD203B41FA5}">
                      <a16:colId xmlns:a16="http://schemas.microsoft.com/office/drawing/2014/main" val="909097759"/>
                    </a:ext>
                  </a:extLst>
                </a:gridCol>
                <a:gridCol w="1827139">
                  <a:extLst>
                    <a:ext uri="{9D8B030D-6E8A-4147-A177-3AD203B41FA5}">
                      <a16:colId xmlns:a16="http://schemas.microsoft.com/office/drawing/2014/main" val="989573338"/>
                    </a:ext>
                  </a:extLst>
                </a:gridCol>
              </a:tblGrid>
              <a:tr h="671780">
                <a:tc>
                  <a:txBody>
                    <a:bodyPr/>
                    <a:lstStyle/>
                    <a:p>
                      <a:pPr>
                        <a:lnSpc>
                          <a:spcPct val="115000"/>
                        </a:lnSpc>
                        <a:spcAft>
                          <a:spcPts val="800"/>
                        </a:spcAft>
                        <a:buNone/>
                      </a:pPr>
                      <a:r>
                        <a:rPr lang="en-GB" sz="1800" kern="100">
                          <a:effectLst/>
                        </a:rPr>
                        <a:t>Question</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1800" kern="100">
                          <a:effectLst/>
                        </a:rPr>
                        <a:t>Most said…</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03239407"/>
                  </a:ext>
                </a:extLst>
              </a:tr>
              <a:tr h="667194">
                <a:tc>
                  <a:txBody>
                    <a:bodyPr/>
                    <a:lstStyle/>
                    <a:p>
                      <a:pPr>
                        <a:lnSpc>
                          <a:spcPct val="115000"/>
                        </a:lnSpc>
                        <a:spcAft>
                          <a:spcPts val="800"/>
                        </a:spcAft>
                        <a:buNone/>
                      </a:pPr>
                      <a:r>
                        <a:rPr lang="en-GB" sz="1800" b="0" kern="1200">
                          <a:effectLst/>
                        </a:rPr>
                        <a:t>Accept marked variation and not intervene…</a:t>
                      </a:r>
                      <a:endParaRPr lang="en-GB" sz="1200" b="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1800" b="0" kern="1200" dirty="0">
                          <a:effectLst/>
                        </a:rPr>
                        <a:t>Disagree</a:t>
                      </a:r>
                      <a:endParaRPr lang="en-GB" sz="12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44389252"/>
                  </a:ext>
                </a:extLst>
              </a:tr>
              <a:tr h="667194">
                <a:tc>
                  <a:txBody>
                    <a:bodyPr/>
                    <a:lstStyle/>
                    <a:p>
                      <a:pPr>
                        <a:lnSpc>
                          <a:spcPct val="115000"/>
                        </a:lnSpc>
                        <a:spcAft>
                          <a:spcPts val="800"/>
                        </a:spcAft>
                        <a:buNone/>
                      </a:pPr>
                      <a:r>
                        <a:rPr lang="en-GB" sz="1800" b="0" kern="1200" dirty="0">
                          <a:effectLst/>
                        </a:rPr>
                        <a:t>Leave to be discussed 1-1 in line management…</a:t>
                      </a:r>
                      <a:endParaRPr lang="en-GB" sz="12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1800" b="0" kern="1200" dirty="0">
                          <a:effectLst/>
                        </a:rPr>
                        <a:t>Not sure</a:t>
                      </a:r>
                      <a:endParaRPr lang="en-GB" sz="12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8025543"/>
                  </a:ext>
                </a:extLst>
              </a:tr>
              <a:tr h="667194">
                <a:tc>
                  <a:txBody>
                    <a:bodyPr/>
                    <a:lstStyle/>
                    <a:p>
                      <a:pPr>
                        <a:lnSpc>
                          <a:spcPct val="115000"/>
                        </a:lnSpc>
                        <a:spcAft>
                          <a:spcPts val="800"/>
                        </a:spcAft>
                        <a:buNone/>
                      </a:pPr>
                      <a:r>
                        <a:rPr lang="en-GB" sz="1800" b="0" kern="1200" dirty="0">
                          <a:effectLst/>
                        </a:rPr>
                        <a:t>Establish peer support groups for staff with low recovery…</a:t>
                      </a:r>
                      <a:endParaRPr lang="en-GB" sz="12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1800" b="0" kern="1200" dirty="0">
                          <a:effectLst/>
                        </a:rPr>
                        <a:t>Not Sure</a:t>
                      </a:r>
                      <a:endParaRPr lang="en-GB" sz="12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64207772"/>
                  </a:ext>
                </a:extLst>
              </a:tr>
              <a:tr h="667194">
                <a:tc>
                  <a:txBody>
                    <a:bodyPr/>
                    <a:lstStyle/>
                    <a:p>
                      <a:pPr>
                        <a:lnSpc>
                          <a:spcPct val="115000"/>
                        </a:lnSpc>
                        <a:spcAft>
                          <a:spcPts val="800"/>
                        </a:spcAft>
                        <a:buNone/>
                      </a:pPr>
                      <a:r>
                        <a:rPr lang="en-GB" sz="1800" b="0" kern="1200">
                          <a:effectLst/>
                        </a:rPr>
                        <a:t>Establish consultation groups led by a clinical leader…</a:t>
                      </a:r>
                      <a:endParaRPr lang="en-GB" sz="1200" b="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1800" b="0" kern="1200" dirty="0">
                          <a:effectLst/>
                        </a:rPr>
                        <a:t>Not sure</a:t>
                      </a:r>
                      <a:endParaRPr lang="en-GB" sz="12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51844975"/>
                  </a:ext>
                </a:extLst>
              </a:tr>
              <a:tr h="667194">
                <a:tc>
                  <a:txBody>
                    <a:bodyPr/>
                    <a:lstStyle/>
                    <a:p>
                      <a:pPr>
                        <a:buNone/>
                      </a:pPr>
                      <a:r>
                        <a:rPr lang="en-GB" sz="1800" b="0" kern="1200">
                          <a:effectLst/>
                        </a:rPr>
                        <a:t>Arrange additional clinical supervision…</a:t>
                      </a:r>
                      <a:endParaRPr lang="en-GB" sz="1200" b="0" kern="100">
                        <a:effectLst/>
                      </a:endParaRPr>
                    </a:p>
                    <a:p>
                      <a:pPr>
                        <a:lnSpc>
                          <a:spcPct val="115000"/>
                        </a:lnSpc>
                        <a:spcAft>
                          <a:spcPts val="800"/>
                        </a:spcAft>
                        <a:buNone/>
                      </a:pPr>
                      <a:r>
                        <a:rPr lang="en-GB" sz="1200" b="0" kern="100">
                          <a:effectLst/>
                        </a:rPr>
                        <a:t> </a:t>
                      </a:r>
                      <a:endParaRPr lang="en-GB" sz="1200" b="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buNone/>
                      </a:pPr>
                      <a:r>
                        <a:rPr lang="en-GB" sz="1800" b="0" kern="1200" dirty="0">
                          <a:effectLst/>
                        </a:rPr>
                        <a:t>Agree</a:t>
                      </a:r>
                      <a:endParaRPr lang="en-GB" sz="1200" b="0" kern="100" dirty="0">
                        <a:effectLst/>
                      </a:endParaRPr>
                    </a:p>
                    <a:p>
                      <a:pPr>
                        <a:lnSpc>
                          <a:spcPct val="115000"/>
                        </a:lnSpc>
                        <a:spcAft>
                          <a:spcPts val="800"/>
                        </a:spcAft>
                        <a:buNone/>
                      </a:pPr>
                      <a:r>
                        <a:rPr lang="en-GB" sz="1200" b="0" kern="100" dirty="0">
                          <a:effectLst/>
                        </a:rPr>
                        <a:t> </a:t>
                      </a:r>
                      <a:endParaRPr lang="en-GB" sz="12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89322632"/>
                  </a:ext>
                </a:extLst>
              </a:tr>
              <a:tr h="667194">
                <a:tc>
                  <a:txBody>
                    <a:bodyPr/>
                    <a:lstStyle/>
                    <a:p>
                      <a:pPr>
                        <a:lnSpc>
                          <a:spcPct val="115000"/>
                        </a:lnSpc>
                        <a:spcAft>
                          <a:spcPts val="800"/>
                        </a:spcAft>
                        <a:buNone/>
                      </a:pPr>
                      <a:r>
                        <a:rPr lang="en-GB" sz="1800" b="0" kern="1200">
                          <a:effectLst/>
                        </a:rPr>
                        <a:t>Deliver training on collaborative use of questionnaire scores…</a:t>
                      </a:r>
                      <a:endParaRPr lang="en-GB" sz="1200" b="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1800" b="0" kern="1200" dirty="0">
                          <a:effectLst/>
                        </a:rPr>
                        <a:t>Agree</a:t>
                      </a:r>
                      <a:endParaRPr lang="en-GB" sz="1200" b="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50318859"/>
                  </a:ext>
                </a:extLst>
              </a:tr>
            </a:tbl>
          </a:graphicData>
        </a:graphic>
      </p:graphicFrame>
    </p:spTree>
    <p:extLst>
      <p:ext uri="{BB962C8B-B14F-4D97-AF65-F5344CB8AC3E}">
        <p14:creationId xmlns:p14="http://schemas.microsoft.com/office/powerpoint/2010/main" val="25007571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69255-A28B-102C-6405-2E490D0E3EE7}"/>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53716AA9-FA7B-4CE3-B015-69ACC599C96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6" name="Title 1">
            <a:extLst>
              <a:ext uri="{FF2B5EF4-FFF2-40B4-BE49-F238E27FC236}">
                <a16:creationId xmlns:a16="http://schemas.microsoft.com/office/drawing/2014/main" id="{9DAFD108-E5D3-1D22-B7E5-D840DB3FA2A1}"/>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r>
              <a:rPr lang="en-GB" sz="2800" b="1" dirty="0">
                <a:solidFill>
                  <a:schemeClr val="bg1"/>
                </a:solidFill>
                <a:latin typeface="Calibri" panose="020F0502020204030204"/>
              </a:rPr>
              <a:t>PFG: </a:t>
            </a:r>
            <a:r>
              <a:rPr lang="en-GB" sz="2800" b="1" dirty="0">
                <a:solidFill>
                  <a:schemeClr val="bg1"/>
                </a:solidFill>
              </a:rPr>
              <a:t>Examples of solutions for variation between practitioners drawing from same waiting list</a:t>
            </a:r>
            <a:r>
              <a:rPr lang="en-GB" sz="2800" b="1" i="1" dirty="0">
                <a:solidFill>
                  <a:schemeClr val="bg1"/>
                </a:solidFill>
                <a:latin typeface="Calibri" panose="020F0502020204030204"/>
              </a:rPr>
              <a:t> </a:t>
            </a:r>
          </a:p>
        </p:txBody>
      </p:sp>
      <p:sp>
        <p:nvSpPr>
          <p:cNvPr id="7" name="Content Placeholder 2">
            <a:extLst>
              <a:ext uri="{FF2B5EF4-FFF2-40B4-BE49-F238E27FC236}">
                <a16:creationId xmlns:a16="http://schemas.microsoft.com/office/drawing/2014/main" id="{820016C9-014C-B621-462C-04E8A304BE8F}"/>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0" name="Content Placeholder 2">
            <a:extLst>
              <a:ext uri="{FF2B5EF4-FFF2-40B4-BE49-F238E27FC236}">
                <a16:creationId xmlns:a16="http://schemas.microsoft.com/office/drawing/2014/main" id="{267D20A1-D09B-C084-22C7-86121C3FB92A}"/>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graphicFrame>
        <p:nvGraphicFramePr>
          <p:cNvPr id="3" name="Table 2">
            <a:extLst>
              <a:ext uri="{FF2B5EF4-FFF2-40B4-BE49-F238E27FC236}">
                <a16:creationId xmlns:a16="http://schemas.microsoft.com/office/drawing/2014/main" id="{7EE3ABD7-D04E-CB5D-951D-7A589C5235D3}"/>
              </a:ext>
            </a:extLst>
          </p:cNvPr>
          <p:cNvGraphicFramePr>
            <a:graphicFrameLocks noGrp="1"/>
          </p:cNvGraphicFramePr>
          <p:nvPr/>
        </p:nvGraphicFramePr>
        <p:xfrm>
          <a:off x="0" y="904099"/>
          <a:ext cx="12251837" cy="5945150"/>
        </p:xfrm>
        <a:graphic>
          <a:graphicData uri="http://schemas.openxmlformats.org/drawingml/2006/table">
            <a:tbl>
              <a:tblPr firstRow="1" firstCol="1" bandRow="1">
                <a:tableStyleId>{5C22544A-7EE6-4342-B048-85BDC9FD1C3A}</a:tableStyleId>
              </a:tblPr>
              <a:tblGrid>
                <a:gridCol w="3456372">
                  <a:extLst>
                    <a:ext uri="{9D8B030D-6E8A-4147-A177-3AD203B41FA5}">
                      <a16:colId xmlns:a16="http://schemas.microsoft.com/office/drawing/2014/main" val="2639930970"/>
                    </a:ext>
                  </a:extLst>
                </a:gridCol>
                <a:gridCol w="4295658">
                  <a:extLst>
                    <a:ext uri="{9D8B030D-6E8A-4147-A177-3AD203B41FA5}">
                      <a16:colId xmlns:a16="http://schemas.microsoft.com/office/drawing/2014/main" val="687040557"/>
                    </a:ext>
                  </a:extLst>
                </a:gridCol>
                <a:gridCol w="4499807">
                  <a:extLst>
                    <a:ext uri="{9D8B030D-6E8A-4147-A177-3AD203B41FA5}">
                      <a16:colId xmlns:a16="http://schemas.microsoft.com/office/drawing/2014/main" val="1493560904"/>
                    </a:ext>
                  </a:extLst>
                </a:gridCol>
              </a:tblGrid>
              <a:tr h="400385">
                <a:tc>
                  <a:txBody>
                    <a:bodyPr/>
                    <a:lstStyle/>
                    <a:p>
                      <a:pPr>
                        <a:lnSpc>
                          <a:spcPct val="115000"/>
                        </a:lnSpc>
                        <a:spcAft>
                          <a:spcPts val="800"/>
                        </a:spcAft>
                        <a:buNone/>
                      </a:pPr>
                      <a:r>
                        <a:rPr lang="en-GB" sz="2000" kern="100" dirty="0">
                          <a:effectLst/>
                        </a:rPr>
                        <a:t> </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2000" kern="100">
                          <a:effectLst/>
                        </a:rPr>
                        <a:t>Internal </a:t>
                      </a:r>
                      <a:endParaRPr lang="en-GB" sz="20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2000" kern="100">
                          <a:effectLst/>
                        </a:rPr>
                        <a:t>External </a:t>
                      </a:r>
                      <a:endParaRPr lang="en-GB" sz="20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06389278"/>
                  </a:ext>
                </a:extLst>
              </a:tr>
              <a:tr h="400385">
                <a:tc>
                  <a:txBody>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lang="en-GB" sz="2000" kern="100" dirty="0">
                          <a:effectLst/>
                        </a:rPr>
                        <a:t>Solutions suggested </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2000" b="1" kern="100" dirty="0">
                          <a:effectLst/>
                        </a:rPr>
                        <a:t>Personal reflection &amp; Adaptability</a:t>
                      </a:r>
                      <a:endParaRPr lang="en-GB" sz="20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2000" b="1" kern="100" dirty="0">
                          <a:effectLst/>
                        </a:rPr>
                        <a:t>Service delivery &amp;workload management </a:t>
                      </a:r>
                      <a:endParaRPr lang="en-GB" sz="20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7774923"/>
                  </a:ext>
                </a:extLst>
              </a:tr>
              <a:tr h="400623">
                <a:tc>
                  <a:txBody>
                    <a:bodyPr/>
                    <a:lstStyle/>
                    <a:p>
                      <a:pPr>
                        <a:lnSpc>
                          <a:spcPct val="115000"/>
                        </a:lnSpc>
                        <a:spcAft>
                          <a:spcPts val="800"/>
                        </a:spcAft>
                        <a:buNone/>
                      </a:pP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2000" b="1" kern="100" dirty="0">
                          <a:effectLst/>
                        </a:rPr>
                        <a:t>Therapeutic skills development</a:t>
                      </a:r>
                      <a:endParaRPr lang="en-GB" sz="20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2000" b="1" kern="100" dirty="0">
                          <a:effectLst/>
                        </a:rPr>
                        <a:t>Training &amp; supervision</a:t>
                      </a:r>
                      <a:endParaRPr lang="en-GB" sz="2000" b="1"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66910844"/>
                  </a:ext>
                </a:extLst>
              </a:tr>
              <a:tr h="4743757">
                <a:tc>
                  <a:txBody>
                    <a:bodyPr/>
                    <a:lstStyle/>
                    <a:p>
                      <a:pPr>
                        <a:lnSpc>
                          <a:spcPct val="115000"/>
                        </a:lnSpc>
                        <a:spcAft>
                          <a:spcPts val="800"/>
                        </a:spcAft>
                        <a:buNone/>
                      </a:pPr>
                      <a:r>
                        <a:rPr lang="en-GB" sz="2000" kern="100" dirty="0">
                          <a:effectLst/>
                        </a:rPr>
                        <a:t>Examples</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2000" kern="100" dirty="0">
                          <a:effectLst/>
                        </a:rPr>
                        <a:t>“Listening to feedback from clients and colleagues and integrating it into my practice, has been key to improving my effectiveness as a therapist.”</a:t>
                      </a:r>
                    </a:p>
                    <a:p>
                      <a:pPr>
                        <a:lnSpc>
                          <a:spcPct val="115000"/>
                        </a:lnSpc>
                        <a:spcAft>
                          <a:spcPts val="800"/>
                        </a:spcAft>
                        <a:buNone/>
                      </a:pPr>
                      <a:r>
                        <a:rPr lang="en-GB" sz="2000" kern="100" dirty="0">
                          <a:effectLst/>
                        </a:rPr>
                        <a:t>“We need to ensure that measures are not just completed as a formality but are integrated meaningfully into therapy, making them a collaborative pat of the process .”</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buNone/>
                      </a:pPr>
                      <a:r>
                        <a:rPr lang="en-GB" sz="2000" kern="100" dirty="0">
                          <a:effectLst/>
                        </a:rPr>
                        <a:t>“We need to improve the assessment process and decision-making re client allocation.”</a:t>
                      </a:r>
                    </a:p>
                    <a:p>
                      <a:pPr>
                        <a:lnSpc>
                          <a:spcPct val="115000"/>
                        </a:lnSpc>
                        <a:spcAft>
                          <a:spcPts val="800"/>
                        </a:spcAft>
                        <a:buNone/>
                      </a:pPr>
                      <a:r>
                        <a:rPr lang="en-GB" sz="2000" kern="100" dirty="0">
                          <a:effectLst/>
                        </a:rPr>
                        <a:t>“Having a competent knowledgeable supervisor is crucial. This support is essential to good decision-making, good outcomes, and practitioner development.”</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4807940"/>
                  </a:ext>
                </a:extLst>
              </a:tr>
            </a:tbl>
          </a:graphicData>
        </a:graphic>
      </p:graphicFrame>
    </p:spTree>
    <p:extLst>
      <p:ext uri="{BB962C8B-B14F-4D97-AF65-F5344CB8AC3E}">
        <p14:creationId xmlns:p14="http://schemas.microsoft.com/office/powerpoint/2010/main" val="10731756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FF6A10-1223-DFBB-7BB6-4EBE6B6CE9C4}"/>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B7A716D1-0573-48A9-CCAE-D2CC9168D07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7" name="Content Placeholder 2">
            <a:extLst>
              <a:ext uri="{FF2B5EF4-FFF2-40B4-BE49-F238E27FC236}">
                <a16:creationId xmlns:a16="http://schemas.microsoft.com/office/drawing/2014/main" id="{27AF2324-07BA-9574-4A90-1D63EBFF4CD5}"/>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1" name="Content Placeholder 2">
            <a:extLst>
              <a:ext uri="{FF2B5EF4-FFF2-40B4-BE49-F238E27FC236}">
                <a16:creationId xmlns:a16="http://schemas.microsoft.com/office/drawing/2014/main" id="{EA1F171E-C517-0F19-7026-3D31BAD1299F}"/>
              </a:ext>
            </a:extLst>
          </p:cNvPr>
          <p:cNvSpPr txBox="1">
            <a:spLocks/>
          </p:cNvSpPr>
          <p:nvPr/>
        </p:nvSpPr>
        <p:spPr>
          <a:xfrm>
            <a:off x="845106" y="1730212"/>
            <a:ext cx="10932580" cy="361515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lnSpc>
                <a:spcPct val="100000"/>
              </a:lnSpc>
              <a:spcBef>
                <a:spcPts val="0"/>
              </a:spcBef>
              <a:buNone/>
              <a:defRPr/>
            </a:pPr>
            <a:endParaRPr lang="en-GB" b="1" dirty="0">
              <a:solidFill>
                <a:prstClr val="black"/>
              </a:solidFill>
            </a:endParaRPr>
          </a:p>
          <a:p>
            <a:pPr marL="0" indent="0">
              <a:buNone/>
            </a:pPr>
            <a:endParaRPr lang="en-GB" dirty="0"/>
          </a:p>
        </p:txBody>
      </p:sp>
      <p:sp>
        <p:nvSpPr>
          <p:cNvPr id="10" name="Content Placeholder 2">
            <a:extLst>
              <a:ext uri="{FF2B5EF4-FFF2-40B4-BE49-F238E27FC236}">
                <a16:creationId xmlns:a16="http://schemas.microsoft.com/office/drawing/2014/main" id="{E06379D8-D1DD-6746-5EAC-891B30E76079}"/>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sp>
        <p:nvSpPr>
          <p:cNvPr id="13" name="Title 1">
            <a:extLst>
              <a:ext uri="{FF2B5EF4-FFF2-40B4-BE49-F238E27FC236}">
                <a16:creationId xmlns:a16="http://schemas.microsoft.com/office/drawing/2014/main" id="{74081DAA-1895-1910-859E-EE1125492CFA}"/>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pPr algn="ctr"/>
            <a:r>
              <a:rPr lang="en-GB" sz="3200" dirty="0">
                <a:solidFill>
                  <a:schemeClr val="bg1"/>
                </a:solidFill>
              </a:rPr>
              <a:t>What helped me improve my clinical effectiveness?</a:t>
            </a:r>
          </a:p>
          <a:p>
            <a:pPr algn="ctr"/>
            <a:endParaRPr lang="en-GB" sz="3200" b="1" dirty="0">
              <a:solidFill>
                <a:schemeClr val="bg1"/>
              </a:solidFill>
            </a:endParaRPr>
          </a:p>
        </p:txBody>
      </p:sp>
      <p:graphicFrame>
        <p:nvGraphicFramePr>
          <p:cNvPr id="3" name="Chart 2">
            <a:extLst>
              <a:ext uri="{FF2B5EF4-FFF2-40B4-BE49-F238E27FC236}">
                <a16:creationId xmlns:a16="http://schemas.microsoft.com/office/drawing/2014/main" id="{D7529E8B-5913-A3B4-E175-0E0435ECB6C8}"/>
              </a:ext>
            </a:extLst>
          </p:cNvPr>
          <p:cNvGraphicFramePr>
            <a:graphicFrameLocks/>
          </p:cNvGraphicFramePr>
          <p:nvPr/>
        </p:nvGraphicFramePr>
        <p:xfrm>
          <a:off x="6051" y="904099"/>
          <a:ext cx="12185949" cy="595390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918652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7141DD-FE31-E634-9E7C-385613293036}"/>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B6FB8C7E-9714-3D71-C6FE-2E0A0300A1D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6" name="Title 1">
            <a:extLst>
              <a:ext uri="{FF2B5EF4-FFF2-40B4-BE49-F238E27FC236}">
                <a16:creationId xmlns:a16="http://schemas.microsoft.com/office/drawing/2014/main" id="{F315FC64-A2BF-D0FB-EE3F-B0B5811BD66A}"/>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r>
              <a:rPr lang="en-GB" sz="2800" b="1" dirty="0">
                <a:solidFill>
                  <a:schemeClr val="bg1"/>
                </a:solidFill>
                <a:latin typeface="Calibri" panose="020F0502020204030204"/>
              </a:rPr>
              <a:t>Summary: can we reduce unwarranted variation in recovery between staff? </a:t>
            </a:r>
            <a:endParaRPr lang="en-GB" sz="2600" b="1" dirty="0">
              <a:solidFill>
                <a:schemeClr val="bg1"/>
              </a:solidFill>
              <a:latin typeface="Calibri" panose="020F0502020204030204"/>
            </a:endParaRPr>
          </a:p>
        </p:txBody>
      </p:sp>
      <p:sp>
        <p:nvSpPr>
          <p:cNvPr id="7" name="Content Placeholder 2">
            <a:extLst>
              <a:ext uri="{FF2B5EF4-FFF2-40B4-BE49-F238E27FC236}">
                <a16:creationId xmlns:a16="http://schemas.microsoft.com/office/drawing/2014/main" id="{ECC6379F-AA53-C549-E55B-9B24C2F5C228}"/>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0" name="Content Placeholder 2">
            <a:extLst>
              <a:ext uri="{FF2B5EF4-FFF2-40B4-BE49-F238E27FC236}">
                <a16:creationId xmlns:a16="http://schemas.microsoft.com/office/drawing/2014/main" id="{11FF7BBE-FD4F-325A-7770-A1D8ABEDC221}"/>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pic>
        <p:nvPicPr>
          <p:cNvPr id="15" name="Picture 14" descr="GMMH-Graphic-device-blue.png">
            <a:extLst>
              <a:ext uri="{FF2B5EF4-FFF2-40B4-BE49-F238E27FC236}">
                <a16:creationId xmlns:a16="http://schemas.microsoft.com/office/drawing/2014/main" id="{A713D3BA-490F-5211-9AAD-2DCF68991FC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0275" y="5949351"/>
            <a:ext cx="1648400" cy="636283"/>
          </a:xfrm>
          <a:prstGeom prst="rect">
            <a:avLst/>
          </a:prstGeom>
        </p:spPr>
      </p:pic>
      <p:pic>
        <p:nvPicPr>
          <p:cNvPr id="16" name="Picture 15" descr="GMMH-Strapline-blue.png">
            <a:extLst>
              <a:ext uri="{FF2B5EF4-FFF2-40B4-BE49-F238E27FC236}">
                <a16:creationId xmlns:a16="http://schemas.microsoft.com/office/drawing/2014/main" id="{559E4C26-FF4B-F895-E1AB-01E2D732546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170045" y="6148342"/>
            <a:ext cx="1627111" cy="238299"/>
          </a:xfrm>
          <a:prstGeom prst="rect">
            <a:avLst/>
          </a:prstGeom>
        </p:spPr>
      </p:pic>
      <p:sp>
        <p:nvSpPr>
          <p:cNvPr id="17" name="TextBox 16">
            <a:extLst>
              <a:ext uri="{FF2B5EF4-FFF2-40B4-BE49-F238E27FC236}">
                <a16:creationId xmlns:a16="http://schemas.microsoft.com/office/drawing/2014/main" id="{A5CDB729-8BDF-77E1-8E13-7F0C5928A5D0}"/>
              </a:ext>
            </a:extLst>
          </p:cNvPr>
          <p:cNvSpPr txBox="1"/>
          <p:nvPr/>
        </p:nvSpPr>
        <p:spPr>
          <a:xfrm>
            <a:off x="560473" y="1209915"/>
            <a:ext cx="10134027" cy="4190314"/>
          </a:xfrm>
          <a:prstGeom prst="rect">
            <a:avLst/>
          </a:prstGeom>
          <a:noFill/>
        </p:spPr>
        <p:txBody>
          <a:bodyPr wrap="square">
            <a:spAutoFit/>
          </a:bodyPr>
          <a:lstStyle/>
          <a:p>
            <a:pPr marL="342900" indent="-342900">
              <a:lnSpc>
                <a:spcPct val="150000"/>
              </a:lnSpc>
              <a:buFont typeface="Arial" panose="020B0604020202020204" pitchFamily="34" charset="0"/>
              <a:buChar char="•"/>
            </a:pPr>
            <a:r>
              <a:rPr lang="en-GB" sz="2000" i="1" dirty="0">
                <a:solidFill>
                  <a:srgbClr val="333333"/>
                </a:solidFill>
                <a:latin typeface="Arial" panose="020B0604020202020204" pitchFamily="34" charset="0"/>
                <a:ea typeface="Calibri" panose="020F0502020204030204" pitchFamily="34" charset="0"/>
                <a:cs typeface="Times New Roman" panose="02020603050405020304" pitchFamily="18" charset="0"/>
              </a:rPr>
              <a:t>Yes. </a:t>
            </a:r>
            <a:r>
              <a:rPr lang="en-GB" sz="2000" dirty="0">
                <a:solidFill>
                  <a:srgbClr val="333333"/>
                </a:solidFill>
                <a:latin typeface="Arial" panose="020B0604020202020204" pitchFamily="34" charset="0"/>
                <a:ea typeface="Calibri" panose="020F0502020204030204" pitchFamily="34" charset="0"/>
                <a:cs typeface="Times New Roman" panose="02020603050405020304" pitchFamily="18" charset="0"/>
              </a:rPr>
              <a:t>At least, we can say a difference was made or at least observed. </a:t>
            </a:r>
          </a:p>
          <a:p>
            <a:pPr marL="342900" indent="-342900">
              <a:lnSpc>
                <a:spcPct val="150000"/>
              </a:lnSpc>
              <a:buFont typeface="Arial" panose="020B0604020202020204" pitchFamily="34" charset="0"/>
              <a:buChar char="•"/>
            </a:pPr>
            <a:r>
              <a:rPr lang="en-GB" sz="2000" dirty="0">
                <a:solidFill>
                  <a:srgbClr val="333333"/>
                </a:solidFill>
                <a:latin typeface="Arial" panose="020B0604020202020204" pitchFamily="34" charset="0"/>
                <a:ea typeface="Calibri" panose="020F0502020204030204" pitchFamily="34" charset="0"/>
                <a:cs typeface="Times New Roman" panose="02020603050405020304" pitchFamily="18" charset="0"/>
              </a:rPr>
              <a:t>Staff engaged staff in the process</a:t>
            </a:r>
          </a:p>
          <a:p>
            <a:pPr marL="342900" indent="-342900">
              <a:lnSpc>
                <a:spcPct val="150000"/>
              </a:lnSpc>
              <a:buFont typeface="Arial" panose="020B0604020202020204" pitchFamily="34" charset="0"/>
              <a:buChar char="•"/>
            </a:pPr>
            <a:r>
              <a:rPr lang="en-GB" sz="2000" dirty="0">
                <a:solidFill>
                  <a:srgbClr val="333333"/>
                </a:solidFill>
                <a:latin typeface="Arial" panose="020B0604020202020204" pitchFamily="34" charset="0"/>
                <a:ea typeface="Calibri" panose="020F0502020204030204" pitchFamily="34" charset="0"/>
                <a:cs typeface="Times New Roman" panose="02020603050405020304" pitchFamily="18" charset="0"/>
              </a:rPr>
              <a:t>This was not a controlled study, or even a thorough test of specific methods, we can’t say exactly what made the difference  </a:t>
            </a:r>
          </a:p>
          <a:p>
            <a:pPr marL="342900" indent="-342900">
              <a:lnSpc>
                <a:spcPct val="150000"/>
              </a:lnSpc>
              <a:buFont typeface="Arial" panose="020B0604020202020204" pitchFamily="34" charset="0"/>
              <a:buChar char="•"/>
            </a:pPr>
            <a:r>
              <a:rPr lang="en-GB" sz="2000" dirty="0">
                <a:solidFill>
                  <a:srgbClr val="333333"/>
                </a:solidFill>
                <a:latin typeface="Arial" panose="020B0604020202020204" pitchFamily="34" charset="0"/>
                <a:ea typeface="Calibri" panose="020F0502020204030204" pitchFamily="34" charset="0"/>
                <a:cs typeface="Times New Roman" panose="02020603050405020304" pitchFamily="18" charset="0"/>
              </a:rPr>
              <a:t>Holy Grail found? No. Maybe hacked out a more direct path</a:t>
            </a:r>
          </a:p>
          <a:p>
            <a:pPr marL="342900" indent="-342900">
              <a:lnSpc>
                <a:spcPct val="150000"/>
              </a:lnSpc>
              <a:buFont typeface="Arial" panose="020B0604020202020204" pitchFamily="34" charset="0"/>
              <a:buChar char="•"/>
            </a:pPr>
            <a:r>
              <a:rPr lang="en-GB" sz="2000" dirty="0">
                <a:solidFill>
                  <a:srgbClr val="333333"/>
                </a:solidFill>
                <a:latin typeface="Arial" panose="020B0604020202020204" pitchFamily="34" charset="0"/>
                <a:ea typeface="Calibri" panose="020F0502020204030204" pitchFamily="34" charset="0"/>
                <a:cs typeface="Times New Roman" panose="02020603050405020304" pitchFamily="18" charset="0"/>
              </a:rPr>
              <a:t>There were still 27 staff (9.8%) with very low recovery</a:t>
            </a:r>
          </a:p>
          <a:p>
            <a:pPr marL="342900" indent="-342900">
              <a:lnSpc>
                <a:spcPct val="150000"/>
              </a:lnSpc>
              <a:buFont typeface="Arial" panose="020B0604020202020204" pitchFamily="34" charset="0"/>
              <a:buChar char="•"/>
            </a:pPr>
            <a:r>
              <a:rPr lang="en-GB" sz="2000" dirty="0">
                <a:solidFill>
                  <a:srgbClr val="333333"/>
                </a:solidFill>
                <a:latin typeface="Arial" panose="020B0604020202020204" pitchFamily="34" charset="0"/>
                <a:ea typeface="Calibri" panose="020F0502020204030204" pitchFamily="34" charset="0"/>
                <a:cs typeface="Times New Roman" panose="02020603050405020304" pitchFamily="18" charset="0"/>
              </a:rPr>
              <a:t>Best considered a clinical process for managing variation, that seemed acceptable to staff and is explicit enough to replicate and generalise </a:t>
            </a:r>
          </a:p>
          <a:p>
            <a:pPr marL="342900" indent="-342900">
              <a:lnSpc>
                <a:spcPct val="150000"/>
              </a:lnSpc>
              <a:buFont typeface="Arial" panose="020B0604020202020204" pitchFamily="34" charset="0"/>
              <a:buChar char="•"/>
            </a:pPr>
            <a:r>
              <a:rPr lang="en-GB" sz="2000" dirty="0">
                <a:solidFill>
                  <a:srgbClr val="333333"/>
                </a:solidFill>
                <a:latin typeface="Arial" panose="020B0604020202020204" pitchFamily="34" charset="0"/>
                <a:ea typeface="Calibri" panose="020F0502020204030204" pitchFamily="34" charset="0"/>
                <a:cs typeface="Times New Roman" panose="02020603050405020304" pitchFamily="18" charset="0"/>
              </a:rPr>
              <a:t>Addresses an issue central to our purpose </a:t>
            </a:r>
          </a:p>
        </p:txBody>
      </p:sp>
    </p:spTree>
    <p:extLst>
      <p:ext uri="{BB962C8B-B14F-4D97-AF65-F5344CB8AC3E}">
        <p14:creationId xmlns:p14="http://schemas.microsoft.com/office/powerpoint/2010/main" val="17212857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94466F-657E-2B13-D9BF-E873B7DA21F5}"/>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1B01B5A1-287E-9EF4-73CC-F5B08A3507D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6" name="Title 1">
            <a:extLst>
              <a:ext uri="{FF2B5EF4-FFF2-40B4-BE49-F238E27FC236}">
                <a16:creationId xmlns:a16="http://schemas.microsoft.com/office/drawing/2014/main" id="{C983734C-588E-359A-841C-FF0A4950B62F}"/>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r>
              <a:rPr lang="en-GB" sz="2800" b="1" dirty="0">
                <a:solidFill>
                  <a:schemeClr val="bg1"/>
                </a:solidFill>
                <a:latin typeface="Calibri" panose="020F0502020204030204"/>
              </a:rPr>
              <a:t>Thank you for listening. Please feel free to get in touch:</a:t>
            </a:r>
            <a:endParaRPr lang="en-GB" sz="2600" b="1" dirty="0">
              <a:solidFill>
                <a:schemeClr val="bg1"/>
              </a:solidFill>
              <a:latin typeface="Calibri" panose="020F0502020204030204"/>
            </a:endParaRPr>
          </a:p>
        </p:txBody>
      </p:sp>
      <p:sp>
        <p:nvSpPr>
          <p:cNvPr id="7" name="Content Placeholder 2">
            <a:extLst>
              <a:ext uri="{FF2B5EF4-FFF2-40B4-BE49-F238E27FC236}">
                <a16:creationId xmlns:a16="http://schemas.microsoft.com/office/drawing/2014/main" id="{EF3916D3-C9B7-F5D6-263B-16EC47E5ED5B}"/>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0" name="Content Placeholder 2">
            <a:extLst>
              <a:ext uri="{FF2B5EF4-FFF2-40B4-BE49-F238E27FC236}">
                <a16:creationId xmlns:a16="http://schemas.microsoft.com/office/drawing/2014/main" id="{72B55CF6-DDCC-4D7D-0AFC-477DD5622058}"/>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pic>
        <p:nvPicPr>
          <p:cNvPr id="15" name="Picture 14" descr="GMMH-Graphic-device-blue.png">
            <a:extLst>
              <a:ext uri="{FF2B5EF4-FFF2-40B4-BE49-F238E27FC236}">
                <a16:creationId xmlns:a16="http://schemas.microsoft.com/office/drawing/2014/main" id="{62C56E31-BA01-C109-4F72-6CFE86415AA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0275" y="5949351"/>
            <a:ext cx="1648400" cy="636283"/>
          </a:xfrm>
          <a:prstGeom prst="rect">
            <a:avLst/>
          </a:prstGeom>
        </p:spPr>
      </p:pic>
      <p:pic>
        <p:nvPicPr>
          <p:cNvPr id="16" name="Picture 15" descr="GMMH-Strapline-blue.png">
            <a:extLst>
              <a:ext uri="{FF2B5EF4-FFF2-40B4-BE49-F238E27FC236}">
                <a16:creationId xmlns:a16="http://schemas.microsoft.com/office/drawing/2014/main" id="{35AD0B03-144C-086C-3C1C-C327DBBE72B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170045" y="6148342"/>
            <a:ext cx="1627111" cy="238299"/>
          </a:xfrm>
          <a:prstGeom prst="rect">
            <a:avLst/>
          </a:prstGeom>
        </p:spPr>
      </p:pic>
      <p:sp>
        <p:nvSpPr>
          <p:cNvPr id="2" name="Content Placeholder 2">
            <a:extLst>
              <a:ext uri="{FF2B5EF4-FFF2-40B4-BE49-F238E27FC236}">
                <a16:creationId xmlns:a16="http://schemas.microsoft.com/office/drawing/2014/main" id="{5B75148A-4690-D584-F173-ED4B6D18107F}"/>
              </a:ext>
            </a:extLst>
          </p:cNvPr>
          <p:cNvSpPr txBox="1">
            <a:spLocks/>
          </p:cNvSpPr>
          <p:nvPr/>
        </p:nvSpPr>
        <p:spPr>
          <a:xfrm>
            <a:off x="2591203" y="1687919"/>
            <a:ext cx="6735443" cy="367660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US" sz="3600" b="1" dirty="0"/>
          </a:p>
          <a:p>
            <a:pPr marL="0" indent="0" algn="ctr">
              <a:buNone/>
            </a:pPr>
            <a:r>
              <a:rPr lang="en-US" sz="3600" b="1" dirty="0"/>
              <a:t>Dale.Huey@gmmh.nhs.uk</a:t>
            </a:r>
          </a:p>
          <a:p>
            <a:pPr marL="0" indent="0">
              <a:buNone/>
            </a:pPr>
            <a:endParaRPr lang="en-US" sz="1800" b="1" dirty="0"/>
          </a:p>
        </p:txBody>
      </p:sp>
    </p:spTree>
    <p:extLst>
      <p:ext uri="{BB962C8B-B14F-4D97-AF65-F5344CB8AC3E}">
        <p14:creationId xmlns:p14="http://schemas.microsoft.com/office/powerpoint/2010/main" val="3561942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85AE0DB-DAD1-AE3F-B9F3-F78D1DCF1035}"/>
              </a:ext>
            </a:extLst>
          </p:cNvPr>
          <p:cNvSpPr>
            <a:spLocks noGrp="1"/>
          </p:cNvSpPr>
          <p:nvPr>
            <p:ph type="title"/>
          </p:nvPr>
        </p:nvSpPr>
        <p:spPr/>
        <p:txBody>
          <a:bodyPr/>
          <a:lstStyle/>
          <a:p>
            <a:endParaRPr lang="en-GB"/>
          </a:p>
        </p:txBody>
      </p:sp>
      <p:sp>
        <p:nvSpPr>
          <p:cNvPr id="9" name="Content Placeholder 8">
            <a:extLst>
              <a:ext uri="{FF2B5EF4-FFF2-40B4-BE49-F238E27FC236}">
                <a16:creationId xmlns:a16="http://schemas.microsoft.com/office/drawing/2014/main" id="{7C49C197-A848-3BA8-47FA-8D713CA3296C}"/>
              </a:ext>
            </a:extLst>
          </p:cNvPr>
          <p:cNvSpPr>
            <a:spLocks noGrp="1"/>
          </p:cNvSpPr>
          <p:nvPr>
            <p:ph idx="1"/>
          </p:nvPr>
        </p:nvSpPr>
        <p:spPr/>
        <p:txBody>
          <a:bodyPr/>
          <a:lstStyle/>
          <a:p>
            <a:endParaRPr lang="en-GB"/>
          </a:p>
        </p:txBody>
      </p:sp>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DBC6F949-E494-48AE-B051-937C0776CA58}"/>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4EE76ABC-89AD-773D-C106-8209DE1DEFF2}"/>
              </a:ext>
            </a:extLst>
          </p:cNvPr>
          <p:cNvSpPr txBox="1"/>
          <p:nvPr/>
        </p:nvSpPr>
        <p:spPr>
          <a:xfrm>
            <a:off x="357051" y="531223"/>
            <a:ext cx="1092054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Housekeeping</a:t>
            </a:r>
          </a:p>
        </p:txBody>
      </p:sp>
      <p:sp>
        <p:nvSpPr>
          <p:cNvPr id="11" name="TextBox 10">
            <a:extLst>
              <a:ext uri="{FF2B5EF4-FFF2-40B4-BE49-F238E27FC236}">
                <a16:creationId xmlns:a16="http://schemas.microsoft.com/office/drawing/2014/main" id="{420BAB5E-CB62-42AD-EC57-E0A23FB5BCC8}"/>
              </a:ext>
            </a:extLst>
          </p:cNvPr>
          <p:cNvSpPr txBox="1"/>
          <p:nvPr/>
        </p:nvSpPr>
        <p:spPr>
          <a:xfrm>
            <a:off x="357051" y="2195709"/>
            <a:ext cx="10267406" cy="3901837"/>
          </a:xfrm>
          <a:prstGeom prst="rect">
            <a:avLst/>
          </a:prstGeom>
          <a:noFill/>
        </p:spPr>
        <p:txBody>
          <a:bodyPr wrap="square" rtlCol="0">
            <a:spAutoFit/>
          </a:bodyPr>
          <a:lstStyle/>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a:ln>
                  <a:noFill/>
                </a:ln>
                <a:solidFill>
                  <a:srgbClr val="6F30A0"/>
                </a:solidFill>
                <a:effectLst/>
                <a:uLnTx/>
                <a:uFillTx/>
                <a:latin typeface="Arial" panose="020B0604020202020204" pitchFamily="34" charset="0"/>
                <a:ea typeface="+mn-ea"/>
                <a:cs typeface="Arial" panose="020B0604020202020204" pitchFamily="34" charset="0"/>
              </a:rPr>
              <a:t>Recording of today’s session</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a:ln>
                  <a:noFill/>
                </a:ln>
                <a:solidFill>
                  <a:srgbClr val="6F30A0"/>
                </a:solidFill>
                <a:effectLst/>
                <a:uLnTx/>
                <a:uFillTx/>
                <a:latin typeface="Arial" panose="020B0604020202020204" pitchFamily="34" charset="0"/>
                <a:ea typeface="+mn-ea"/>
                <a:cs typeface="Arial" panose="020B0604020202020204" pitchFamily="34" charset="0"/>
              </a:rPr>
              <a:t>Please keep mics muted</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a:ln>
                  <a:noFill/>
                </a:ln>
                <a:solidFill>
                  <a:srgbClr val="6F30A0"/>
                </a:solidFill>
                <a:effectLst/>
                <a:uLnTx/>
                <a:uFillTx/>
                <a:latin typeface="Arial" panose="020B0604020202020204" pitchFamily="34" charset="0"/>
                <a:ea typeface="+mn-ea"/>
                <a:cs typeface="Arial" panose="020B0604020202020204" pitchFamily="34" charset="0"/>
              </a:rPr>
              <a:t>To engage: </a:t>
            </a:r>
          </a:p>
          <a:p>
            <a:pPr marL="800100" marR="0" lvl="1"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a:ln>
                  <a:noFill/>
                </a:ln>
                <a:solidFill>
                  <a:srgbClr val="6F30A0"/>
                </a:solidFill>
                <a:effectLst/>
                <a:uLnTx/>
                <a:uFillTx/>
                <a:latin typeface="Arial" panose="020B0604020202020204" pitchFamily="34" charset="0"/>
                <a:ea typeface="+mn-ea"/>
                <a:cs typeface="Arial" panose="020B0604020202020204" pitchFamily="34" charset="0"/>
              </a:rPr>
              <a:t>Reactions</a:t>
            </a:r>
          </a:p>
          <a:p>
            <a:pPr marL="800100" marR="0" lvl="1"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sz="2400">
                <a:solidFill>
                  <a:srgbClr val="6F30A0"/>
                </a:solidFill>
                <a:latin typeface="Arial" panose="020B0604020202020204" pitchFamily="34" charset="0"/>
                <a:cs typeface="Arial" panose="020B0604020202020204" pitchFamily="34" charset="0"/>
              </a:rPr>
              <a:t>‘Q&amp;A’</a:t>
            </a:r>
            <a:r>
              <a:rPr kumimoji="0" lang="en-GB" sz="2400" b="0" i="0" u="none" strike="noStrike" kern="1200" cap="none" spc="0" normalizeH="0" baseline="0" noProof="0">
                <a:ln>
                  <a:noFill/>
                </a:ln>
                <a:solidFill>
                  <a:srgbClr val="6F30A0"/>
                </a:solidFill>
                <a:effectLst/>
                <a:uLnTx/>
                <a:uFillTx/>
                <a:latin typeface="Arial" panose="020B0604020202020204" pitchFamily="34" charset="0"/>
                <a:ea typeface="+mn-ea"/>
                <a:cs typeface="Arial" panose="020B0604020202020204" pitchFamily="34" charset="0"/>
              </a:rPr>
              <a:t> – ‘like’ to uplift a question</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a:ln>
                  <a:noFill/>
                </a:ln>
                <a:solidFill>
                  <a:srgbClr val="6F30A0"/>
                </a:solidFill>
                <a:effectLst/>
                <a:uLnTx/>
                <a:uFillTx/>
                <a:latin typeface="Arial" panose="020B0604020202020204" pitchFamily="34" charset="0"/>
                <a:ea typeface="+mn-ea"/>
                <a:cs typeface="Arial" panose="020B0604020202020204" pitchFamily="34" charset="0"/>
              </a:rPr>
              <a:t>Evaluation Survey</a:t>
            </a:r>
          </a:p>
          <a:p>
            <a:pPr marL="800100" lvl="1" indent="-342900" defTabSz="914400">
              <a:lnSpc>
                <a:spcPct val="150000"/>
              </a:lnSpc>
              <a:buFont typeface="Arial" panose="020B0604020202020204" pitchFamily="34" charset="0"/>
              <a:buChar char="•"/>
              <a:defRPr/>
            </a:pPr>
            <a:r>
              <a:rPr lang="en-GB" sz="2400">
                <a:solidFill>
                  <a:srgbClr val="6F30A0"/>
                </a:solidFill>
                <a:latin typeface="Arial" panose="020B0604020202020204" pitchFamily="34" charset="0"/>
                <a:cs typeface="Arial" panose="020B0604020202020204" pitchFamily="34" charset="0"/>
              </a:rPr>
              <a:t>Will be sent out after the event </a:t>
            </a:r>
            <a:endParaRPr kumimoji="0" lang="en-GB" sz="2400" b="0" i="0" u="none" strike="noStrike" kern="1200" cap="none" spc="0" normalizeH="0" baseline="0" noProof="0">
              <a:ln>
                <a:noFill/>
              </a:ln>
              <a:solidFill>
                <a:srgbClr val="6F30A0"/>
              </a:solidFill>
              <a:effectLst/>
              <a:uLnTx/>
              <a:uFillTx/>
              <a:latin typeface="Arial" panose="020B0604020202020204" pitchFamily="34" charset="0"/>
              <a:ea typeface="+mn-ea"/>
              <a:cs typeface="Arial" panose="020B0604020202020204" pitchFamily="34" charset="0"/>
            </a:endParaRPr>
          </a:p>
        </p:txBody>
      </p:sp>
      <p:sp>
        <p:nvSpPr>
          <p:cNvPr id="3" name="Text Placeholder 5">
            <a:extLst>
              <a:ext uri="{FF2B5EF4-FFF2-40B4-BE49-F238E27FC236}">
                <a16:creationId xmlns:a16="http://schemas.microsoft.com/office/drawing/2014/main" id="{3469FBCE-EA60-E759-32F8-670CFBD006C1}"/>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indent="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6E51A0"/>
              </a:solidFill>
              <a:effectLst/>
              <a:uLnTx/>
              <a:uFillTx/>
              <a:latin typeface="Arial" panose="020B0604020202020204"/>
              <a:ea typeface="+mn-ea"/>
              <a:cs typeface="+mn-cs"/>
            </a:endParaRPr>
          </a:p>
        </p:txBody>
      </p:sp>
      <p:sp>
        <p:nvSpPr>
          <p:cNvPr id="6" name="TextBox 5"/>
          <p:cNvSpPr txBox="1"/>
          <p:nvPr/>
        </p:nvSpPr>
        <p:spPr>
          <a:xfrm>
            <a:off x="5925722" y="2228556"/>
            <a:ext cx="5825006" cy="4062651"/>
          </a:xfrm>
          <a:prstGeom prst="rect">
            <a:avLst/>
          </a:prstGeom>
          <a:noFill/>
          <a:ln w="57150">
            <a:solidFill>
              <a:srgbClr val="6F30A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a:solidFill>
                  <a:prstClr val="black"/>
                </a:solidFill>
                <a:latin typeface="Arial" panose="020B0604020202020204" pitchFamily="34" charset="0"/>
                <a:cs typeface="Arial" panose="020B0604020202020204" pitchFamily="34" charset="0"/>
              </a:rPr>
              <a:t>Chat </a:t>
            </a:r>
            <a:r>
              <a:rPr kumimoji="0" lang="en-GB" sz="24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Function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Please use the Q&amp;A function to </a:t>
            </a:r>
            <a:r>
              <a:rPr kumimoji="0" lang="en-GB" sz="24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pose your questions </a:t>
            </a:r>
            <a:r>
              <a:rPr kumimoji="0" lang="en-GB" sz="2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for our </a:t>
            </a:r>
            <a:r>
              <a:rPr lang="en-GB" sz="2400">
                <a:solidFill>
                  <a:prstClr val="black"/>
                </a:solidFill>
                <a:latin typeface="Arial" panose="020B0604020202020204" pitchFamily="34" charset="0"/>
                <a:cs typeface="Arial" panose="020B0604020202020204" pitchFamily="34" charset="0"/>
              </a:rPr>
              <a:t>presenters</a:t>
            </a:r>
            <a:r>
              <a:rPr kumimoji="0" lang="en-GB" sz="2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as we go. </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400">
              <a:solidFill>
                <a:prstClr val="black"/>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This will enable us to capture </a:t>
            </a:r>
            <a:r>
              <a:rPr kumimoji="0" lang="en-GB" sz="24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key themes and ideas </a:t>
            </a:r>
            <a:r>
              <a:rPr kumimoji="0" lang="en-GB" sz="2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to ensure we cover as much as possible in the Q&amp;As at the end of the sessions.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2" name="Picture 11"/>
          <p:cNvPicPr>
            <a:picLocks noChangeAspect="1"/>
          </p:cNvPicPr>
          <p:nvPr/>
        </p:nvPicPr>
        <p:blipFill>
          <a:blip r:embed="rId3"/>
          <a:stretch>
            <a:fillRect/>
          </a:stretch>
        </p:blipFill>
        <p:spPr>
          <a:xfrm>
            <a:off x="9908772" y="345718"/>
            <a:ext cx="1865490" cy="1778539"/>
          </a:xfrm>
          <a:prstGeom prst="rect">
            <a:avLst/>
          </a:prstGeom>
        </p:spPr>
      </p:pic>
    </p:spTree>
    <p:extLst>
      <p:ext uri="{BB962C8B-B14F-4D97-AF65-F5344CB8AC3E}">
        <p14:creationId xmlns:p14="http://schemas.microsoft.com/office/powerpoint/2010/main" val="42289733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88679" y="182055"/>
            <a:ext cx="1831852" cy="1188722"/>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5578"/>
          <a:stretch/>
        </p:blipFill>
        <p:spPr>
          <a:xfrm>
            <a:off x="0" y="5618204"/>
            <a:ext cx="8794224" cy="1239795"/>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991" y="149166"/>
            <a:ext cx="1873818" cy="1311537"/>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57942" r="2669" b="15578"/>
          <a:stretch/>
        </p:blipFill>
        <p:spPr>
          <a:xfrm>
            <a:off x="8727988" y="5618203"/>
            <a:ext cx="3464012" cy="1239795"/>
          </a:xfrm>
          <a:prstGeom prst="rect">
            <a:avLst/>
          </a:prstGeom>
        </p:spPr>
      </p:pic>
      <p:sp>
        <p:nvSpPr>
          <p:cNvPr id="9" name="TextBox 8"/>
          <p:cNvSpPr txBox="1"/>
          <p:nvPr/>
        </p:nvSpPr>
        <p:spPr>
          <a:xfrm>
            <a:off x="1080655" y="1745673"/>
            <a:ext cx="8793018" cy="3170099"/>
          </a:xfrm>
          <a:prstGeom prst="rect">
            <a:avLst/>
          </a:prstGeom>
          <a:noFill/>
        </p:spPr>
        <p:txBody>
          <a:bodyPr wrap="square" rtlCol="0">
            <a:sp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PCE-CfD DEMENTIA COUNSELLING GROUP </a:t>
            </a:r>
          </a:p>
          <a:p>
            <a:pPr marL="0" marR="0" lvl="0" indent="0" algn="ctr" defTabSz="914400" rtl="0" eaLnBrk="1" fontAlgn="auto" latinLnBrk="0" hangingPunct="1">
              <a:lnSpc>
                <a:spcPts val="6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 PILOT EVALUATION</a:t>
            </a:r>
          </a:p>
          <a:p>
            <a:pPr marL="0" marR="0" lvl="0" indent="0" algn="ctr" defTabSz="914400" rtl="0" eaLnBrk="1" fontAlgn="auto" latinLnBrk="0" hangingPunct="1">
              <a:lnSpc>
                <a:spcPts val="6000"/>
              </a:lnSpc>
              <a:spcBef>
                <a:spcPts val="0"/>
              </a:spcBef>
              <a:spcAft>
                <a:spcPts val="0"/>
              </a:spcAft>
              <a:buClrTx/>
              <a:buSzTx/>
              <a:buFontTx/>
              <a:buNone/>
              <a:tabLst/>
              <a:defRPr/>
            </a:pPr>
            <a:endParaRPr kumimoji="0" lang="en-US" sz="6000" b="1" i="0" u="none" strike="noStrike" kern="1200" cap="none" spc="0" normalizeH="0" baseline="0" noProof="0" dirty="0">
              <a:ln>
                <a:noFill/>
              </a:ln>
              <a:solidFill>
                <a:srgbClr val="0770BA"/>
              </a:solidFill>
              <a:effectLst/>
              <a:uLnTx/>
              <a:uFillTx/>
              <a:latin typeface="Arial" charset="0"/>
              <a:ea typeface="Arial" charset="0"/>
              <a:cs typeface="Arial" charset="0"/>
            </a:endParaRPr>
          </a:p>
        </p:txBody>
      </p:sp>
    </p:spTree>
    <p:extLst>
      <p:ext uri="{BB962C8B-B14F-4D97-AF65-F5344CB8AC3E}">
        <p14:creationId xmlns:p14="http://schemas.microsoft.com/office/powerpoint/2010/main" val="6394159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45806" y="1725038"/>
            <a:ext cx="10921181" cy="4685594"/>
          </a:xfrm>
        </p:spPr>
        <p:txBody>
          <a:bodyPr lIns="91440" tIns="45720" rIns="91440" bIns="45720" anchor="t"/>
          <a:lstStyle/>
          <a:p>
            <a:r>
              <a:rPr lang="en-GB"/>
              <a:t>The local NHS ICB (Integrated Care Board) were interested in </a:t>
            </a:r>
            <a:r>
              <a:rPr lang="en-GB" dirty="0"/>
              <a:t>supporting a collaborative treatment pathway between Alzheimer's Society and Talking Therapies.</a:t>
            </a:r>
          </a:p>
          <a:p>
            <a:endParaRPr lang="en-GB" dirty="0"/>
          </a:p>
          <a:p>
            <a:r>
              <a:rPr lang="en-GB"/>
              <a:t>One of the aims of the LSCFT TT Older Adult Champion group was to explore ways </a:t>
            </a:r>
            <a:r>
              <a:rPr lang="en-GB" dirty="0"/>
              <a:t>to increase the prevalence of over 65yrs accessing talking therapies in line with the recommendations set out in the </a:t>
            </a:r>
            <a:r>
              <a:rPr lang="en-GB" b="1" dirty="0"/>
              <a:t>NHS Talking Therapies Positive Practice Guide: Older People (2024).  </a:t>
            </a:r>
            <a:r>
              <a:rPr lang="en-GB"/>
              <a:t>Therefore,</a:t>
            </a:r>
            <a:r>
              <a:rPr lang="en-GB" dirty="0"/>
              <a:t> this group was used as the forum to develop the Pilot.</a:t>
            </a:r>
          </a:p>
          <a:p>
            <a:endParaRPr lang="en-GB" dirty="0"/>
          </a:p>
          <a:p>
            <a:endParaRPr lang="en-GB" sz="1000" dirty="0"/>
          </a:p>
          <a:p>
            <a:pPr marL="457200" lvl="1" indent="0" algn="ctr">
              <a:buNone/>
            </a:pPr>
            <a:endParaRPr lang="en-GB" b="1" i="1" dirty="0">
              <a:solidFill>
                <a:srgbClr val="0070C0"/>
              </a:solidFil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73042" y="210573"/>
            <a:ext cx="1831852" cy="1188722"/>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9213" y="5845996"/>
            <a:ext cx="1364331" cy="954933"/>
          </a:xfrm>
          <a:prstGeom prst="rect">
            <a:avLst/>
          </a:prstGeom>
        </p:spPr>
      </p:pic>
      <p:sp>
        <p:nvSpPr>
          <p:cNvPr id="6" name="TextBox 5"/>
          <p:cNvSpPr txBox="1"/>
          <p:nvPr/>
        </p:nvSpPr>
        <p:spPr>
          <a:xfrm>
            <a:off x="993059" y="501445"/>
            <a:ext cx="7698657" cy="98488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Pilot Development</a:t>
            </a:r>
            <a:endParaRPr kumimoji="0" lang="en-GB" sz="40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96150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5337" y="414652"/>
            <a:ext cx="8310799" cy="667105"/>
          </a:xfrm>
        </p:spPr>
        <p:txBody>
          <a:bodyPr/>
          <a:lstStyle/>
          <a:p>
            <a:r>
              <a:rPr lang="en-GB" sz="4000" b="1" dirty="0">
                <a:solidFill>
                  <a:srgbClr val="0070C0"/>
                </a:solidFill>
                <a:latin typeface="Arial" panose="020B0604020202020204" pitchFamily="34" charset="0"/>
                <a:cs typeface="Arial" panose="020B0604020202020204" pitchFamily="34" charset="0"/>
              </a:rPr>
              <a:t>Rationale for Group Intervention  </a:t>
            </a:r>
          </a:p>
        </p:txBody>
      </p:sp>
      <p:sp>
        <p:nvSpPr>
          <p:cNvPr id="3" name="Content Placeholder 2"/>
          <p:cNvSpPr>
            <a:spLocks noGrp="1"/>
          </p:cNvSpPr>
          <p:nvPr>
            <p:ph idx="1"/>
          </p:nvPr>
        </p:nvSpPr>
        <p:spPr>
          <a:xfrm>
            <a:off x="278860" y="1331000"/>
            <a:ext cx="11049000" cy="5225443"/>
          </a:xfrm>
        </p:spPr>
        <p:txBody>
          <a:bodyPr/>
          <a:lstStyle/>
          <a:p>
            <a:r>
              <a:rPr lang="en-GB" sz="2400" b="1" dirty="0"/>
              <a:t>BACP (British Association for Counselling and Psychotherapy) Guidance </a:t>
            </a:r>
          </a:p>
          <a:p>
            <a:pPr marL="0" indent="0">
              <a:buNone/>
            </a:pPr>
            <a:r>
              <a:rPr lang="en-GB" sz="2400" dirty="0"/>
              <a:t>The BACP states that the aim of counselling is to provide an opportunity for a person to tell their story, help them to understand themselves better and make positive changes in their life. </a:t>
            </a:r>
          </a:p>
          <a:p>
            <a:pPr marL="0" indent="0">
              <a:buNone/>
            </a:pPr>
            <a:endParaRPr lang="en-GB" sz="1000" dirty="0"/>
          </a:p>
          <a:p>
            <a:r>
              <a:rPr lang="en-GB" sz="2400" b="1" dirty="0"/>
              <a:t>NHS Talking Therapies Positive Practice Guide: Older People states:</a:t>
            </a:r>
          </a:p>
          <a:p>
            <a:pPr marL="0" indent="0">
              <a:buNone/>
            </a:pPr>
            <a:r>
              <a:rPr lang="en-GB" sz="2400" b="1" dirty="0"/>
              <a:t> </a:t>
            </a:r>
            <a:r>
              <a:rPr lang="en-GB" sz="2400" dirty="0"/>
              <a:t>‘Older people experiencing mild cognitive impairment (MCI) and those caring for them should not experience barriers to accessing Talking Therapies services’ </a:t>
            </a:r>
          </a:p>
          <a:p>
            <a:pPr marL="0" indent="0">
              <a:buNone/>
            </a:pPr>
            <a:endParaRPr lang="en-GB" sz="1000" dirty="0"/>
          </a:p>
          <a:p>
            <a:pPr marL="0" indent="0">
              <a:buNone/>
            </a:pPr>
            <a:r>
              <a:rPr lang="en-GB" sz="2400" dirty="0"/>
              <a:t>‘Services should develop clear pathways with other services such as Age UK and the Alzheimer’s Society, to share knowledge and best practice. Therapy should not be denied to an older person because they are living with dementia provided they meet the criteria for a Talking Therapy intervention.</a:t>
            </a:r>
          </a:p>
          <a:p>
            <a:pPr marL="0" indent="0">
              <a:buNone/>
            </a:pPr>
            <a:endParaRPr lang="en-GB" sz="1000" dirty="0"/>
          </a:p>
          <a:p>
            <a:pPr marL="0" indent="0">
              <a:buNone/>
            </a:pPr>
            <a:endParaRPr lang="en-GB" dirty="0"/>
          </a:p>
          <a:p>
            <a:pPr marL="0" indent="0">
              <a:buNone/>
            </a:pPr>
            <a:endParaRPr lang="en-GB" dirty="0"/>
          </a:p>
          <a:p>
            <a:pPr marL="0" indent="0">
              <a:buNone/>
            </a:pPr>
            <a:endParaRPr lang="en-GB" u="sng"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39297" y="365125"/>
            <a:ext cx="1831852" cy="118872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50415" y="5988980"/>
            <a:ext cx="1241585" cy="869020"/>
          </a:xfrm>
          <a:prstGeom prst="rect">
            <a:avLst/>
          </a:prstGeom>
        </p:spPr>
      </p:pic>
    </p:spTree>
    <p:extLst>
      <p:ext uri="{BB962C8B-B14F-4D97-AF65-F5344CB8AC3E}">
        <p14:creationId xmlns:p14="http://schemas.microsoft.com/office/powerpoint/2010/main" val="19993657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5337" y="414652"/>
            <a:ext cx="8310799" cy="667105"/>
          </a:xfrm>
        </p:spPr>
        <p:txBody>
          <a:bodyPr/>
          <a:lstStyle/>
          <a:p>
            <a:r>
              <a:rPr lang="en-GB" sz="4000" b="1" dirty="0">
                <a:solidFill>
                  <a:srgbClr val="0070C0"/>
                </a:solidFill>
                <a:latin typeface="Arial" panose="020B0604020202020204" pitchFamily="34" charset="0"/>
                <a:cs typeface="Arial" panose="020B0604020202020204" pitchFamily="34" charset="0"/>
              </a:rPr>
              <a:t>Rationale for Group Intervention  </a:t>
            </a:r>
          </a:p>
        </p:txBody>
      </p:sp>
      <p:sp>
        <p:nvSpPr>
          <p:cNvPr id="3" name="Content Placeholder 2"/>
          <p:cNvSpPr>
            <a:spLocks noGrp="1"/>
          </p:cNvSpPr>
          <p:nvPr>
            <p:ph idx="1"/>
          </p:nvPr>
        </p:nvSpPr>
        <p:spPr>
          <a:xfrm>
            <a:off x="278860" y="1331000"/>
            <a:ext cx="11049000" cy="5225443"/>
          </a:xfrm>
        </p:spPr>
        <p:txBody>
          <a:bodyPr/>
          <a:lstStyle/>
          <a:p>
            <a:pPr marL="0" indent="0">
              <a:buNone/>
            </a:pPr>
            <a:endParaRPr lang="en-GB" sz="1000" dirty="0"/>
          </a:p>
          <a:p>
            <a:pPr lvl="0"/>
            <a:r>
              <a:rPr lang="en-GB" sz="2400" b="1" dirty="0">
                <a:solidFill>
                  <a:prstClr val="black"/>
                </a:solidFill>
              </a:rPr>
              <a:t>PCE-CfD Theory</a:t>
            </a:r>
          </a:p>
          <a:p>
            <a:pPr marL="0" indent="0">
              <a:buNone/>
            </a:pPr>
            <a:r>
              <a:rPr lang="en-GB" sz="2400" i="1" dirty="0"/>
              <a:t>Counselling for Depression (CfD) </a:t>
            </a:r>
            <a:r>
              <a:rPr lang="en-GB" sz="2400" dirty="0"/>
              <a:t>is a specific form of psychological therapy, based on a framework of evidence-based competences. It is a step 3 intervention and recommended for persistent subthreshold depressive symptoms or mild to moderate depression that has not responded to a low-intensity intervention (NICE, 2011). </a:t>
            </a:r>
          </a:p>
          <a:p>
            <a:r>
              <a:rPr lang="en-GB" sz="2400" b="1" dirty="0"/>
              <a:t>Group Counselling Theory</a:t>
            </a:r>
          </a:p>
          <a:p>
            <a:pPr marL="0" indent="0">
              <a:buNone/>
            </a:pPr>
            <a:r>
              <a:rPr lang="en-GB" sz="2400" dirty="0"/>
              <a:t>Group interventions can provide a safe space to talk about experiences and be supported by others. It can help exploration and understanding of feelings, gain new insights and perspectives, and connect with others who are also experiencing similar challenges. The group setting helps people to better understand themselves, share experiences and relate to others. This increases self-awareness, builds confidence and leads to a sense of being less isolated.</a:t>
            </a:r>
          </a:p>
          <a:p>
            <a:pPr marL="0" indent="0">
              <a:buNone/>
            </a:pPr>
            <a:endParaRPr lang="en-GB" dirty="0"/>
          </a:p>
          <a:p>
            <a:pPr marL="0" indent="0">
              <a:buNone/>
            </a:pPr>
            <a:endParaRPr lang="en-GB" u="sng"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39297" y="365125"/>
            <a:ext cx="1831852" cy="118872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50415" y="5988980"/>
            <a:ext cx="1241585" cy="869020"/>
          </a:xfrm>
          <a:prstGeom prst="rect">
            <a:avLst/>
          </a:prstGeom>
        </p:spPr>
      </p:pic>
    </p:spTree>
    <p:extLst>
      <p:ext uri="{BB962C8B-B14F-4D97-AF65-F5344CB8AC3E}">
        <p14:creationId xmlns:p14="http://schemas.microsoft.com/office/powerpoint/2010/main" val="35010108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5337" y="414652"/>
            <a:ext cx="8310799" cy="667105"/>
          </a:xfrm>
        </p:spPr>
        <p:txBody>
          <a:bodyPr/>
          <a:lstStyle/>
          <a:p>
            <a:r>
              <a:rPr lang="en-GB" sz="4000" b="1" dirty="0">
                <a:solidFill>
                  <a:srgbClr val="0070C0"/>
                </a:solidFill>
                <a:latin typeface="Arial" panose="020B0604020202020204" pitchFamily="34" charset="0"/>
                <a:cs typeface="Arial" panose="020B0604020202020204" pitchFamily="34" charset="0"/>
              </a:rPr>
              <a:t>Rationale for Group Intervention  </a:t>
            </a:r>
          </a:p>
        </p:txBody>
      </p:sp>
      <p:sp>
        <p:nvSpPr>
          <p:cNvPr id="3" name="Content Placeholder 2"/>
          <p:cNvSpPr>
            <a:spLocks noGrp="1"/>
          </p:cNvSpPr>
          <p:nvPr>
            <p:ph idx="1"/>
          </p:nvPr>
        </p:nvSpPr>
        <p:spPr>
          <a:xfrm>
            <a:off x="304800" y="1622830"/>
            <a:ext cx="11049000" cy="4554133"/>
          </a:xfrm>
        </p:spPr>
        <p:txBody>
          <a:bodyPr/>
          <a:lstStyle/>
          <a:p>
            <a:r>
              <a:rPr lang="en-GB" sz="2400" b="1" dirty="0"/>
              <a:t>Theory for working with Dementia client</a:t>
            </a:r>
          </a:p>
          <a:p>
            <a:r>
              <a:rPr lang="en-GB" sz="2000" dirty="0" err="1"/>
              <a:t>Kitwood</a:t>
            </a:r>
            <a:r>
              <a:rPr lang="en-GB" sz="2000" dirty="0"/>
              <a:t>, (1997) described the psychosocial needs of people living with dementia. </a:t>
            </a:r>
          </a:p>
          <a:p>
            <a:r>
              <a:rPr lang="en-GB" sz="2000" dirty="0" err="1"/>
              <a:t>Norberg</a:t>
            </a:r>
            <a:r>
              <a:rPr lang="en-GB" sz="2000" dirty="0"/>
              <a:t>, (2019) described importance for identity; people living with dementia may rely on those around them to support their sense of self.</a:t>
            </a:r>
          </a:p>
          <a:p>
            <a:r>
              <a:rPr lang="en-GB" sz="2000" b="1" dirty="0"/>
              <a:t>BACP (British Association for Counselling and Psychotherapy): “</a:t>
            </a:r>
            <a:r>
              <a:rPr lang="en-GB" sz="2000" dirty="0"/>
              <a:t>that the aim of counselling is to provide an opportunity for a person to tell their story, help them to understand themselves better and make positive changes in their life”</a:t>
            </a:r>
            <a:endParaRPr lang="en-GB" sz="2000" b="1" dirty="0"/>
          </a:p>
          <a:p>
            <a:r>
              <a:rPr lang="en-GB" sz="2000" b="1" dirty="0"/>
              <a:t>NHS Talking Therapies Positive Practice Guide: Older People, (2024): </a:t>
            </a:r>
            <a:r>
              <a:rPr lang="en-GB" sz="2000" dirty="0"/>
              <a:t>‘Older people experiencing mild cognitive impairment (MCI) and those caring for them should not experience barriers to accessing Talking Therapies services’ </a:t>
            </a:r>
            <a:endParaRPr lang="en-GB" sz="2400" b="1" dirty="0"/>
          </a:p>
          <a:p>
            <a:r>
              <a:rPr lang="en-GB" sz="2000" b="1" dirty="0"/>
              <a:t>NICE Guidance: </a:t>
            </a:r>
            <a:r>
              <a:rPr lang="en-GB" sz="2000" dirty="0"/>
              <a:t>NICE guideline [NG97]Published: 20 June 2018. Depression and anxiety - 1.7.11 </a:t>
            </a:r>
            <a:r>
              <a:rPr lang="en-GB" sz="2000" i="1" dirty="0"/>
              <a:t>‘For people living with mild to moderate dementia who have mild to moderate depression and/or anxiety, consider psychological treatments’</a:t>
            </a:r>
          </a:p>
          <a:p>
            <a:pPr marL="0" indent="0">
              <a:buNone/>
            </a:pPr>
            <a:endParaRPr lang="en-GB" sz="2400" u="sng"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39297" y="365125"/>
            <a:ext cx="1831852" cy="118872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50415" y="5988980"/>
            <a:ext cx="1241585" cy="869020"/>
          </a:xfrm>
          <a:prstGeom prst="rect">
            <a:avLst/>
          </a:prstGeom>
        </p:spPr>
      </p:pic>
    </p:spTree>
    <p:extLst>
      <p:ext uri="{BB962C8B-B14F-4D97-AF65-F5344CB8AC3E}">
        <p14:creationId xmlns:p14="http://schemas.microsoft.com/office/powerpoint/2010/main" val="4890565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53309" y="479503"/>
            <a:ext cx="5968181" cy="667105"/>
          </a:xfrm>
        </p:spPr>
        <p:txBody>
          <a:bodyPr/>
          <a:lstStyle/>
          <a:p>
            <a:r>
              <a:rPr lang="en-GB" sz="4000" b="1" dirty="0">
                <a:solidFill>
                  <a:srgbClr val="0070C0"/>
                </a:solidFill>
                <a:latin typeface="Arial" panose="020B0604020202020204" pitchFamily="34" charset="0"/>
                <a:cs typeface="Arial" panose="020B0604020202020204" pitchFamily="34" charset="0"/>
              </a:rPr>
              <a:t>Collaboration</a:t>
            </a:r>
          </a:p>
        </p:txBody>
      </p:sp>
      <p:sp>
        <p:nvSpPr>
          <p:cNvPr id="3" name="Content Placeholder 2"/>
          <p:cNvSpPr>
            <a:spLocks noGrp="1"/>
          </p:cNvSpPr>
          <p:nvPr>
            <p:ph idx="1"/>
          </p:nvPr>
        </p:nvSpPr>
        <p:spPr>
          <a:xfrm>
            <a:off x="838200" y="1622830"/>
            <a:ext cx="10515600" cy="4554133"/>
          </a:xfrm>
        </p:spPr>
        <p:txBody>
          <a:bodyPr/>
          <a:lstStyle/>
          <a:p>
            <a:r>
              <a:rPr lang="en-GB" dirty="0"/>
              <a:t>Talking Therapies Clinical Leads</a:t>
            </a:r>
          </a:p>
          <a:p>
            <a:r>
              <a:rPr lang="en-GB" dirty="0"/>
              <a:t>Services Manager Alzheimer’s Society Central locality</a:t>
            </a:r>
          </a:p>
          <a:p>
            <a:r>
              <a:rPr lang="en-GB" dirty="0"/>
              <a:t>Programme Manager Mental Health Transformation Team ICB</a:t>
            </a:r>
            <a:endParaRPr lang="en-GB" u="sng" dirty="0"/>
          </a:p>
          <a:p>
            <a:r>
              <a:rPr lang="en-GB" dirty="0"/>
              <a:t>Discussed psychological benefits of a support group for people who are suffering with </a:t>
            </a:r>
            <a:r>
              <a:rPr lang="en-GB" b="1" i="1" dirty="0"/>
              <a:t>early stage </a:t>
            </a:r>
            <a:r>
              <a:rPr lang="en-GB" dirty="0"/>
              <a:t>dementia </a:t>
            </a:r>
          </a:p>
          <a:p>
            <a:r>
              <a:rPr lang="en-GB" dirty="0"/>
              <a:t>Agreed the group would be aimed at those with </a:t>
            </a:r>
            <a:r>
              <a:rPr lang="en-GB" b="1" i="1" dirty="0"/>
              <a:t>mild symptoms </a:t>
            </a:r>
            <a:r>
              <a:rPr lang="en-GB" dirty="0"/>
              <a:t>of dementia (</a:t>
            </a:r>
            <a:r>
              <a:rPr lang="en-GB" b="1" i="1" dirty="0"/>
              <a:t>early stages</a:t>
            </a:r>
            <a:r>
              <a:rPr lang="en-GB" dirty="0"/>
              <a:t>) and limited cognitive impairment</a:t>
            </a:r>
          </a:p>
          <a:p>
            <a:r>
              <a:rPr lang="en-GB" dirty="0"/>
              <a:t>The group would initially be piloted in Preston</a:t>
            </a:r>
          </a:p>
          <a:p>
            <a:r>
              <a:rPr lang="en-GB" dirty="0"/>
              <a:t>Tasked the Older Adult Champion Group to take this forward</a:t>
            </a:r>
          </a:p>
          <a:p>
            <a:pPr marL="0" indent="0">
              <a:buNone/>
            </a:pPr>
            <a:endParaRPr lang="en-GB" dirty="0"/>
          </a:p>
          <a:p>
            <a:pPr marL="0" indent="0">
              <a:buNone/>
            </a:pPr>
            <a:endParaRPr lang="en-GB" u="sng"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39297" y="365125"/>
            <a:ext cx="1831852" cy="118872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38811" y="5191367"/>
            <a:ext cx="1873818" cy="1311537"/>
          </a:xfrm>
          <a:prstGeom prst="rect">
            <a:avLst/>
          </a:prstGeom>
        </p:spPr>
      </p:pic>
    </p:spTree>
    <p:extLst>
      <p:ext uri="{BB962C8B-B14F-4D97-AF65-F5344CB8AC3E}">
        <p14:creationId xmlns:p14="http://schemas.microsoft.com/office/powerpoint/2010/main" val="42287857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88679" y="124253"/>
            <a:ext cx="1831852" cy="1188722"/>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167696" y="5398545"/>
            <a:ext cx="1873818" cy="1311537"/>
          </a:xfrm>
          <a:prstGeom prst="rect">
            <a:avLst/>
          </a:prstGeom>
        </p:spPr>
      </p:pic>
      <p:sp>
        <p:nvSpPr>
          <p:cNvPr id="5" name="TextBox 4"/>
          <p:cNvSpPr txBox="1"/>
          <p:nvPr/>
        </p:nvSpPr>
        <p:spPr>
          <a:xfrm>
            <a:off x="475488" y="455823"/>
            <a:ext cx="9534144" cy="605294"/>
          </a:xfrm>
          <a:prstGeom prst="rect">
            <a:avLst/>
          </a:prstGeom>
          <a:noFill/>
        </p:spPr>
        <p:txBody>
          <a:bodyPr wrap="square" rtlCol="0">
            <a:spAutoFit/>
          </a:bodyPr>
          <a:lstStyle/>
          <a:p>
            <a:pPr marL="0" marR="0" lvl="0" indent="0" algn="l" defTabSz="914400" rtl="0" eaLnBrk="1" fontAlgn="auto" latinLnBrk="0" hangingPunct="1">
              <a:lnSpc>
                <a:spcPts val="4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0770BA"/>
                </a:solidFill>
                <a:effectLst/>
                <a:uLnTx/>
                <a:uFillTx/>
                <a:latin typeface="Arial" charset="0"/>
                <a:ea typeface="Arial" charset="0"/>
                <a:cs typeface="Arial" charset="0"/>
              </a:rPr>
              <a:t>Phase 1 - </a:t>
            </a:r>
            <a:r>
              <a:rPr kumimoji="0" lang="en-US" sz="3600" b="1" i="0" u="none" strike="noStrike" kern="1200" cap="none" spc="0" normalizeH="0" baseline="0" noProof="0" dirty="0">
                <a:ln>
                  <a:noFill/>
                </a:ln>
                <a:solidFill>
                  <a:srgbClr val="0770BA"/>
                </a:solidFill>
                <a:effectLst/>
                <a:uLnTx/>
                <a:uFillTx/>
                <a:latin typeface="Arial" charset="0"/>
                <a:ea typeface="Arial" charset="0"/>
                <a:cs typeface="Arial" charset="0"/>
              </a:rPr>
              <a:t>Older Adults Champion Group</a:t>
            </a:r>
          </a:p>
        </p:txBody>
      </p:sp>
      <p:sp>
        <p:nvSpPr>
          <p:cNvPr id="2" name="TextBox 1"/>
          <p:cNvSpPr txBox="1"/>
          <p:nvPr/>
        </p:nvSpPr>
        <p:spPr>
          <a:xfrm rot="10800000" flipV="1">
            <a:off x="538264" y="1370284"/>
            <a:ext cx="9526621" cy="5232202"/>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Older Adults Champion (OAC) meetings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Researched resources &amp; guidelines for supporting people with dementia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Themes identified: loss; fear; impact on relationships &amp; family dynamics; adjustment, unable to perform tasks as used to, coming to terms with changes, sense of self -adapting to different roles within family/work; existential- identity, wider society, loss of independence, practical losses (driving); depression symptoms; grief</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Theoretical model agreed most appropriate -PCE-CfD Counselling approach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98549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5472" y="365125"/>
            <a:ext cx="9537290" cy="686927"/>
          </a:xfrm>
        </p:spPr>
        <p:txBody>
          <a:bodyPr/>
          <a:lstStyle/>
          <a:p>
            <a:r>
              <a:rPr lang="en-US" sz="4000" b="1" dirty="0">
                <a:solidFill>
                  <a:srgbClr val="0770BA"/>
                </a:solidFill>
                <a:latin typeface="Arial" charset="0"/>
                <a:ea typeface="Arial" charset="0"/>
                <a:cs typeface="Arial" charset="0"/>
              </a:rPr>
              <a:t>Phase 2 – Clinical Group </a:t>
            </a:r>
            <a:r>
              <a:rPr lang="en-GB" sz="4000" b="1" dirty="0">
                <a:solidFill>
                  <a:srgbClr val="0070C0"/>
                </a:solidFill>
                <a:latin typeface="Arial" panose="020B0604020202020204" pitchFamily="34" charset="0"/>
                <a:cs typeface="Arial" panose="020B0604020202020204" pitchFamily="34" charset="0"/>
              </a:rPr>
              <a:t>Development</a:t>
            </a:r>
            <a:endParaRPr lang="en-GB" dirty="0"/>
          </a:p>
        </p:txBody>
      </p:sp>
      <p:sp>
        <p:nvSpPr>
          <p:cNvPr id="3" name="Content Placeholder 2"/>
          <p:cNvSpPr>
            <a:spLocks noGrp="1"/>
          </p:cNvSpPr>
          <p:nvPr>
            <p:ph idx="1"/>
          </p:nvPr>
        </p:nvSpPr>
        <p:spPr>
          <a:xfrm>
            <a:off x="265472" y="1219199"/>
            <a:ext cx="11088328" cy="5142689"/>
          </a:xfrm>
        </p:spPr>
        <p:txBody>
          <a:bodyPr/>
          <a:lstStyle/>
          <a:p>
            <a:r>
              <a:rPr lang="en-GB" b="1" dirty="0">
                <a:cs typeface="Arial" panose="020B0604020202020204" pitchFamily="34" charset="0"/>
              </a:rPr>
              <a:t>Sub group planning meetings:</a:t>
            </a:r>
          </a:p>
          <a:p>
            <a:pPr lvl="1">
              <a:buFont typeface="Courier New" panose="02070309020205020404" pitchFamily="49" charset="0"/>
              <a:buChar char="o"/>
            </a:pPr>
            <a:r>
              <a:rPr lang="en-GB" dirty="0">
                <a:cs typeface="Arial" panose="020B0604020202020204" pitchFamily="34" charset="0"/>
              </a:rPr>
              <a:t>Explored the therapeutic themes/goals, resources, inclusion/exclusion criteria, course length, session duration, number of participants, capturing outcomes, managing risk- </a:t>
            </a:r>
            <a:r>
              <a:rPr lang="en-GB" dirty="0"/>
              <a:t>PHQ9/GAD7 measures: inclusion/exclusion/risk/ recovery progress/impact of group/psychological benefits </a:t>
            </a:r>
          </a:p>
          <a:p>
            <a:pPr marL="457200" lvl="1" indent="0">
              <a:buNone/>
            </a:pPr>
            <a:endParaRPr lang="en-GB" b="1" dirty="0"/>
          </a:p>
          <a:p>
            <a:r>
              <a:rPr lang="en-GB" b="1" dirty="0"/>
              <a:t>Assessment, suitability, referral process:</a:t>
            </a:r>
          </a:p>
          <a:p>
            <a:pPr>
              <a:buFont typeface="Courier New" panose="02070309020205020404" pitchFamily="49" charset="0"/>
              <a:buChar char="o"/>
            </a:pPr>
            <a:r>
              <a:rPr lang="en-GB" sz="2400" dirty="0"/>
              <a:t> TT &amp; AS developed a promotional information sheet &amp; group therapy agreement </a:t>
            </a:r>
          </a:p>
          <a:p>
            <a:pPr>
              <a:buFont typeface="Courier New" panose="02070309020205020404" pitchFamily="49" charset="0"/>
              <a:buChar char="o"/>
            </a:pPr>
            <a:r>
              <a:rPr lang="en-GB" sz="2400" dirty="0"/>
              <a:t>AS screen potential clients- cognitive functioning/ability to engage </a:t>
            </a:r>
          </a:p>
          <a:p>
            <a:pPr>
              <a:buFont typeface="Courier New" panose="02070309020205020404" pitchFamily="49" charset="0"/>
              <a:buChar char="o"/>
            </a:pPr>
            <a:r>
              <a:rPr lang="en-GB" sz="2400" dirty="0"/>
              <a:t>AS  refer to TT for suitability assessments (presentation; common mental health problems; risk)</a:t>
            </a:r>
          </a:p>
          <a:p>
            <a:pPr>
              <a:buFont typeface="Courier New" panose="02070309020205020404" pitchFamily="49" charset="0"/>
              <a:buChar char="o"/>
            </a:pPr>
            <a:r>
              <a:rPr lang="en-GB" sz="2400" dirty="0"/>
              <a:t>Clients registered &amp; added onto IAPTus  group pathway</a:t>
            </a:r>
          </a:p>
          <a:p>
            <a:pPr lvl="1">
              <a:buFont typeface="Courier New" panose="02070309020205020404" pitchFamily="49" charset="0"/>
              <a:buChar char="o"/>
            </a:pPr>
            <a:endParaRPr lang="en-GB" dirty="0"/>
          </a:p>
          <a:p>
            <a:pPr lvl="1">
              <a:buFont typeface="Courier New" panose="02070309020205020404" pitchFamily="49" charset="0"/>
              <a:buChar char="o"/>
            </a:pPr>
            <a:endParaRPr lang="en-GB" dirty="0"/>
          </a:p>
          <a:p>
            <a:pPr lvl="0"/>
            <a:endParaRPr lang="en-GB" dirty="0"/>
          </a:p>
          <a:p>
            <a:pPr lvl="0"/>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88679" y="143918"/>
            <a:ext cx="1831852" cy="118872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7696" y="5398545"/>
            <a:ext cx="1873818" cy="1311537"/>
          </a:xfrm>
          <a:prstGeom prst="rect">
            <a:avLst/>
          </a:prstGeom>
        </p:spPr>
      </p:pic>
    </p:spTree>
    <p:extLst>
      <p:ext uri="{BB962C8B-B14F-4D97-AF65-F5344CB8AC3E}">
        <p14:creationId xmlns:p14="http://schemas.microsoft.com/office/powerpoint/2010/main" val="41476330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70807"/>
          </a:xfrm>
        </p:spPr>
        <p:txBody>
          <a:bodyPr/>
          <a:lstStyle/>
          <a:p>
            <a:r>
              <a:rPr lang="en-US" b="1" dirty="0">
                <a:solidFill>
                  <a:srgbClr val="0770BA"/>
                </a:solidFill>
                <a:latin typeface="Arial" charset="0"/>
                <a:cs typeface="Arial" charset="0"/>
              </a:rPr>
              <a:t>Phase 3 - Group Formulation  </a:t>
            </a:r>
            <a:endParaRPr lang="en-GB" dirty="0"/>
          </a:p>
        </p:txBody>
      </p:sp>
      <p:sp>
        <p:nvSpPr>
          <p:cNvPr id="3" name="Content Placeholder 2"/>
          <p:cNvSpPr>
            <a:spLocks noGrp="1"/>
          </p:cNvSpPr>
          <p:nvPr>
            <p:ph idx="1"/>
          </p:nvPr>
        </p:nvSpPr>
        <p:spPr>
          <a:xfrm>
            <a:off x="838200" y="1825625"/>
            <a:ext cx="10114935" cy="3985240"/>
          </a:xfrm>
        </p:spPr>
        <p:txBody>
          <a:bodyPr/>
          <a:lstStyle/>
          <a:p>
            <a:r>
              <a:rPr lang="en-GB" dirty="0"/>
              <a:t>Using a PCE-CfD Counselling approach </a:t>
            </a:r>
          </a:p>
          <a:p>
            <a:pPr lvl="0"/>
            <a:r>
              <a:rPr lang="en-GB" dirty="0"/>
              <a:t>Co-facilitated – 2 counsellors (TT) &amp;  Alzheimer’s Society Advisor (AS)</a:t>
            </a:r>
          </a:p>
          <a:p>
            <a:pPr lvl="0"/>
            <a:r>
              <a:rPr lang="en-GB" dirty="0"/>
              <a:t>6 session model </a:t>
            </a:r>
          </a:p>
          <a:p>
            <a:pPr lvl="0"/>
            <a:r>
              <a:rPr lang="en-GB" dirty="0"/>
              <a:t>2 hours clinical group time </a:t>
            </a:r>
          </a:p>
          <a:p>
            <a:pPr lvl="0"/>
            <a:r>
              <a:rPr lang="en-GB" dirty="0"/>
              <a:t>Up to 10 participants </a:t>
            </a:r>
          </a:p>
          <a:p>
            <a:r>
              <a:rPr lang="en-GB" dirty="0"/>
              <a:t>Face to Face method of delivery</a:t>
            </a:r>
          </a:p>
          <a:p>
            <a:pPr lvl="0"/>
            <a:r>
              <a:rPr lang="en-GB" dirty="0"/>
              <a:t>Time before and after for carers- contact support from TT &amp; AS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67696" y="5398545"/>
            <a:ext cx="1873818" cy="1311537"/>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37209" y="230188"/>
            <a:ext cx="1831852" cy="1188722"/>
          </a:xfrm>
          <a:prstGeom prst="rect">
            <a:avLst/>
          </a:prstGeom>
        </p:spPr>
      </p:pic>
    </p:spTree>
    <p:extLst>
      <p:ext uri="{BB962C8B-B14F-4D97-AF65-F5344CB8AC3E}">
        <p14:creationId xmlns:p14="http://schemas.microsoft.com/office/powerpoint/2010/main" val="28655422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59543"/>
            <a:ext cx="10515600" cy="1325563"/>
          </a:xfrm>
        </p:spPr>
        <p:txBody>
          <a:bodyPr/>
          <a:lstStyle/>
          <a:p>
            <a:r>
              <a:rPr lang="en-US" sz="3600" b="1" dirty="0">
                <a:solidFill>
                  <a:srgbClr val="0770BA"/>
                </a:solidFill>
                <a:latin typeface="Arial" charset="0"/>
                <a:cs typeface="Arial" charset="0"/>
              </a:rPr>
              <a:t>Group Weekly Planner  </a:t>
            </a:r>
            <a:endParaRPr lang="en-GB" sz="3600" dirty="0"/>
          </a:p>
        </p:txBody>
      </p:sp>
      <p:graphicFrame>
        <p:nvGraphicFramePr>
          <p:cNvPr id="5" name="Content Placeholder 4"/>
          <p:cNvGraphicFramePr>
            <a:graphicFrameLocks noGrp="1"/>
          </p:cNvGraphicFramePr>
          <p:nvPr>
            <p:ph idx="1"/>
          </p:nvPr>
        </p:nvGraphicFramePr>
        <p:xfrm>
          <a:off x="258861" y="822325"/>
          <a:ext cx="11232590" cy="5384888"/>
        </p:xfrm>
        <a:graphic>
          <a:graphicData uri="http://schemas.openxmlformats.org/drawingml/2006/table">
            <a:tbl>
              <a:tblPr firstRow="1" firstCol="1" bandRow="1">
                <a:tableStyleId>{5C22544A-7EE6-4342-B048-85BDC9FD1C3A}</a:tableStyleId>
              </a:tblPr>
              <a:tblGrid>
                <a:gridCol w="775194">
                  <a:extLst>
                    <a:ext uri="{9D8B030D-6E8A-4147-A177-3AD203B41FA5}">
                      <a16:colId xmlns:a16="http://schemas.microsoft.com/office/drawing/2014/main" val="3061830462"/>
                    </a:ext>
                  </a:extLst>
                </a:gridCol>
                <a:gridCol w="1716655">
                  <a:extLst>
                    <a:ext uri="{9D8B030D-6E8A-4147-A177-3AD203B41FA5}">
                      <a16:colId xmlns:a16="http://schemas.microsoft.com/office/drawing/2014/main" val="2977420545"/>
                    </a:ext>
                  </a:extLst>
                </a:gridCol>
                <a:gridCol w="2185737">
                  <a:extLst>
                    <a:ext uri="{9D8B030D-6E8A-4147-A177-3AD203B41FA5}">
                      <a16:colId xmlns:a16="http://schemas.microsoft.com/office/drawing/2014/main" val="971800574"/>
                    </a:ext>
                  </a:extLst>
                </a:gridCol>
                <a:gridCol w="2653714">
                  <a:extLst>
                    <a:ext uri="{9D8B030D-6E8A-4147-A177-3AD203B41FA5}">
                      <a16:colId xmlns:a16="http://schemas.microsoft.com/office/drawing/2014/main" val="1434878816"/>
                    </a:ext>
                  </a:extLst>
                </a:gridCol>
                <a:gridCol w="2184635">
                  <a:extLst>
                    <a:ext uri="{9D8B030D-6E8A-4147-A177-3AD203B41FA5}">
                      <a16:colId xmlns:a16="http://schemas.microsoft.com/office/drawing/2014/main" val="2427501570"/>
                    </a:ext>
                  </a:extLst>
                </a:gridCol>
                <a:gridCol w="1716655">
                  <a:extLst>
                    <a:ext uri="{9D8B030D-6E8A-4147-A177-3AD203B41FA5}">
                      <a16:colId xmlns:a16="http://schemas.microsoft.com/office/drawing/2014/main" val="1136379998"/>
                    </a:ext>
                  </a:extLst>
                </a:gridCol>
              </a:tblGrid>
              <a:tr h="514998">
                <a:tc>
                  <a:txBody>
                    <a:bodyPr/>
                    <a:lstStyle/>
                    <a:p>
                      <a:pPr algn="l">
                        <a:spcAft>
                          <a:spcPts val="0"/>
                        </a:spcAft>
                      </a:pPr>
                      <a:r>
                        <a:rPr lang="en-GB" sz="1600" dirty="0">
                          <a:effectLst/>
                        </a:rPr>
                        <a:t>Week</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Group Theme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Tom Kitwood Theme (Dementia Care Mapping)</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Key Ideas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Interventions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Handouts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60928385"/>
                  </a:ext>
                </a:extLst>
              </a:tr>
              <a:tr h="1029996">
                <a:tc>
                  <a:txBody>
                    <a:bodyPr/>
                    <a:lstStyle/>
                    <a:p>
                      <a:pPr algn="l">
                        <a:spcAft>
                          <a:spcPts val="0"/>
                        </a:spcAft>
                      </a:pPr>
                      <a:r>
                        <a:rPr lang="en-GB" sz="1600" dirty="0">
                          <a:effectLst/>
                        </a:rPr>
                        <a:t>1</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Intro/ Orientation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Love/ UPR</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contracting/ MDS/ ‘telling my story’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Flashcards/ emotion wheel – to help name feelings and emotions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weekly journal to capture reflections from each group session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67330630"/>
                  </a:ext>
                </a:extLst>
              </a:tr>
              <a:tr h="772498">
                <a:tc>
                  <a:txBody>
                    <a:bodyPr/>
                    <a:lstStyle/>
                    <a:p>
                      <a:pPr algn="l">
                        <a:spcAft>
                          <a:spcPts val="0"/>
                        </a:spcAft>
                      </a:pPr>
                      <a:r>
                        <a:rPr lang="en-GB" sz="1600" dirty="0">
                          <a:effectLst/>
                        </a:rPr>
                        <a:t>2</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Family Dynamics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Attachment/ comfort/ inclusion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changes/ adapting to different roles within family/ society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Focussing/grounding/breathing techniques – connecting with the body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Sleep and self -soothing handouts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26390478"/>
                  </a:ext>
                </a:extLst>
              </a:tr>
              <a:tr h="628996">
                <a:tc>
                  <a:txBody>
                    <a:bodyPr/>
                    <a:lstStyle/>
                    <a:p>
                      <a:pPr algn="l">
                        <a:spcAft>
                          <a:spcPts val="0"/>
                        </a:spcAft>
                      </a:pPr>
                      <a:r>
                        <a:rPr lang="en-GB" sz="1600" dirty="0">
                          <a:effectLst/>
                        </a:rPr>
                        <a:t>3</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Loss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Comfort/ identity/ occupation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loss of relationships/ loss of purpose/ meaning (work?)</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Use of Waterfall of grief image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87100441"/>
                  </a:ext>
                </a:extLst>
              </a:tr>
              <a:tr h="514998">
                <a:tc>
                  <a:txBody>
                    <a:bodyPr/>
                    <a:lstStyle/>
                    <a:p>
                      <a:pPr algn="l">
                        <a:spcAft>
                          <a:spcPts val="0"/>
                        </a:spcAft>
                      </a:pPr>
                      <a:r>
                        <a:rPr lang="en-GB" sz="1600" dirty="0">
                          <a:effectLst/>
                        </a:rPr>
                        <a:t>4</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Independence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Occupation/ identity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practical losses such as driving licence/ financial</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Self-responsibility has existential meaning</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Use of a sensory mood basket or box</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3410291"/>
                  </a:ext>
                </a:extLst>
              </a:tr>
              <a:tr h="772498">
                <a:tc>
                  <a:txBody>
                    <a:bodyPr/>
                    <a:lstStyle/>
                    <a:p>
                      <a:pPr algn="l">
                        <a:spcAft>
                          <a:spcPts val="0"/>
                        </a:spcAft>
                      </a:pPr>
                      <a:r>
                        <a:rPr lang="en-GB" sz="1600" dirty="0">
                          <a:effectLst/>
                        </a:rPr>
                        <a:t>5</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The self-identity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Identity/ occupation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Impact on Sense of self/ loss of self.  ‘who am I?’ ‘Who will I become?’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The person is more than her present condition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64236646"/>
                  </a:ext>
                </a:extLst>
              </a:tr>
              <a:tr h="514998">
                <a:tc>
                  <a:txBody>
                    <a:bodyPr/>
                    <a:lstStyle/>
                    <a:p>
                      <a:pPr algn="l">
                        <a:spcAft>
                          <a:spcPts val="0"/>
                        </a:spcAft>
                      </a:pPr>
                      <a:r>
                        <a:rPr lang="en-GB" sz="1600" dirty="0">
                          <a:effectLst/>
                        </a:rPr>
                        <a:t>6</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The future and endings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Inclusion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What does the future hold?  Saying goodbye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en-GB" sz="1600" dirty="0">
                          <a:effectLst/>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19698273"/>
                  </a:ext>
                </a:extLst>
              </a:tr>
            </a:tbl>
          </a:graphicData>
        </a:graphic>
      </p:graphicFrame>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35039" y="5939118"/>
            <a:ext cx="1312824" cy="918882"/>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60620" y="159543"/>
            <a:ext cx="1190754" cy="772702"/>
          </a:xfrm>
          <a:prstGeom prst="rect">
            <a:avLst/>
          </a:prstGeom>
        </p:spPr>
      </p:pic>
      <p:sp>
        <p:nvSpPr>
          <p:cNvPr id="8" name="Rectangle 1"/>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754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D3F39A6C-9066-4276-9C54-21FF2D23E973}"/>
              </a:ext>
            </a:extLst>
          </p:cNvPr>
          <p:cNvSpPr txBox="1"/>
          <p:nvPr/>
        </p:nvSpPr>
        <p:spPr>
          <a:xfrm>
            <a:off x="267419" y="2983280"/>
            <a:ext cx="7180053" cy="2635391"/>
          </a:xfrm>
          <a:prstGeom prst="rect">
            <a:avLst/>
          </a:prstGeom>
        </p:spPr>
        <p:txBody>
          <a:bodyPr vert="horz" lIns="91440" tIns="45720" rIns="91440" bIns="45720" rtlCol="0" anchor="ctr">
            <a:noAutofit/>
          </a:bodyPr>
          <a:lstStyle/>
          <a:p>
            <a:pPr>
              <a:lnSpc>
                <a:spcPct val="90000"/>
              </a:lnSpc>
              <a:spcBef>
                <a:spcPct val="0"/>
              </a:spcBef>
              <a:spcAft>
                <a:spcPts val="600"/>
              </a:spcAft>
            </a:pPr>
            <a:r>
              <a:rPr lang="en-US" sz="3200" b="1" kern="1200" dirty="0">
                <a:solidFill>
                  <a:schemeClr val="tx1"/>
                </a:solidFill>
                <a:latin typeface="+mj-lt"/>
                <a:ea typeface="+mj-ea"/>
                <a:cs typeface="+mj-cs"/>
              </a:rPr>
              <a:t>The ‘Holy Grail’ of unwarranted variation: can we reduce variation in recovery between staff? </a:t>
            </a:r>
          </a:p>
          <a:p>
            <a:pPr>
              <a:lnSpc>
                <a:spcPct val="90000"/>
              </a:lnSpc>
              <a:spcBef>
                <a:spcPct val="0"/>
              </a:spcBef>
              <a:spcAft>
                <a:spcPts val="600"/>
              </a:spcAft>
            </a:pPr>
            <a:endParaRPr lang="en-US" sz="3200" b="1" dirty="0">
              <a:latin typeface="+mj-lt"/>
              <a:ea typeface="+mj-ea"/>
              <a:cs typeface="+mj-cs"/>
            </a:endParaRPr>
          </a:p>
          <a:p>
            <a:pPr>
              <a:lnSpc>
                <a:spcPct val="90000"/>
              </a:lnSpc>
              <a:spcBef>
                <a:spcPct val="0"/>
              </a:spcBef>
              <a:spcAft>
                <a:spcPts val="600"/>
              </a:spcAft>
            </a:pPr>
            <a:r>
              <a:rPr lang="en-US" sz="3200" b="1" kern="1200" dirty="0">
                <a:solidFill>
                  <a:schemeClr val="tx1"/>
                </a:solidFill>
                <a:latin typeface="+mj-lt"/>
                <a:ea typeface="+mj-ea"/>
                <a:cs typeface="+mj-cs"/>
              </a:rPr>
              <a:t>Dr Dale Huey </a:t>
            </a:r>
          </a:p>
          <a:p>
            <a:pPr>
              <a:lnSpc>
                <a:spcPct val="90000"/>
              </a:lnSpc>
              <a:spcBef>
                <a:spcPct val="0"/>
              </a:spcBef>
              <a:spcAft>
                <a:spcPts val="600"/>
              </a:spcAft>
            </a:pPr>
            <a:r>
              <a:rPr lang="en-US" sz="3200" b="1" dirty="0"/>
              <a:t>Clinical Lead: Talking Therapies, NHS GM</a:t>
            </a:r>
            <a:endParaRPr lang="en-US" sz="3200" b="1" kern="1200" dirty="0">
              <a:solidFill>
                <a:schemeClr val="tx1"/>
              </a:solidFill>
              <a:latin typeface="+mj-lt"/>
              <a:ea typeface="+mj-ea"/>
              <a:cs typeface="+mj-cs"/>
            </a:endParaRPr>
          </a:p>
          <a:p>
            <a:pPr>
              <a:lnSpc>
                <a:spcPct val="90000"/>
              </a:lnSpc>
              <a:spcBef>
                <a:spcPct val="0"/>
              </a:spcBef>
              <a:spcAft>
                <a:spcPts val="600"/>
              </a:spcAft>
            </a:pPr>
            <a:endParaRPr lang="en-US" sz="3200" b="1" i="1" dirty="0">
              <a:latin typeface="+mj-lt"/>
              <a:ea typeface="+mj-ea"/>
              <a:cs typeface="+mj-cs"/>
            </a:endParaRPr>
          </a:p>
        </p:txBody>
      </p:sp>
      <p:sp>
        <p:nvSpPr>
          <p:cNvPr id="7" name="Content Placeholder 2"/>
          <p:cNvSpPr txBox="1">
            <a:spLocks/>
          </p:cNvSpPr>
          <p:nvPr/>
        </p:nvSpPr>
        <p:spPr>
          <a:xfrm>
            <a:off x="-219536" y="112464"/>
            <a:ext cx="6735443" cy="367660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US" sz="3600" b="1" dirty="0"/>
          </a:p>
          <a:p>
            <a:pPr marL="0" indent="0" algn="ctr">
              <a:buNone/>
            </a:pPr>
            <a:r>
              <a:rPr lang="en-US" sz="3600" b="1" dirty="0"/>
              <a:t>Talking Therapies </a:t>
            </a:r>
          </a:p>
          <a:p>
            <a:pPr marL="0" indent="0" algn="ctr">
              <a:buNone/>
            </a:pPr>
            <a:r>
              <a:rPr lang="en-US" sz="3600" b="1" i="1" dirty="0"/>
              <a:t>for anxiety and depression</a:t>
            </a:r>
            <a:endParaRPr lang="en-US" sz="3600" b="1" dirty="0"/>
          </a:p>
          <a:p>
            <a:pPr marL="0" indent="0">
              <a:buNone/>
            </a:pPr>
            <a:endParaRPr lang="en-US" sz="1800" dirty="0"/>
          </a:p>
          <a:p>
            <a:pPr marL="0" indent="0">
              <a:buNone/>
            </a:pPr>
            <a:endParaRPr lang="en-US" sz="1800" b="1" dirty="0"/>
          </a:p>
        </p:txBody>
      </p:sp>
      <p:pic>
        <p:nvPicPr>
          <p:cNvPr id="12" name="Picture 11">
            <a:extLst>
              <a:ext uri="{FF2B5EF4-FFF2-40B4-BE49-F238E27FC236}">
                <a16:creationId xmlns:a16="http://schemas.microsoft.com/office/drawing/2014/main" id="{E1BCC992-A990-4AF8-A27C-3C27759AC1E9}"/>
              </a:ext>
            </a:extLst>
          </p:cNvPr>
          <p:cNvPicPr/>
          <p:nvPr/>
        </p:nvPicPr>
        <p:blipFill rotWithShape="1">
          <a:blip r:embed="rId3" cstate="email">
            <a:extLst>
              <a:ext uri="{28A0092B-C50C-407E-A947-70E740481C1C}">
                <a14:useLocalDpi xmlns:a14="http://schemas.microsoft.com/office/drawing/2010/main"/>
              </a:ext>
            </a:extLst>
          </a:blip>
          <a:srcRect/>
          <a:stretch/>
        </p:blipFill>
        <p:spPr bwMode="auto">
          <a:xfrm>
            <a:off x="7190587" y="3124784"/>
            <a:ext cx="5001415" cy="3733214"/>
          </a:xfrm>
          <a:custGeom>
            <a:avLst/>
            <a:gdLst/>
            <a:ahLst/>
            <a:cxnLst/>
            <a:rect l="l" t="t" r="r" b="b"/>
            <a:pathLst>
              <a:path w="5001415" h="3733214">
                <a:moveTo>
                  <a:pt x="3044952" y="0"/>
                </a:moveTo>
                <a:cubicBezTo>
                  <a:pt x="3780687" y="0"/>
                  <a:pt x="4455477" y="260939"/>
                  <a:pt x="4981824" y="695319"/>
                </a:cubicBezTo>
                <a:lnTo>
                  <a:pt x="5001415" y="713124"/>
                </a:lnTo>
                <a:lnTo>
                  <a:pt x="5001415" y="3733214"/>
                </a:lnTo>
                <a:lnTo>
                  <a:pt x="81043" y="3733214"/>
                </a:lnTo>
                <a:lnTo>
                  <a:pt x="61862" y="3658617"/>
                </a:lnTo>
                <a:cubicBezTo>
                  <a:pt x="21301" y="3460397"/>
                  <a:pt x="0" y="3255162"/>
                  <a:pt x="0" y="3044952"/>
                </a:cubicBezTo>
                <a:cubicBezTo>
                  <a:pt x="0" y="1363271"/>
                  <a:pt x="1363271" y="0"/>
                  <a:pt x="3044952" y="0"/>
                </a:cubicBezTo>
                <a:close/>
              </a:path>
            </a:pathLst>
          </a:custGeom>
          <a:noFill/>
        </p:spPr>
      </p:pic>
      <p:sp>
        <p:nvSpPr>
          <p:cNvPr id="6" name="Title 1"/>
          <p:cNvSpPr txBox="1">
            <a:spLocks/>
          </p:cNvSpPr>
          <p:nvPr/>
        </p:nvSpPr>
        <p:spPr>
          <a:xfrm>
            <a:off x="4619245" y="2871222"/>
            <a:ext cx="7445330" cy="398677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3000" i="1" kern="1200" dirty="0">
              <a:solidFill>
                <a:schemeClr val="tx1"/>
              </a:solidFill>
              <a:latin typeface="+mn-lt"/>
              <a:ea typeface="+mj-ea"/>
              <a:cs typeface="+mj-cs"/>
            </a:endParaRPr>
          </a:p>
        </p:txBody>
      </p:sp>
      <p:sp>
        <p:nvSpPr>
          <p:cNvPr id="10" name="Content Placeholder 2"/>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spcAft>
                <a:spcPts val="600"/>
              </a:spcAft>
              <a:defRPr/>
            </a:pPr>
            <a:endParaRPr lang="en-GB" dirty="0">
              <a:solidFill>
                <a:prstClr val="black"/>
              </a:solidFill>
            </a:endParaRPr>
          </a:p>
          <a:p>
            <a:pPr marL="0" lvl="0" indent="0" algn="just">
              <a:lnSpc>
                <a:spcPct val="100000"/>
              </a:lnSpc>
              <a:spcBef>
                <a:spcPts val="0"/>
              </a:spcBef>
              <a:spcAft>
                <a:spcPts val="600"/>
              </a:spcAft>
              <a:buNone/>
              <a:defRPr/>
            </a:pPr>
            <a:endParaRPr lang="en-GB" dirty="0"/>
          </a:p>
        </p:txBody>
      </p:sp>
      <p:pic>
        <p:nvPicPr>
          <p:cNvPr id="20" name="Picture 19" descr="GMMH_Logo_A4.png">
            <a:extLst>
              <a:ext uri="{FF2B5EF4-FFF2-40B4-BE49-F238E27FC236}">
                <a16:creationId xmlns:a16="http://schemas.microsoft.com/office/drawing/2014/main" id="{CF6C55E8-7C43-4775-8F40-72F0E73B838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b="1495"/>
          <a:stretch/>
        </p:blipFill>
        <p:spPr>
          <a:xfrm>
            <a:off x="6121940" y="4361"/>
            <a:ext cx="6069184" cy="2839783"/>
          </a:xfrm>
          <a:custGeom>
            <a:avLst/>
            <a:gdLst/>
            <a:ahLst/>
            <a:cxnLst/>
            <a:rect l="l" t="t" r="r" b="b"/>
            <a:pathLst>
              <a:path w="6069184" h="2839783">
                <a:moveTo>
                  <a:pt x="0" y="0"/>
                </a:moveTo>
                <a:lnTo>
                  <a:pt x="6069184" y="0"/>
                </a:lnTo>
                <a:lnTo>
                  <a:pt x="6063823" y="106160"/>
                </a:lnTo>
                <a:cubicBezTo>
                  <a:pt x="5907891" y="1641596"/>
                  <a:pt x="4611168" y="2839783"/>
                  <a:pt x="3034592" y="2839783"/>
                </a:cubicBezTo>
                <a:cubicBezTo>
                  <a:pt x="1458016" y="2839783"/>
                  <a:pt x="161292" y="1641596"/>
                  <a:pt x="5360" y="106160"/>
                </a:cubicBezTo>
                <a:close/>
              </a:path>
            </a:pathLst>
          </a:custGeom>
          <a:solidFill>
            <a:schemeClr val="tx1">
              <a:lumMod val="95000"/>
            </a:schemeClr>
          </a:solidFill>
        </p:spPr>
      </p:pic>
    </p:spTree>
    <p:extLst>
      <p:ext uri="{BB962C8B-B14F-4D97-AF65-F5344CB8AC3E}">
        <p14:creationId xmlns:p14="http://schemas.microsoft.com/office/powerpoint/2010/main" val="96150423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7560" y="303704"/>
            <a:ext cx="6292645" cy="667105"/>
          </a:xfrm>
        </p:spPr>
        <p:txBody>
          <a:bodyPr/>
          <a:lstStyle/>
          <a:p>
            <a:r>
              <a:rPr lang="en-GB" sz="4000" b="1" dirty="0">
                <a:solidFill>
                  <a:srgbClr val="0070C0"/>
                </a:solidFill>
                <a:latin typeface="Arial" panose="020B0604020202020204" pitchFamily="34" charset="0"/>
                <a:cs typeface="Arial" panose="020B0604020202020204" pitchFamily="34" charset="0"/>
              </a:rPr>
              <a:t>Group Themes  </a:t>
            </a:r>
            <a:br>
              <a:rPr lang="en-GB" sz="4000" b="1" dirty="0">
                <a:latin typeface="Arial" panose="020B0604020202020204" pitchFamily="34" charset="0"/>
                <a:cs typeface="Arial" panose="020B0604020202020204" pitchFamily="34" charset="0"/>
              </a:rPr>
            </a:br>
            <a:endParaRPr lang="en-GB" sz="4000" b="1" dirty="0">
              <a:solidFill>
                <a:srgbClr val="0070C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35975" y="1101213"/>
            <a:ext cx="10082208" cy="5756787"/>
          </a:xfrm>
        </p:spPr>
        <p:txBody>
          <a:bodyPr/>
          <a:lstStyle/>
          <a:p>
            <a:pPr marL="457200" indent="-457200">
              <a:buFont typeface="+mj-lt"/>
              <a:buAutoNum type="alphaUcPeriod"/>
            </a:pPr>
            <a:r>
              <a:rPr lang="en-GB" sz="2400" dirty="0"/>
              <a:t>Similar fears – impact upon sense of identity – concerns over the progression of the disease  </a:t>
            </a:r>
          </a:p>
          <a:p>
            <a:pPr marL="457200" indent="-457200">
              <a:buFont typeface="+mj-lt"/>
              <a:buAutoNum type="alphaUcPeriod"/>
            </a:pPr>
            <a:r>
              <a:rPr lang="en-GB" sz="2400" dirty="0"/>
              <a:t>Similar ways of dealing with symptoms of memory loss – primarily engaging in the here and now</a:t>
            </a:r>
          </a:p>
          <a:p>
            <a:pPr marL="457200" indent="-457200">
              <a:buFont typeface="+mj-lt"/>
              <a:buAutoNum type="alphaUcPeriod"/>
            </a:pPr>
            <a:r>
              <a:rPr lang="en-GB" sz="2400" dirty="0"/>
              <a:t>Similar experience of diminished autonomy</a:t>
            </a:r>
          </a:p>
          <a:p>
            <a:pPr marL="457200" indent="-457200">
              <a:buFont typeface="+mj-lt"/>
              <a:buAutoNum type="alphaUcPeriod"/>
            </a:pPr>
            <a:r>
              <a:rPr lang="en-GB" sz="2400" dirty="0"/>
              <a:t>Similar experience of feelings surrounding loss and grief </a:t>
            </a:r>
          </a:p>
          <a:p>
            <a:pPr marL="457200" indent="-457200">
              <a:buFont typeface="+mj-lt"/>
              <a:buAutoNum type="alphaUcPeriod"/>
            </a:pPr>
            <a:r>
              <a:rPr lang="en-GB" sz="2400" dirty="0"/>
              <a:t>Similar experiences of diagnosis (not enough support)</a:t>
            </a:r>
          </a:p>
          <a:p>
            <a:pPr marL="457200" indent="-457200">
              <a:buFont typeface="+mj-lt"/>
              <a:buAutoNum type="alphaUcPeriod"/>
            </a:pPr>
            <a:r>
              <a:rPr lang="en-GB" sz="2400" dirty="0"/>
              <a:t>Similar experiences of symptoms with lack of recall impacting             engagement with others - (e.g. - forgetting names of foods/forgetting events – preventing ability to engage with others in present moment)</a:t>
            </a:r>
          </a:p>
          <a:p>
            <a:pPr marL="457200" indent="-457200">
              <a:buFont typeface="+mj-lt"/>
              <a:buAutoNum type="alphaUcPeriod"/>
            </a:pPr>
            <a:r>
              <a:rPr lang="en-GB" sz="2400" dirty="0"/>
              <a:t>Initially not noticing symptoms themselves</a:t>
            </a:r>
          </a:p>
          <a:p>
            <a:pPr marL="457200" indent="-457200">
              <a:buFont typeface="+mj-lt"/>
              <a:buAutoNum type="alphaUcPeriod"/>
            </a:pPr>
            <a:r>
              <a:rPr lang="en-GB" sz="2400" dirty="0"/>
              <a:t>Identity and occupation - Changes in ones perceived sense of purpose and meaning to others- feeling unneeded</a:t>
            </a:r>
          </a:p>
          <a:p>
            <a:pPr>
              <a:buFont typeface="Wingdings" panose="05000000000000000000" pitchFamily="2" charset="2"/>
              <a:buChar char="q"/>
            </a:pPr>
            <a:endParaRPr lang="en-GB" sz="2400" dirty="0">
              <a:solidFill>
                <a:srgbClr val="002060"/>
              </a:solidFill>
            </a:endParaRPr>
          </a:p>
          <a:p>
            <a:pPr>
              <a:buFont typeface="Wingdings" panose="05000000000000000000" pitchFamily="2" charset="2"/>
              <a:buChar char="q"/>
            </a:pPr>
            <a:endParaRPr lang="en-GB" sz="2400" dirty="0"/>
          </a:p>
          <a:p>
            <a:pPr marL="0" indent="0">
              <a:buNone/>
            </a:pPr>
            <a:endParaRPr lang="en-GB" dirty="0"/>
          </a:p>
          <a:p>
            <a:pPr>
              <a:buFont typeface="Wingdings" panose="05000000000000000000" pitchFamily="2" charset="2"/>
              <a:buChar char="q"/>
            </a:pPr>
            <a:endParaRPr lang="en-GB" u="sng"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58116" y="173299"/>
            <a:ext cx="1831852" cy="118872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18182" y="5417509"/>
            <a:ext cx="1873818" cy="1311537"/>
          </a:xfrm>
          <a:prstGeom prst="rect">
            <a:avLst/>
          </a:prstGeom>
        </p:spPr>
      </p:pic>
    </p:spTree>
    <p:extLst>
      <p:ext uri="{BB962C8B-B14F-4D97-AF65-F5344CB8AC3E}">
        <p14:creationId xmlns:p14="http://schemas.microsoft.com/office/powerpoint/2010/main" val="401132257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11031" y="2646366"/>
            <a:ext cx="8498208" cy="1296579"/>
          </a:xfrm>
        </p:spPr>
        <p:txBody>
          <a:bodyPr/>
          <a:lstStyle/>
          <a:p>
            <a:r>
              <a:rPr lang="en-GB" sz="8000" b="1" dirty="0">
                <a:solidFill>
                  <a:srgbClr val="0070C0"/>
                </a:solidFill>
                <a:latin typeface="Arial" panose="020B0604020202020204" pitchFamily="34" charset="0"/>
                <a:cs typeface="Arial" panose="020B0604020202020204" pitchFamily="34" charset="0"/>
              </a:rPr>
              <a:t>Data / Outcomes  </a:t>
            </a:r>
            <a:br>
              <a:rPr lang="en-GB" sz="4000" b="1" dirty="0">
                <a:latin typeface="Arial" panose="020B0604020202020204" pitchFamily="34" charset="0"/>
                <a:cs typeface="Arial" panose="020B0604020202020204" pitchFamily="34" charset="0"/>
              </a:rPr>
            </a:br>
            <a:endParaRPr lang="en-GB" sz="4000" b="1" dirty="0">
              <a:solidFill>
                <a:srgbClr val="0070C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750979" y="2490280"/>
            <a:ext cx="8567204" cy="1582367"/>
          </a:xfrm>
        </p:spPr>
        <p:txBody>
          <a:bodyPr/>
          <a:lstStyle/>
          <a:p>
            <a:pPr marL="0" indent="0">
              <a:buNone/>
            </a:pPr>
            <a:endParaRPr lang="en-GB" sz="2400" dirty="0">
              <a:solidFill>
                <a:srgbClr val="002060"/>
              </a:solidFill>
            </a:endParaRPr>
          </a:p>
          <a:p>
            <a:pPr>
              <a:buFont typeface="Wingdings" panose="05000000000000000000" pitchFamily="2" charset="2"/>
              <a:buChar char="q"/>
            </a:pPr>
            <a:endParaRPr lang="en-GB" sz="2400" dirty="0"/>
          </a:p>
          <a:p>
            <a:pPr marL="0" indent="0">
              <a:buNone/>
            </a:pPr>
            <a:endParaRPr lang="en-GB" dirty="0"/>
          </a:p>
          <a:p>
            <a:pPr>
              <a:buFont typeface="Wingdings" panose="05000000000000000000" pitchFamily="2" charset="2"/>
              <a:buChar char="q"/>
            </a:pPr>
            <a:endParaRPr lang="en-GB" u="sng"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58116" y="173299"/>
            <a:ext cx="1831852" cy="118872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18182" y="5417509"/>
            <a:ext cx="1873818" cy="1311537"/>
          </a:xfrm>
          <a:prstGeom prst="rect">
            <a:avLst/>
          </a:prstGeom>
        </p:spPr>
      </p:pic>
    </p:spTree>
    <p:extLst>
      <p:ext uri="{BB962C8B-B14F-4D97-AF65-F5344CB8AC3E}">
        <p14:creationId xmlns:p14="http://schemas.microsoft.com/office/powerpoint/2010/main" val="350629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2306" y="405942"/>
            <a:ext cx="9572332" cy="5925312"/>
          </a:xfrm>
          <a:prstGeom prst="rect">
            <a:avLst/>
          </a:prstGeom>
          <a:solidFill>
            <a:srgbClr val="0770BA"/>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p:cNvSpPr txBox="1"/>
          <p:nvPr/>
        </p:nvSpPr>
        <p:spPr>
          <a:xfrm>
            <a:off x="746221" y="478561"/>
            <a:ext cx="8729331" cy="69865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Quantitative Data- MDS</a:t>
            </a:r>
            <a:endPar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Data was collected at the beginning/middle/end of the group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The themes of each session were directly relatable to the MDS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We collected a lot of positive qualitative data regarding themes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rPr>
              <a:t>Recovery 4/5 – 80%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rPr>
              <a:t>Reliable Recovery 5/5 – 100%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Arial" panose="020B0604020202020204" pitchFamily="34" charset="0"/>
              </a:rPr>
              <a:t>Reliable Improvement 5/5 – 100%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Calibri" panose="020F0502020204030204"/>
                <a:ea typeface="+mn-ea"/>
                <a:cs typeface="+mn-cs"/>
              </a:rPr>
              <a:t>W&amp;SAS- </a:t>
            </a: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 Overall there was a downward shift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4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4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4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Rectangle 2"/>
          <p:cNvSpPr txBox="1">
            <a:spLocks noChangeArrowheads="1"/>
          </p:cNvSpPr>
          <p:nvPr/>
        </p:nvSpPr>
        <p:spPr>
          <a:xfrm>
            <a:off x="179512" y="274638"/>
            <a:ext cx="6048672" cy="114300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altLang="en-US" sz="4400" b="1" i="0" u="none" strike="noStrike" kern="1200" cap="none" spc="0" normalizeH="0" baseline="0" noProof="0" dirty="0">
              <a:ln>
                <a:noFill/>
              </a:ln>
              <a:solidFill>
                <a:prstClr val="white"/>
              </a:solidFill>
              <a:effectLst/>
              <a:uLnTx/>
              <a:uFillTx/>
              <a:latin typeface="Calibri Light" panose="020F0302020204030204"/>
              <a:ea typeface="+mj-ea"/>
              <a:cs typeface="+mj-cs"/>
            </a:endParaRPr>
          </a:p>
        </p:txBody>
      </p:sp>
      <p:sp>
        <p:nvSpPr>
          <p:cNvPr id="8" name="Rectangle 3"/>
          <p:cNvSpPr txBox="1">
            <a:spLocks noChangeArrowheads="1"/>
          </p:cNvSpPr>
          <p:nvPr/>
        </p:nvSpPr>
        <p:spPr>
          <a:xfrm>
            <a:off x="5269005" y="1417638"/>
            <a:ext cx="4038600" cy="482473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altLang="en-US"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9" name="Rectangle 4"/>
          <p:cNvSpPr txBox="1">
            <a:spLocks noChangeArrowheads="1"/>
          </p:cNvSpPr>
          <p:nvPr/>
        </p:nvSpPr>
        <p:spPr>
          <a:xfrm>
            <a:off x="673110" y="1417638"/>
            <a:ext cx="4279658" cy="47656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altLang="en-US"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altLang="en-US"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6" name="Rectangle 5"/>
          <p:cNvSpPr/>
          <p:nvPr/>
        </p:nvSpPr>
        <p:spPr>
          <a:xfrm>
            <a:off x="901337" y="5696448"/>
            <a:ext cx="9619822"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p>
        </p:txBody>
      </p:sp>
    </p:spTree>
    <p:extLst>
      <p:ext uri="{BB962C8B-B14F-4D97-AF65-F5344CB8AC3E}">
        <p14:creationId xmlns:p14="http://schemas.microsoft.com/office/powerpoint/2010/main" val="459706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935665" y="1871333"/>
          <a:ext cx="9154635" cy="4225223"/>
        </p:xfrm>
        <a:graphic>
          <a:graphicData uri="http://schemas.openxmlformats.org/drawingml/2006/table">
            <a:tbl>
              <a:tblPr firstRow="1" firstCol="1" bandRow="1">
                <a:tableStyleId>{5C22544A-7EE6-4342-B048-85BDC9FD1C3A}</a:tableStyleId>
              </a:tblPr>
              <a:tblGrid>
                <a:gridCol w="1307805">
                  <a:extLst>
                    <a:ext uri="{9D8B030D-6E8A-4147-A177-3AD203B41FA5}">
                      <a16:colId xmlns:a16="http://schemas.microsoft.com/office/drawing/2014/main" val="789764197"/>
                    </a:ext>
                  </a:extLst>
                </a:gridCol>
                <a:gridCol w="1307805">
                  <a:extLst>
                    <a:ext uri="{9D8B030D-6E8A-4147-A177-3AD203B41FA5}">
                      <a16:colId xmlns:a16="http://schemas.microsoft.com/office/drawing/2014/main" val="1865815768"/>
                    </a:ext>
                  </a:extLst>
                </a:gridCol>
                <a:gridCol w="1307805">
                  <a:extLst>
                    <a:ext uri="{9D8B030D-6E8A-4147-A177-3AD203B41FA5}">
                      <a16:colId xmlns:a16="http://schemas.microsoft.com/office/drawing/2014/main" val="3980205595"/>
                    </a:ext>
                  </a:extLst>
                </a:gridCol>
                <a:gridCol w="1307805">
                  <a:extLst>
                    <a:ext uri="{9D8B030D-6E8A-4147-A177-3AD203B41FA5}">
                      <a16:colId xmlns:a16="http://schemas.microsoft.com/office/drawing/2014/main" val="1357463282"/>
                    </a:ext>
                  </a:extLst>
                </a:gridCol>
                <a:gridCol w="1307805">
                  <a:extLst>
                    <a:ext uri="{9D8B030D-6E8A-4147-A177-3AD203B41FA5}">
                      <a16:colId xmlns:a16="http://schemas.microsoft.com/office/drawing/2014/main" val="929886496"/>
                    </a:ext>
                  </a:extLst>
                </a:gridCol>
                <a:gridCol w="1307805">
                  <a:extLst>
                    <a:ext uri="{9D8B030D-6E8A-4147-A177-3AD203B41FA5}">
                      <a16:colId xmlns:a16="http://schemas.microsoft.com/office/drawing/2014/main" val="4123700923"/>
                    </a:ext>
                  </a:extLst>
                </a:gridCol>
                <a:gridCol w="1307805">
                  <a:extLst>
                    <a:ext uri="{9D8B030D-6E8A-4147-A177-3AD203B41FA5}">
                      <a16:colId xmlns:a16="http://schemas.microsoft.com/office/drawing/2014/main" val="2976189175"/>
                    </a:ext>
                  </a:extLst>
                </a:gridCol>
              </a:tblGrid>
              <a:tr h="843677">
                <a:tc>
                  <a:txBody>
                    <a:bodyPr/>
                    <a:lstStyle/>
                    <a:p>
                      <a:pPr>
                        <a:lnSpc>
                          <a:spcPct val="107000"/>
                        </a:lnSpc>
                        <a:spcAft>
                          <a:spcPts val="0"/>
                        </a:spcAft>
                      </a:pPr>
                      <a:r>
                        <a:rPr lang="en-GB" sz="1800" dirty="0">
                          <a:effectLst/>
                        </a:rPr>
                        <a:t>CLIENT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ATTENDANCE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PHQ FIRST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PHQ FINAL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PHQ-9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GAD FIRST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GAD FINAL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79920715"/>
                  </a:ext>
                </a:extLst>
              </a:tr>
              <a:tr h="483078">
                <a:tc>
                  <a:txBody>
                    <a:bodyPr/>
                    <a:lstStyle/>
                    <a:p>
                      <a:pPr>
                        <a:lnSpc>
                          <a:spcPct val="107000"/>
                        </a:lnSpc>
                        <a:spcAft>
                          <a:spcPts val="0"/>
                        </a:spcAft>
                      </a:pPr>
                      <a:r>
                        <a:rPr lang="en-GB" sz="1800" dirty="0">
                          <a:effectLst/>
                        </a:rPr>
                        <a:t>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1/6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11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28271277"/>
                  </a:ext>
                </a:extLst>
              </a:tr>
              <a:tr h="483078">
                <a:tc>
                  <a:txBody>
                    <a:bodyPr/>
                    <a:lstStyle/>
                    <a:p>
                      <a:pPr>
                        <a:lnSpc>
                          <a:spcPct val="107000"/>
                        </a:lnSpc>
                        <a:spcAft>
                          <a:spcPts val="0"/>
                        </a:spcAft>
                      </a:pPr>
                      <a:r>
                        <a:rPr lang="en-GB" sz="1800" dirty="0">
                          <a:effectLst/>
                        </a:rPr>
                        <a:t>B</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4/6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78521131"/>
                  </a:ext>
                </a:extLst>
              </a:tr>
              <a:tr h="483078">
                <a:tc>
                  <a:txBody>
                    <a:bodyPr/>
                    <a:lstStyle/>
                    <a:p>
                      <a:pPr>
                        <a:lnSpc>
                          <a:spcPct val="107000"/>
                        </a:lnSpc>
                        <a:spcAft>
                          <a:spcPts val="0"/>
                        </a:spcAft>
                      </a:pPr>
                      <a:r>
                        <a:rPr lang="en-GB" sz="1800" dirty="0">
                          <a:effectLst/>
                        </a:rPr>
                        <a:t>C</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6/6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10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58168656"/>
                  </a:ext>
                </a:extLst>
              </a:tr>
              <a:tr h="483078">
                <a:tc>
                  <a:txBody>
                    <a:bodyPr/>
                    <a:lstStyle/>
                    <a:p>
                      <a:pPr>
                        <a:lnSpc>
                          <a:spcPct val="107000"/>
                        </a:lnSpc>
                        <a:spcAft>
                          <a:spcPts val="0"/>
                        </a:spcAft>
                      </a:pPr>
                      <a:r>
                        <a:rPr lang="en-GB" sz="1800" dirty="0">
                          <a:effectLst/>
                        </a:rPr>
                        <a:t>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5/6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13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12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65470408"/>
                  </a:ext>
                </a:extLst>
              </a:tr>
              <a:tr h="483078">
                <a:tc>
                  <a:txBody>
                    <a:bodyPr/>
                    <a:lstStyle/>
                    <a:p>
                      <a:pPr>
                        <a:lnSpc>
                          <a:spcPct val="107000"/>
                        </a:lnSpc>
                        <a:spcAft>
                          <a:spcPts val="0"/>
                        </a:spcAft>
                      </a:pPr>
                      <a:r>
                        <a:rPr lang="en-GB" sz="1800" dirty="0">
                          <a:effectLst/>
                        </a:rPr>
                        <a:t>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5/6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13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3516805"/>
                  </a:ext>
                </a:extLst>
              </a:tr>
              <a:tr h="483078">
                <a:tc>
                  <a:txBody>
                    <a:bodyPr/>
                    <a:lstStyle/>
                    <a:p>
                      <a:pPr>
                        <a:lnSpc>
                          <a:spcPct val="107000"/>
                        </a:lnSpc>
                        <a:spcAft>
                          <a:spcPts val="0"/>
                        </a:spcAft>
                      </a:pPr>
                      <a:r>
                        <a:rPr lang="en-GB" sz="1800" dirty="0">
                          <a:effectLst/>
                        </a:rPr>
                        <a:t>F</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4/6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13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11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84827196"/>
                  </a:ext>
                </a:extLst>
              </a:tr>
              <a:tr h="483078">
                <a:tc>
                  <a:txBody>
                    <a:bodyPr/>
                    <a:lstStyle/>
                    <a:p>
                      <a:pPr>
                        <a:lnSpc>
                          <a:spcPct val="107000"/>
                        </a:lnSpc>
                        <a:spcAft>
                          <a:spcPts val="0"/>
                        </a:spcAft>
                      </a:pPr>
                      <a:r>
                        <a:rPr lang="en-GB" sz="1800" dirty="0">
                          <a:effectLst/>
                        </a:rPr>
                        <a:t>G</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1/6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18</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15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82804225"/>
                  </a:ext>
                </a:extLst>
              </a:tr>
            </a:tbl>
          </a:graphicData>
        </a:graphic>
      </p:graphicFrame>
      <p:sp>
        <p:nvSpPr>
          <p:cNvPr id="3" name="TextBox 2"/>
          <p:cNvSpPr txBox="1"/>
          <p:nvPr/>
        </p:nvSpPr>
        <p:spPr>
          <a:xfrm>
            <a:off x="489099" y="776176"/>
            <a:ext cx="9601202"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Quantitative Data- MDS for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Depression &amp; Anxiety scores</a:t>
            </a:r>
          </a:p>
        </p:txBody>
      </p:sp>
    </p:spTree>
    <p:extLst>
      <p:ext uri="{BB962C8B-B14F-4D97-AF65-F5344CB8AC3E}">
        <p14:creationId xmlns:p14="http://schemas.microsoft.com/office/powerpoint/2010/main" val="458441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1999" y="464934"/>
            <a:ext cx="9667407" cy="6112845"/>
          </a:xfrm>
          <a:prstGeom prst="rect">
            <a:avLst/>
          </a:prstGeom>
          <a:solidFill>
            <a:srgbClr val="0770BA"/>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p:cNvSpPr txBox="1"/>
          <p:nvPr/>
        </p:nvSpPr>
        <p:spPr>
          <a:xfrm>
            <a:off x="901337" y="681957"/>
            <a:ext cx="8203474"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Qualitative Data</a:t>
            </a:r>
            <a:r>
              <a:rPr kumimoji="0" lang="en-GB" sz="4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endParaRPr kumimoji="0" lang="en-GB" altLang="en-US" sz="4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 name="Rectangle 2"/>
          <p:cNvSpPr txBox="1">
            <a:spLocks noChangeArrowheads="1"/>
          </p:cNvSpPr>
          <p:nvPr/>
        </p:nvSpPr>
        <p:spPr>
          <a:xfrm>
            <a:off x="179512" y="254974"/>
            <a:ext cx="6048672" cy="114300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altLang="en-US" sz="4400" b="1" i="0" u="none" strike="noStrike" kern="1200" cap="none" spc="0" normalizeH="0" baseline="0" noProof="0" dirty="0">
              <a:ln>
                <a:noFill/>
              </a:ln>
              <a:solidFill>
                <a:prstClr val="white"/>
              </a:solidFill>
              <a:effectLst/>
              <a:uLnTx/>
              <a:uFillTx/>
              <a:latin typeface="Calibri Light" panose="020F0302020204030204"/>
              <a:ea typeface="+mj-ea"/>
              <a:cs typeface="+mj-cs"/>
            </a:endParaRPr>
          </a:p>
        </p:txBody>
      </p:sp>
      <p:sp>
        <p:nvSpPr>
          <p:cNvPr id="8" name="Rectangle 3"/>
          <p:cNvSpPr txBox="1">
            <a:spLocks noChangeArrowheads="1"/>
          </p:cNvSpPr>
          <p:nvPr/>
        </p:nvSpPr>
        <p:spPr>
          <a:xfrm>
            <a:off x="5269005" y="1417638"/>
            <a:ext cx="4038600" cy="482473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altLang="en-US"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9" name="Rectangle 4"/>
          <p:cNvSpPr txBox="1">
            <a:spLocks noChangeArrowheads="1"/>
          </p:cNvSpPr>
          <p:nvPr/>
        </p:nvSpPr>
        <p:spPr>
          <a:xfrm>
            <a:off x="673110" y="1417638"/>
            <a:ext cx="4279658" cy="47656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altLang="en-US"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3" name="Rectangle 2"/>
          <p:cNvSpPr/>
          <p:nvPr/>
        </p:nvSpPr>
        <p:spPr>
          <a:xfrm>
            <a:off x="540774" y="1389843"/>
            <a:ext cx="9387923" cy="4893647"/>
          </a:xfrm>
          <a:prstGeom prst="rect">
            <a:avLst/>
          </a:prstGeom>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Valuing the group setting – voicing their willingness and commitment to attend each week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Safety in group; not judged, accepting of feelings, encouraged one another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Felt heard, able to have a voice, talk freely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Valued sharing experiences, understanding, empathy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Honest about feelings without need to hide from or protect others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Valued insights into how others cope/manage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Feeling less alone with problems, increase hope that can still live well</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Benefit from social contact/connection how this can be sought in other areas. Gratitude for support from family &amp; services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Sharing grief and loss experiences normalising/validating</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Exploration of self-identity, acknowledge person beyond diagnosis</a:t>
            </a:r>
            <a:endPar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3571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438399" y="434108"/>
            <a:ext cx="5968181" cy="667105"/>
          </a:xfrm>
        </p:spPr>
        <p:txBody>
          <a:bodyPr/>
          <a:lstStyle/>
          <a:p>
            <a:r>
              <a:rPr lang="en-GB" sz="4000" b="1" dirty="0">
                <a:solidFill>
                  <a:srgbClr val="0070C0"/>
                </a:solidFill>
                <a:latin typeface="Arial" panose="020B0604020202020204" pitchFamily="34" charset="0"/>
                <a:cs typeface="Arial" panose="020B0604020202020204" pitchFamily="34" charset="0"/>
              </a:rPr>
              <a:t>Client Reflections </a:t>
            </a:r>
            <a:br>
              <a:rPr lang="en-GB" sz="4000" b="1" dirty="0">
                <a:latin typeface="Arial" panose="020B0604020202020204" pitchFamily="34" charset="0"/>
                <a:cs typeface="Arial" panose="020B0604020202020204" pitchFamily="34" charset="0"/>
              </a:rPr>
            </a:br>
            <a:endParaRPr lang="en-GB" sz="4000" b="1" dirty="0">
              <a:solidFill>
                <a:srgbClr val="0070C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35974" y="1101213"/>
            <a:ext cx="9922141" cy="5191431"/>
          </a:xfrm>
        </p:spPr>
        <p:txBody>
          <a:bodyPr/>
          <a:lstStyle/>
          <a:p>
            <a:pPr>
              <a:buFont typeface="Wingdings" panose="05000000000000000000" pitchFamily="2" charset="2"/>
              <a:buChar char="q"/>
              <a:defRPr/>
            </a:pPr>
            <a:r>
              <a:rPr lang="en-GB" sz="2400" dirty="0"/>
              <a:t>“ come into this group feeling very nervous but everybody made me feel a lot better and it was helpful”</a:t>
            </a:r>
            <a:r>
              <a:rPr lang="en-GB" sz="2400" dirty="0">
                <a:cs typeface="Arial" panose="020B0604020202020204" pitchFamily="34" charset="0"/>
              </a:rPr>
              <a:t> </a:t>
            </a:r>
          </a:p>
          <a:p>
            <a:pPr>
              <a:buFont typeface="Wingdings" panose="05000000000000000000" pitchFamily="2" charset="2"/>
              <a:buChar char="q"/>
            </a:pPr>
            <a:r>
              <a:rPr lang="en-GB" sz="2400" dirty="0">
                <a:solidFill>
                  <a:srgbClr val="002060"/>
                </a:solidFill>
              </a:rPr>
              <a:t>“welcoming group and welcoing counsellors, good first impression”</a:t>
            </a:r>
          </a:p>
          <a:p>
            <a:pPr>
              <a:buFont typeface="Wingdings" panose="05000000000000000000" pitchFamily="2" charset="2"/>
              <a:buChar char="q"/>
            </a:pPr>
            <a:r>
              <a:rPr lang="en-GB" sz="2400" dirty="0"/>
              <a:t>“looking forward to this improving my mental health, caring environment, made to feel very welcome”</a:t>
            </a:r>
          </a:p>
          <a:p>
            <a:pPr>
              <a:buFont typeface="Wingdings" panose="05000000000000000000" pitchFamily="2" charset="2"/>
              <a:buChar char="q"/>
            </a:pPr>
            <a:r>
              <a:rPr lang="en-GB" sz="2400" dirty="0">
                <a:solidFill>
                  <a:srgbClr val="002060"/>
                </a:solidFill>
              </a:rPr>
              <a:t>“very interesting session, everyone contributed, worth doing”</a:t>
            </a:r>
          </a:p>
          <a:p>
            <a:pPr>
              <a:buFont typeface="Wingdings" panose="05000000000000000000" pitchFamily="2" charset="2"/>
              <a:buChar char="q"/>
            </a:pPr>
            <a:r>
              <a:rPr lang="en-GB" sz="2400" dirty="0"/>
              <a:t>“ the time flew by, very interesting conversations, very informative”</a:t>
            </a:r>
          </a:p>
          <a:p>
            <a:pPr>
              <a:buFont typeface="Wingdings" panose="05000000000000000000" pitchFamily="2" charset="2"/>
              <a:buChar char="q"/>
            </a:pPr>
            <a:r>
              <a:rPr lang="en-GB" sz="2400" dirty="0">
                <a:solidFill>
                  <a:srgbClr val="002060"/>
                </a:solidFill>
              </a:rPr>
              <a:t>“made me consider my feelings thoroughly,  felt very comfortable”</a:t>
            </a:r>
          </a:p>
          <a:p>
            <a:pPr>
              <a:buFont typeface="Wingdings" panose="05000000000000000000" pitchFamily="2" charset="2"/>
              <a:buChar char="q"/>
            </a:pPr>
            <a:r>
              <a:rPr lang="en-GB" sz="2400" dirty="0"/>
              <a:t>“very thought provoking, helpful”</a:t>
            </a:r>
          </a:p>
          <a:p>
            <a:pPr>
              <a:buFont typeface="Wingdings" panose="05000000000000000000" pitchFamily="2" charset="2"/>
              <a:buChar char="q"/>
            </a:pPr>
            <a:r>
              <a:rPr lang="en-GB" sz="2400" dirty="0">
                <a:solidFill>
                  <a:srgbClr val="002060"/>
                </a:solidFill>
              </a:rPr>
              <a:t> “very enjoyable session nice people”</a:t>
            </a:r>
          </a:p>
          <a:p>
            <a:pPr>
              <a:buFont typeface="Wingdings" panose="05000000000000000000" pitchFamily="2" charset="2"/>
              <a:buChar char="q"/>
            </a:pPr>
            <a:r>
              <a:rPr lang="en-GB" sz="2400" dirty="0"/>
              <a:t>“ its been helpful today, encouraging, shared worries about the future”</a:t>
            </a:r>
          </a:p>
          <a:p>
            <a:pPr>
              <a:buFont typeface="Wingdings" panose="05000000000000000000" pitchFamily="2" charset="2"/>
              <a:buChar char="q"/>
            </a:pPr>
            <a:r>
              <a:rPr lang="en-GB" sz="2400" dirty="0">
                <a:solidFill>
                  <a:srgbClr val="002060"/>
                </a:solidFill>
              </a:rPr>
              <a:t>“validated own experience – where I am on my journey”</a:t>
            </a:r>
          </a:p>
          <a:p>
            <a:pPr>
              <a:buFont typeface="Wingdings" panose="05000000000000000000" pitchFamily="2" charset="2"/>
              <a:buChar char="q"/>
            </a:pPr>
            <a:r>
              <a:rPr lang="en-GB" sz="2400" dirty="0">
                <a:solidFill>
                  <a:srgbClr val="002060"/>
                </a:solidFill>
              </a:rPr>
              <a:t> </a:t>
            </a:r>
            <a:r>
              <a:rPr lang="en-GB" sz="2400" dirty="0"/>
              <a:t>“ much encouraged and feeling better now I have been here”</a:t>
            </a:r>
          </a:p>
          <a:p>
            <a:pPr>
              <a:buFont typeface="Wingdings" panose="05000000000000000000" pitchFamily="2" charset="2"/>
              <a:buChar char="q"/>
            </a:pPr>
            <a:endParaRPr lang="en-GB" sz="2400" dirty="0"/>
          </a:p>
          <a:p>
            <a:pPr>
              <a:buFont typeface="Wingdings" panose="05000000000000000000" pitchFamily="2" charset="2"/>
              <a:buChar char="q"/>
            </a:pPr>
            <a:endParaRPr lang="en-GB" sz="2400" dirty="0">
              <a:solidFill>
                <a:srgbClr val="002060"/>
              </a:solidFill>
            </a:endParaRPr>
          </a:p>
          <a:p>
            <a:pPr>
              <a:buFont typeface="Wingdings" panose="05000000000000000000" pitchFamily="2" charset="2"/>
              <a:buChar char="q"/>
            </a:pPr>
            <a:endParaRPr lang="en-GB" dirty="0"/>
          </a:p>
          <a:p>
            <a:pPr>
              <a:buFont typeface="Wingdings" panose="05000000000000000000" pitchFamily="2" charset="2"/>
              <a:buChar char="q"/>
            </a:pPr>
            <a:endParaRPr lang="en-GB" u="sng"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58116" y="173299"/>
            <a:ext cx="1831852" cy="118872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18182" y="5417509"/>
            <a:ext cx="1873818" cy="1311537"/>
          </a:xfrm>
          <a:prstGeom prst="rect">
            <a:avLst/>
          </a:prstGeom>
        </p:spPr>
      </p:pic>
    </p:spTree>
    <p:extLst>
      <p:ext uri="{BB962C8B-B14F-4D97-AF65-F5344CB8AC3E}">
        <p14:creationId xmlns:p14="http://schemas.microsoft.com/office/powerpoint/2010/main" val="18688424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438399" y="434108"/>
            <a:ext cx="5968181" cy="667105"/>
          </a:xfrm>
        </p:spPr>
        <p:txBody>
          <a:bodyPr/>
          <a:lstStyle/>
          <a:p>
            <a:r>
              <a:rPr lang="en-GB" sz="4000" b="1" dirty="0">
                <a:solidFill>
                  <a:srgbClr val="0070C0"/>
                </a:solidFill>
                <a:latin typeface="Arial" panose="020B0604020202020204" pitchFamily="34" charset="0"/>
                <a:cs typeface="Arial" panose="020B0604020202020204" pitchFamily="34" charset="0"/>
              </a:rPr>
              <a:t>Client Reflections </a:t>
            </a:r>
            <a:br>
              <a:rPr lang="en-GB" sz="4000" b="1" dirty="0">
                <a:latin typeface="Arial" panose="020B0604020202020204" pitchFamily="34" charset="0"/>
                <a:cs typeface="Arial" panose="020B0604020202020204" pitchFamily="34" charset="0"/>
              </a:rPr>
            </a:br>
            <a:endParaRPr lang="en-GB" sz="4000" b="1" dirty="0">
              <a:solidFill>
                <a:srgbClr val="0070C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35975" y="1101213"/>
            <a:ext cx="10082208" cy="5756787"/>
          </a:xfrm>
        </p:spPr>
        <p:txBody>
          <a:bodyPr/>
          <a:lstStyle/>
          <a:p>
            <a:pPr>
              <a:buFont typeface="Wingdings" panose="05000000000000000000" pitchFamily="2" charset="2"/>
              <a:buChar char="q"/>
            </a:pPr>
            <a:r>
              <a:rPr lang="en-GB" sz="2400" dirty="0">
                <a:solidFill>
                  <a:srgbClr val="002060"/>
                </a:solidFill>
              </a:rPr>
              <a:t>“ very helpful, nice to be able to discuss feelings with someone other than family who don’t always understand”</a:t>
            </a:r>
          </a:p>
          <a:p>
            <a:pPr>
              <a:buFont typeface="Wingdings" panose="05000000000000000000" pitchFamily="2" charset="2"/>
              <a:buChar char="q"/>
            </a:pPr>
            <a:r>
              <a:rPr lang="en-GB" sz="2400" dirty="0"/>
              <a:t>“nice to be able to explain my feelings to someone”</a:t>
            </a:r>
          </a:p>
          <a:p>
            <a:pPr>
              <a:buFont typeface="Wingdings" panose="05000000000000000000" pitchFamily="2" charset="2"/>
              <a:buChar char="q"/>
            </a:pPr>
            <a:r>
              <a:rPr lang="en-GB" sz="2400" dirty="0">
                <a:solidFill>
                  <a:srgbClr val="002060"/>
                </a:solidFill>
              </a:rPr>
              <a:t>“appreciated having a phone number for services to call when feeling really down so I don’t have to bother family and can speak freely”</a:t>
            </a:r>
          </a:p>
          <a:p>
            <a:pPr>
              <a:buFont typeface="Wingdings" panose="05000000000000000000" pitchFamily="2" charset="2"/>
              <a:buChar char="q"/>
            </a:pPr>
            <a:r>
              <a:rPr lang="en-GB" sz="2400" dirty="0"/>
              <a:t>“ helped me understand loss of independence”</a:t>
            </a:r>
          </a:p>
          <a:p>
            <a:pPr>
              <a:buFont typeface="Wingdings" panose="05000000000000000000" pitchFamily="2" charset="2"/>
              <a:buChar char="q"/>
            </a:pPr>
            <a:r>
              <a:rPr lang="en-GB" sz="2400" dirty="0">
                <a:solidFill>
                  <a:srgbClr val="002060"/>
                </a:solidFill>
              </a:rPr>
              <a:t>“ very sorry the group meetings have finished” </a:t>
            </a:r>
          </a:p>
          <a:p>
            <a:pPr>
              <a:buFont typeface="Wingdings" panose="05000000000000000000" pitchFamily="2" charset="2"/>
              <a:buChar char="q"/>
            </a:pPr>
            <a:r>
              <a:rPr lang="en-GB" sz="2400" dirty="0"/>
              <a:t> “it was a very well run group, very helpful in my mental struggles”</a:t>
            </a:r>
          </a:p>
          <a:p>
            <a:pPr>
              <a:buFont typeface="Wingdings" panose="05000000000000000000" pitchFamily="2" charset="2"/>
              <a:buChar char="q"/>
            </a:pPr>
            <a:r>
              <a:rPr lang="en-GB" sz="2400" dirty="0">
                <a:solidFill>
                  <a:srgbClr val="002060"/>
                </a:solidFill>
              </a:rPr>
              <a:t>“sad that the sessions are finishing, I really looked forward to coming”</a:t>
            </a:r>
          </a:p>
          <a:p>
            <a:pPr>
              <a:buFont typeface="Wingdings" panose="05000000000000000000" pitchFamily="2" charset="2"/>
              <a:buChar char="q"/>
            </a:pPr>
            <a:r>
              <a:rPr lang="en-GB" sz="2400" dirty="0"/>
              <a:t>“ I have been very happy to attend this group, for the future I don’t know, but for now I will try to make my life better”</a:t>
            </a:r>
          </a:p>
          <a:p>
            <a:pPr>
              <a:buFont typeface="Wingdings" panose="05000000000000000000" pitchFamily="2" charset="2"/>
              <a:buChar char="q"/>
            </a:pPr>
            <a:r>
              <a:rPr lang="en-GB" sz="2400" dirty="0">
                <a:solidFill>
                  <a:srgbClr val="002060"/>
                </a:solidFill>
              </a:rPr>
              <a:t>“Learned I just want to be happy and enjoy my life and how I am very lucky to have my wife and support”</a:t>
            </a:r>
          </a:p>
          <a:p>
            <a:pPr>
              <a:buFont typeface="Wingdings" panose="05000000000000000000" pitchFamily="2" charset="2"/>
              <a:buChar char="q"/>
            </a:pPr>
            <a:endParaRPr lang="en-GB" sz="2400" dirty="0"/>
          </a:p>
          <a:p>
            <a:pPr>
              <a:buFont typeface="Wingdings" panose="05000000000000000000" pitchFamily="2" charset="2"/>
              <a:buChar char="q"/>
            </a:pPr>
            <a:endParaRPr lang="en-GB" sz="2400" dirty="0"/>
          </a:p>
          <a:p>
            <a:pPr marL="0" indent="0">
              <a:buNone/>
            </a:pPr>
            <a:endParaRPr lang="en-GB" sz="2400" dirty="0">
              <a:solidFill>
                <a:srgbClr val="002060"/>
              </a:solidFill>
            </a:endParaRPr>
          </a:p>
          <a:p>
            <a:pPr>
              <a:buFont typeface="Wingdings" panose="05000000000000000000" pitchFamily="2" charset="2"/>
              <a:buChar char="q"/>
            </a:pPr>
            <a:endParaRPr lang="en-GB" sz="2400" dirty="0">
              <a:solidFill>
                <a:srgbClr val="002060"/>
              </a:solidFill>
            </a:endParaRPr>
          </a:p>
          <a:p>
            <a:pPr>
              <a:buFont typeface="Wingdings" panose="05000000000000000000" pitchFamily="2" charset="2"/>
              <a:buChar char="q"/>
            </a:pPr>
            <a:endParaRPr lang="en-GB" sz="2400" dirty="0"/>
          </a:p>
          <a:p>
            <a:pPr marL="0" indent="0">
              <a:buNone/>
            </a:pPr>
            <a:endParaRPr lang="en-GB" dirty="0"/>
          </a:p>
          <a:p>
            <a:pPr>
              <a:buFont typeface="Wingdings" panose="05000000000000000000" pitchFamily="2" charset="2"/>
              <a:buChar char="q"/>
            </a:pPr>
            <a:endParaRPr lang="en-GB" u="sng"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58116" y="173299"/>
            <a:ext cx="1831852" cy="118872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18182" y="5417509"/>
            <a:ext cx="1873818" cy="1311537"/>
          </a:xfrm>
          <a:prstGeom prst="rect">
            <a:avLst/>
          </a:prstGeom>
        </p:spPr>
      </p:pic>
    </p:spTree>
    <p:extLst>
      <p:ext uri="{BB962C8B-B14F-4D97-AF65-F5344CB8AC3E}">
        <p14:creationId xmlns:p14="http://schemas.microsoft.com/office/powerpoint/2010/main" val="326698541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438399" y="434108"/>
            <a:ext cx="6459021" cy="667105"/>
          </a:xfrm>
        </p:spPr>
        <p:txBody>
          <a:bodyPr/>
          <a:lstStyle/>
          <a:p>
            <a:r>
              <a:rPr lang="en-GB" sz="4000" b="1" dirty="0">
                <a:solidFill>
                  <a:srgbClr val="0070C0"/>
                </a:solidFill>
                <a:latin typeface="Arial" panose="020B0604020202020204" pitchFamily="34" charset="0"/>
                <a:cs typeface="Arial" panose="020B0604020202020204" pitchFamily="34" charset="0"/>
              </a:rPr>
              <a:t>What went well?</a:t>
            </a:r>
          </a:p>
        </p:txBody>
      </p:sp>
      <p:sp>
        <p:nvSpPr>
          <p:cNvPr id="3" name="Content Placeholder 2"/>
          <p:cNvSpPr>
            <a:spLocks noGrp="1"/>
          </p:cNvSpPr>
          <p:nvPr>
            <p:ph idx="1"/>
          </p:nvPr>
        </p:nvSpPr>
        <p:spPr>
          <a:xfrm>
            <a:off x="838200" y="1622830"/>
            <a:ext cx="10515600" cy="4554133"/>
          </a:xfrm>
        </p:spPr>
        <p:txBody>
          <a:bodyPr/>
          <a:lstStyle/>
          <a:p>
            <a:r>
              <a:rPr lang="en-GB" dirty="0"/>
              <a:t>Appropriate focus/themes/weekly plan</a:t>
            </a:r>
          </a:p>
          <a:p>
            <a:r>
              <a:rPr lang="en-GB" dirty="0"/>
              <a:t>Client engagement, willingness, commitment </a:t>
            </a:r>
          </a:p>
          <a:p>
            <a:r>
              <a:rPr lang="en-GB" dirty="0"/>
              <a:t>Themes weaved in and out so not totally contained within each session but this felt appropriate and natural</a:t>
            </a:r>
          </a:p>
          <a:p>
            <a:r>
              <a:rPr lang="en-GB" dirty="0"/>
              <a:t>The structure was a good scaffold to the work but flexible enough to enable a flow.  Attempting to stick too rigidly to the themes would have interrupted the process.</a:t>
            </a:r>
          </a:p>
          <a:p>
            <a:r>
              <a:rPr lang="en-GB" dirty="0"/>
              <a:t>30min before and after the group to settle and discuss with carers/ answer any queries or concerns after the sessions.  Also needing to ensure clients were escorted to their transport after the session where needed</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39297" y="365125"/>
            <a:ext cx="1831852" cy="118872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38811" y="5191367"/>
            <a:ext cx="1873818" cy="1311537"/>
          </a:xfrm>
          <a:prstGeom prst="rect">
            <a:avLst/>
          </a:prstGeom>
        </p:spPr>
      </p:pic>
    </p:spTree>
    <p:extLst>
      <p:ext uri="{BB962C8B-B14F-4D97-AF65-F5344CB8AC3E}">
        <p14:creationId xmlns:p14="http://schemas.microsoft.com/office/powerpoint/2010/main" val="55110951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78426" y="434108"/>
            <a:ext cx="9260871" cy="667105"/>
          </a:xfrm>
        </p:spPr>
        <p:txBody>
          <a:bodyPr/>
          <a:lstStyle/>
          <a:p>
            <a:pPr algn="ctr"/>
            <a:r>
              <a:rPr lang="en-GB" sz="4000" b="1" dirty="0">
                <a:solidFill>
                  <a:srgbClr val="0070C0"/>
                </a:solidFill>
                <a:latin typeface="Arial" panose="020B0604020202020204" pitchFamily="34" charset="0"/>
                <a:cs typeface="Arial" panose="020B0604020202020204" pitchFamily="34" charset="0"/>
              </a:rPr>
              <a:t>What would we change?</a:t>
            </a:r>
          </a:p>
        </p:txBody>
      </p:sp>
      <p:sp>
        <p:nvSpPr>
          <p:cNvPr id="3" name="Content Placeholder 2"/>
          <p:cNvSpPr>
            <a:spLocks noGrp="1"/>
          </p:cNvSpPr>
          <p:nvPr>
            <p:ph idx="1"/>
          </p:nvPr>
        </p:nvSpPr>
        <p:spPr>
          <a:xfrm>
            <a:off x="838200" y="1307690"/>
            <a:ext cx="10515600" cy="4869273"/>
          </a:xfrm>
        </p:spPr>
        <p:txBody>
          <a:bodyPr/>
          <a:lstStyle/>
          <a:p>
            <a:r>
              <a:rPr lang="en-GB" dirty="0"/>
              <a:t>More time to recruit participants </a:t>
            </a:r>
          </a:p>
          <a:p>
            <a:pPr lvl="0"/>
            <a:r>
              <a:rPr lang="en-GB" dirty="0"/>
              <a:t>8 week lead time to allow for referrals in and the telephone screening appointments to take place</a:t>
            </a:r>
          </a:p>
          <a:p>
            <a:pPr lvl="0"/>
            <a:r>
              <a:rPr lang="en-GB" dirty="0"/>
              <a:t>Last screening to take place no later than 7 days prior to the group starting</a:t>
            </a:r>
          </a:p>
          <a:p>
            <a:pPr lvl="0"/>
            <a:r>
              <a:rPr lang="en-GB" dirty="0"/>
              <a:t>Widen the professional referral route to other sources e.g. Dementia Nurses; AGE UK; Memory Assessment Unit</a:t>
            </a:r>
          </a:p>
          <a:p>
            <a:pPr lvl="0"/>
            <a:r>
              <a:rPr lang="en-GB" dirty="0"/>
              <a:t>Not having AS advisor in the sessions to maintain therapeutic focus. Part of contracting would be our ability to share information with AS when the need arises for the benefit of the person</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39297" y="365125"/>
            <a:ext cx="1831852" cy="118872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0515" y="5528526"/>
            <a:ext cx="1392113" cy="974378"/>
          </a:xfrm>
          <a:prstGeom prst="rect">
            <a:avLst/>
          </a:prstGeom>
        </p:spPr>
      </p:pic>
    </p:spTree>
    <p:extLst>
      <p:ext uri="{BB962C8B-B14F-4D97-AF65-F5344CB8AC3E}">
        <p14:creationId xmlns:p14="http://schemas.microsoft.com/office/powerpoint/2010/main" val="25164178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20877" y="434108"/>
            <a:ext cx="8310799" cy="667105"/>
          </a:xfrm>
        </p:spPr>
        <p:txBody>
          <a:bodyPr/>
          <a:lstStyle/>
          <a:p>
            <a:pPr algn="ctr"/>
            <a:r>
              <a:rPr lang="en-GB" sz="4000" b="1" dirty="0">
                <a:solidFill>
                  <a:srgbClr val="0070C0"/>
                </a:solidFill>
                <a:latin typeface="Arial" panose="020B0604020202020204" pitchFamily="34" charset="0"/>
                <a:cs typeface="Arial" panose="020B0604020202020204" pitchFamily="34" charset="0"/>
              </a:rPr>
              <a:t>Benefits to Clients </a:t>
            </a:r>
          </a:p>
        </p:txBody>
      </p:sp>
      <p:sp>
        <p:nvSpPr>
          <p:cNvPr id="3" name="Content Placeholder 2"/>
          <p:cNvSpPr>
            <a:spLocks noGrp="1"/>
          </p:cNvSpPr>
          <p:nvPr>
            <p:ph idx="1"/>
          </p:nvPr>
        </p:nvSpPr>
        <p:spPr>
          <a:xfrm>
            <a:off x="363794" y="1179872"/>
            <a:ext cx="10990006" cy="5323032"/>
          </a:xfrm>
        </p:spPr>
        <p:txBody>
          <a:bodyPr/>
          <a:lstStyle/>
          <a:p>
            <a:r>
              <a:rPr lang="en-GB" dirty="0"/>
              <a:t>Therapeutic space/support for people recently diagnosed with dementia</a:t>
            </a:r>
          </a:p>
          <a:p>
            <a:r>
              <a:rPr lang="en-GB" dirty="0"/>
              <a:t>Opportunity to share their story/experience/explore feelings</a:t>
            </a:r>
          </a:p>
          <a:p>
            <a:r>
              <a:rPr lang="en-GB" dirty="0"/>
              <a:t>Normalising, validating, feel less isolated/alone</a:t>
            </a:r>
          </a:p>
          <a:p>
            <a:r>
              <a:rPr lang="en-GB" dirty="0"/>
              <a:t>Peer Support-enabled connection:</a:t>
            </a:r>
          </a:p>
          <a:p>
            <a:pPr lvl="1">
              <a:buFont typeface="Courier New" panose="02070309020205020404" pitchFamily="49" charset="0"/>
              <a:buChar char="o"/>
            </a:pPr>
            <a:r>
              <a:rPr lang="en-GB" dirty="0"/>
              <a:t>similar impact upon sense of identity – concerns over the progression of the disease; fears/experiences</a:t>
            </a:r>
          </a:p>
          <a:p>
            <a:pPr lvl="1">
              <a:buFont typeface="Courier New" panose="02070309020205020404" pitchFamily="49" charset="0"/>
              <a:buChar char="o"/>
            </a:pPr>
            <a:r>
              <a:rPr lang="en-GB" dirty="0"/>
              <a:t>valued sharing experiences, understanding, empathy </a:t>
            </a:r>
          </a:p>
          <a:p>
            <a:pPr lvl="1">
              <a:buFont typeface="Courier New" panose="02070309020205020404" pitchFamily="49" charset="0"/>
              <a:buChar char="o"/>
            </a:pPr>
            <a:r>
              <a:rPr lang="en-GB" dirty="0"/>
              <a:t>honest about feelings without need to hide from or protect others</a:t>
            </a:r>
          </a:p>
          <a:p>
            <a:pPr lvl="1">
              <a:buFont typeface="Courier New" panose="02070309020205020404" pitchFamily="49" charset="0"/>
              <a:buChar char="o"/>
            </a:pPr>
            <a:r>
              <a:rPr lang="en-GB" dirty="0"/>
              <a:t>valued insights into how others cope/manage</a:t>
            </a:r>
          </a:p>
          <a:p>
            <a:pPr lvl="1">
              <a:buFont typeface="Courier New" panose="02070309020205020404" pitchFamily="49" charset="0"/>
              <a:buChar char="o"/>
            </a:pPr>
            <a:r>
              <a:rPr lang="en-GB" dirty="0"/>
              <a:t>feeling less alone with problems, increase hope that can still live well</a:t>
            </a:r>
          </a:p>
          <a:p>
            <a:pPr lvl="1">
              <a:buFont typeface="Courier New" panose="02070309020205020404" pitchFamily="49" charset="0"/>
              <a:buChar char="o"/>
            </a:pPr>
            <a:r>
              <a:rPr lang="en-GB" dirty="0"/>
              <a:t>benefit from social contact/connection how this can be sought in other areas </a:t>
            </a:r>
          </a:p>
          <a:p>
            <a:endParaRPr lang="en-GB" dirty="0"/>
          </a:p>
          <a:p>
            <a:endParaRPr lang="en-GB" dirty="0"/>
          </a:p>
          <a:p>
            <a:endParaRPr lang="en-GB" dirty="0"/>
          </a:p>
          <a:p>
            <a:pPr marL="0" indent="0">
              <a:buNone/>
            </a:pPr>
            <a:endParaRPr lang="en-GB" dirty="0"/>
          </a:p>
          <a:p>
            <a:pPr marL="0" indent="0">
              <a:buNone/>
            </a:pPr>
            <a:endParaRPr lang="en-GB" u="sng"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4804" y="217642"/>
            <a:ext cx="1482822" cy="96223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95819" y="5800983"/>
            <a:ext cx="1396181" cy="977226"/>
          </a:xfrm>
          <a:prstGeom prst="rect">
            <a:avLst/>
          </a:prstGeom>
        </p:spPr>
      </p:pic>
    </p:spTree>
    <p:extLst>
      <p:ext uri="{BB962C8B-B14F-4D97-AF65-F5344CB8AC3E}">
        <p14:creationId xmlns:p14="http://schemas.microsoft.com/office/powerpoint/2010/main" val="204438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3093229" cy="6971139"/>
          </a:xfrm>
          <a:prstGeom prst="rect">
            <a:avLst/>
          </a:prstGeom>
          <a:solidFill>
            <a:schemeClr val="accent1">
              <a:lumMod val="75000"/>
            </a:schemeClr>
          </a:solidFill>
          <a:ln>
            <a:noFill/>
          </a:ln>
        </p:spPr>
        <p:txBody>
          <a:bodyPr wrap="square" rtlCol="0">
            <a:spAutoFit/>
          </a:bodyPr>
          <a:lstStyle/>
          <a:p>
            <a:pPr algn="ctr"/>
            <a:endParaRPr lang="en-GB" sz="500" b="1" dirty="0">
              <a:solidFill>
                <a:schemeClr val="bg1"/>
              </a:solidFill>
            </a:endParaRPr>
          </a:p>
          <a:p>
            <a:r>
              <a:rPr lang="en-GB" dirty="0">
                <a:solidFill>
                  <a:schemeClr val="bg1"/>
                </a:solidFill>
                <a:cs typeface="Calibri" panose="020F0502020204030204" pitchFamily="34" charset="0"/>
              </a:rPr>
              <a:t>“</a:t>
            </a:r>
            <a:r>
              <a:rPr lang="en-GB" dirty="0">
                <a:solidFill>
                  <a:schemeClr val="bg1"/>
                </a:solidFill>
              </a:rPr>
              <a:t>Leaders create clarity about expectations and what success looks like in order to focus people’s energy, give them the freedom to self-manage within the demands of their job, and deliver improving standards of care and service delivery.</a:t>
            </a:r>
            <a:r>
              <a:rPr lang="en-GB" dirty="0">
                <a:solidFill>
                  <a:schemeClr val="bg1"/>
                </a:solidFill>
                <a:cs typeface="Calibri" panose="020F0502020204030204" pitchFamily="34" charset="0"/>
              </a:rPr>
              <a:t>” </a:t>
            </a:r>
          </a:p>
          <a:p>
            <a:pPr algn="r"/>
            <a:r>
              <a:rPr lang="en-GB" b="1" i="1" dirty="0">
                <a:solidFill>
                  <a:schemeClr val="bg1"/>
                </a:solidFill>
                <a:cs typeface="Calibri" panose="020F0502020204030204" pitchFamily="34" charset="0"/>
              </a:rPr>
              <a:t>Healthcare Leadership Model</a:t>
            </a:r>
          </a:p>
          <a:p>
            <a:pPr algn="r"/>
            <a:endParaRPr lang="en-GB" dirty="0">
              <a:solidFill>
                <a:schemeClr val="bg1"/>
              </a:solidFill>
              <a:cs typeface="Calibri" panose="020F0502020204030204" pitchFamily="34" charset="0"/>
            </a:endParaRPr>
          </a:p>
          <a:p>
            <a:r>
              <a:rPr lang="en-GB" sz="1800" dirty="0">
                <a:solidFill>
                  <a:schemeClr val="bg1"/>
                </a:solidFill>
              </a:rPr>
              <a:t>“If you </a:t>
            </a:r>
            <a:r>
              <a:rPr lang="en-GB" sz="1800" i="1" dirty="0">
                <a:solidFill>
                  <a:schemeClr val="bg1"/>
                </a:solidFill>
              </a:rPr>
              <a:t>want others to be happy</a:t>
            </a:r>
            <a:r>
              <a:rPr lang="en-GB" sz="1800" dirty="0">
                <a:solidFill>
                  <a:schemeClr val="bg1"/>
                </a:solidFill>
              </a:rPr>
              <a:t>, practice compassion. If </a:t>
            </a:r>
            <a:r>
              <a:rPr lang="en-GB" sz="1800" i="1" dirty="0">
                <a:solidFill>
                  <a:schemeClr val="bg1"/>
                </a:solidFill>
              </a:rPr>
              <a:t>you want  to be happy</a:t>
            </a:r>
            <a:r>
              <a:rPr lang="en-GB" sz="1800" dirty="0">
                <a:solidFill>
                  <a:schemeClr val="bg1"/>
                </a:solidFill>
              </a:rPr>
              <a:t>, practice compassion.”</a:t>
            </a:r>
          </a:p>
          <a:p>
            <a:pPr algn="ctr"/>
            <a:r>
              <a:rPr lang="en-GB" sz="1800" i="1" dirty="0">
                <a:solidFill>
                  <a:schemeClr val="bg1"/>
                </a:solidFill>
              </a:rPr>
              <a:t>Dalai Lama</a:t>
            </a:r>
          </a:p>
          <a:p>
            <a:pPr algn="ctr"/>
            <a:endParaRPr lang="en-GB" sz="1800" i="1" dirty="0">
              <a:solidFill>
                <a:schemeClr val="bg1"/>
              </a:solidFill>
            </a:endParaRPr>
          </a:p>
          <a:p>
            <a:pPr algn="ctr"/>
            <a:endParaRPr lang="en-GB" sz="1000" i="1" dirty="0">
              <a:solidFill>
                <a:schemeClr val="bg1"/>
              </a:solidFill>
            </a:endParaRPr>
          </a:p>
          <a:p>
            <a:pPr algn="ctr"/>
            <a:r>
              <a:rPr lang="en-GB" b="1" i="1" dirty="0">
                <a:solidFill>
                  <a:schemeClr val="bg1"/>
                </a:solidFill>
              </a:rPr>
              <a:t>Concilio et </a:t>
            </a:r>
            <a:r>
              <a:rPr lang="en-GB" b="1" i="1" dirty="0" err="1">
                <a:solidFill>
                  <a:schemeClr val="bg1"/>
                </a:solidFill>
              </a:rPr>
              <a:t>labor</a:t>
            </a:r>
            <a:r>
              <a:rPr lang="en-GB" b="1" dirty="0">
                <a:solidFill>
                  <a:schemeClr val="bg1"/>
                </a:solidFill>
              </a:rPr>
              <a:t>:</a:t>
            </a:r>
            <a:endParaRPr lang="en-GB" b="1" i="1" dirty="0">
              <a:solidFill>
                <a:schemeClr val="bg1"/>
              </a:solidFill>
            </a:endParaRPr>
          </a:p>
          <a:p>
            <a:pPr algn="ctr"/>
            <a:r>
              <a:rPr lang="en-GB" b="1" dirty="0">
                <a:solidFill>
                  <a:schemeClr val="bg1"/>
                </a:solidFill>
              </a:rPr>
              <a:t>By wisdom and effort</a:t>
            </a:r>
            <a:r>
              <a:rPr lang="en-GB" i="1" dirty="0">
                <a:solidFill>
                  <a:schemeClr val="bg1"/>
                </a:solidFill>
              </a:rPr>
              <a:t>.</a:t>
            </a:r>
          </a:p>
          <a:p>
            <a:r>
              <a:rPr lang="en-GB" dirty="0">
                <a:solidFill>
                  <a:schemeClr val="bg1"/>
                </a:solidFill>
              </a:rPr>
              <a:t>From Ecclesiasticus 37:16: Let reason go before every enterprise, and counsel before every action.</a:t>
            </a:r>
          </a:p>
          <a:p>
            <a:endParaRPr lang="en-GB" i="1" dirty="0">
              <a:solidFill>
                <a:schemeClr val="bg1"/>
              </a:solidFill>
            </a:endParaRPr>
          </a:p>
          <a:p>
            <a:endParaRPr lang="en-GB" i="1" dirty="0">
              <a:solidFill>
                <a:schemeClr val="bg1"/>
              </a:solidFill>
            </a:endParaRPr>
          </a:p>
        </p:txBody>
      </p:sp>
      <p:sp>
        <p:nvSpPr>
          <p:cNvPr id="5" name="TextBox 4"/>
          <p:cNvSpPr txBox="1"/>
          <p:nvPr/>
        </p:nvSpPr>
        <p:spPr>
          <a:xfrm>
            <a:off x="1236482" y="454567"/>
            <a:ext cx="10541204" cy="461665"/>
          </a:xfrm>
          <a:prstGeom prst="rect">
            <a:avLst/>
          </a:prstGeom>
          <a:noFill/>
        </p:spPr>
        <p:txBody>
          <a:bodyPr wrap="square" rtlCol="0">
            <a:spAutoFit/>
          </a:bodyPr>
          <a:lstStyle/>
          <a:p>
            <a:pPr algn="ctr"/>
            <a:r>
              <a:rPr lang="en-GB" sz="2400" b="1" dirty="0"/>
              <a:t>Reducing unwarranted variation between staff</a:t>
            </a:r>
          </a:p>
        </p:txBody>
      </p:sp>
      <p:sp>
        <p:nvSpPr>
          <p:cNvPr id="7" name="TextBox 6"/>
          <p:cNvSpPr txBox="1"/>
          <p:nvPr/>
        </p:nvSpPr>
        <p:spPr>
          <a:xfrm>
            <a:off x="3093229" y="2827730"/>
            <a:ext cx="8083296" cy="369332"/>
          </a:xfrm>
          <a:prstGeom prst="rect">
            <a:avLst/>
          </a:prstGeom>
          <a:solidFill>
            <a:schemeClr val="accent1">
              <a:lumMod val="75000"/>
            </a:schemeClr>
          </a:solidFill>
          <a:ln>
            <a:solidFill>
              <a:srgbClr val="002060"/>
            </a:solidFill>
          </a:ln>
        </p:spPr>
        <p:txBody>
          <a:bodyPr wrap="square" rtlCol="0">
            <a:spAutoFit/>
          </a:bodyPr>
          <a:lstStyle/>
          <a:p>
            <a:r>
              <a:rPr lang="en-GB" dirty="0">
                <a:solidFill>
                  <a:schemeClr val="bg1"/>
                </a:solidFill>
              </a:rPr>
              <a:t>(2) Easing the burden of CMHC: </a:t>
            </a:r>
            <a:r>
              <a:rPr lang="en-GB" i="1" dirty="0">
                <a:solidFill>
                  <a:schemeClr val="bg1"/>
                </a:solidFill>
              </a:rPr>
              <a:t>reducing unnecessary suffering</a:t>
            </a:r>
            <a:r>
              <a:rPr lang="en-GB" dirty="0">
                <a:solidFill>
                  <a:schemeClr val="bg1"/>
                </a:solidFill>
              </a:rPr>
              <a:t> </a:t>
            </a:r>
          </a:p>
        </p:txBody>
      </p:sp>
      <p:sp>
        <p:nvSpPr>
          <p:cNvPr id="8" name="TextBox 7"/>
          <p:cNvSpPr txBox="1"/>
          <p:nvPr/>
        </p:nvSpPr>
        <p:spPr>
          <a:xfrm>
            <a:off x="3060311" y="5350148"/>
            <a:ext cx="8083296" cy="369332"/>
          </a:xfrm>
          <a:prstGeom prst="rect">
            <a:avLst/>
          </a:prstGeom>
          <a:solidFill>
            <a:schemeClr val="accent1">
              <a:lumMod val="75000"/>
            </a:schemeClr>
          </a:solidFill>
          <a:ln>
            <a:solidFill>
              <a:srgbClr val="002060"/>
            </a:solidFill>
          </a:ln>
        </p:spPr>
        <p:txBody>
          <a:bodyPr wrap="square" rtlCol="0">
            <a:spAutoFit/>
          </a:bodyPr>
          <a:lstStyle/>
          <a:p>
            <a:r>
              <a:rPr lang="en-GB" dirty="0">
                <a:solidFill>
                  <a:schemeClr val="bg1"/>
                </a:solidFill>
              </a:rPr>
              <a:t>(4) What made the difference? </a:t>
            </a:r>
          </a:p>
        </p:txBody>
      </p:sp>
      <p:sp>
        <p:nvSpPr>
          <p:cNvPr id="12" name="TextBox 11"/>
          <p:cNvSpPr txBox="1"/>
          <p:nvPr/>
        </p:nvSpPr>
        <p:spPr>
          <a:xfrm>
            <a:off x="10687507" y="1952889"/>
            <a:ext cx="526695" cy="646331"/>
          </a:xfrm>
          <a:prstGeom prst="rect">
            <a:avLst/>
          </a:prstGeom>
          <a:noFill/>
        </p:spPr>
        <p:txBody>
          <a:bodyPr wrap="square" rtlCol="0">
            <a:spAutoFit/>
          </a:bodyPr>
          <a:lstStyle/>
          <a:p>
            <a:endParaRPr lang="en-GB" dirty="0"/>
          </a:p>
          <a:p>
            <a:endParaRPr lang="en-GB" dirty="0"/>
          </a:p>
        </p:txBody>
      </p:sp>
      <p:sp>
        <p:nvSpPr>
          <p:cNvPr id="17" name="TextBox 16"/>
          <p:cNvSpPr txBox="1"/>
          <p:nvPr/>
        </p:nvSpPr>
        <p:spPr>
          <a:xfrm>
            <a:off x="3240631" y="3234654"/>
            <a:ext cx="8017460" cy="1046440"/>
          </a:xfrm>
          <a:prstGeom prst="rect">
            <a:avLst/>
          </a:prstGeom>
          <a:noFill/>
        </p:spPr>
        <p:txBody>
          <a:bodyPr wrap="square" rtlCol="0">
            <a:spAutoFit/>
          </a:bodyPr>
          <a:lstStyle/>
          <a:p>
            <a:pPr marL="285750" indent="-285750">
              <a:buFont typeface="Arial" panose="020B0604020202020204" pitchFamily="34" charset="0"/>
              <a:buChar char="•"/>
            </a:pPr>
            <a:endParaRPr lang="en-GB" sz="800" dirty="0"/>
          </a:p>
          <a:p>
            <a:pPr marL="285750" indent="-285750">
              <a:buFont typeface="Arial" panose="020B0604020202020204" pitchFamily="34" charset="0"/>
              <a:buChar char="•"/>
            </a:pPr>
            <a:r>
              <a:rPr lang="en-GB" dirty="0"/>
              <a:t>Common Mental Health Conditions: the impact</a:t>
            </a:r>
          </a:p>
          <a:p>
            <a:pPr marL="285750" indent="-285750">
              <a:buFont typeface="Arial" panose="020B0604020202020204" pitchFamily="34" charset="0"/>
              <a:buChar char="•"/>
            </a:pPr>
            <a:r>
              <a:rPr lang="en-GB" dirty="0"/>
              <a:t>Are things getting better for people with CMHC?</a:t>
            </a:r>
          </a:p>
          <a:p>
            <a:pPr marL="285750" indent="-285750">
              <a:buFont typeface="Arial" panose="020B0604020202020204" pitchFamily="34" charset="0"/>
              <a:buChar char="•"/>
            </a:pPr>
            <a:r>
              <a:rPr lang="en-GB" dirty="0"/>
              <a:t>Does leadership matter? Is it similar to therapy?</a:t>
            </a:r>
          </a:p>
        </p:txBody>
      </p:sp>
      <p:sp>
        <p:nvSpPr>
          <p:cNvPr id="13" name="TextBox 12"/>
          <p:cNvSpPr txBox="1"/>
          <p:nvPr/>
        </p:nvSpPr>
        <p:spPr>
          <a:xfrm>
            <a:off x="3066702" y="4358066"/>
            <a:ext cx="8083296" cy="369332"/>
          </a:xfrm>
          <a:prstGeom prst="rect">
            <a:avLst/>
          </a:prstGeom>
          <a:solidFill>
            <a:schemeClr val="accent1">
              <a:lumMod val="75000"/>
            </a:schemeClr>
          </a:solidFill>
          <a:ln>
            <a:solidFill>
              <a:srgbClr val="002060"/>
            </a:solidFill>
          </a:ln>
        </p:spPr>
        <p:txBody>
          <a:bodyPr wrap="square" rtlCol="0">
            <a:spAutoFit/>
          </a:bodyPr>
          <a:lstStyle/>
          <a:p>
            <a:r>
              <a:rPr lang="en-GB" dirty="0">
                <a:solidFill>
                  <a:schemeClr val="bg1"/>
                </a:solidFill>
              </a:rPr>
              <a:t>(3) Cart before the horse: what were the results?</a:t>
            </a:r>
            <a:endParaRPr lang="en-GB" i="1" dirty="0">
              <a:solidFill>
                <a:schemeClr val="bg1"/>
              </a:solidFill>
            </a:endParaRPr>
          </a:p>
        </p:txBody>
      </p:sp>
      <p:pic>
        <p:nvPicPr>
          <p:cNvPr id="21" name="Picture 20" descr="GMMH_Logo_A4.png">
            <a:extLst>
              <a:ext uri="{FF2B5EF4-FFF2-40B4-BE49-F238E27FC236}">
                <a16:creationId xmlns:a16="http://schemas.microsoft.com/office/drawing/2014/main" id="{E20DF2EB-4859-4014-8D40-211B4AE44A8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2"/>
            <a:ext cx="2166372" cy="1028061"/>
          </a:xfrm>
          <a:prstGeom prst="rect">
            <a:avLst/>
          </a:prstGeom>
        </p:spPr>
      </p:pic>
      <p:sp>
        <p:nvSpPr>
          <p:cNvPr id="15" name="TextBox 14">
            <a:extLst>
              <a:ext uri="{FF2B5EF4-FFF2-40B4-BE49-F238E27FC236}">
                <a16:creationId xmlns:a16="http://schemas.microsoft.com/office/drawing/2014/main" id="{0BCBE21C-0003-4E20-844A-BBC88447827C}"/>
              </a:ext>
            </a:extLst>
          </p:cNvPr>
          <p:cNvSpPr txBox="1"/>
          <p:nvPr/>
        </p:nvSpPr>
        <p:spPr>
          <a:xfrm>
            <a:off x="3093229" y="1538982"/>
            <a:ext cx="8083296" cy="369332"/>
          </a:xfrm>
          <a:prstGeom prst="rect">
            <a:avLst/>
          </a:prstGeom>
          <a:solidFill>
            <a:schemeClr val="accent1">
              <a:lumMod val="75000"/>
            </a:schemeClr>
          </a:solidFill>
          <a:ln>
            <a:solidFill>
              <a:srgbClr val="002060"/>
            </a:solidFill>
          </a:ln>
        </p:spPr>
        <p:txBody>
          <a:bodyPr wrap="square" rtlCol="0">
            <a:spAutoFit/>
          </a:bodyPr>
          <a:lstStyle/>
          <a:p>
            <a:r>
              <a:rPr lang="en-GB" dirty="0">
                <a:solidFill>
                  <a:schemeClr val="bg1"/>
                </a:solidFill>
              </a:rPr>
              <a:t>(1) ‘Tilting at windmills’	</a:t>
            </a:r>
          </a:p>
        </p:txBody>
      </p:sp>
      <p:sp>
        <p:nvSpPr>
          <p:cNvPr id="19" name="TextBox 18">
            <a:extLst>
              <a:ext uri="{FF2B5EF4-FFF2-40B4-BE49-F238E27FC236}">
                <a16:creationId xmlns:a16="http://schemas.microsoft.com/office/drawing/2014/main" id="{BCB1E10E-8486-4827-8F16-668AF72C40B2}"/>
              </a:ext>
            </a:extLst>
          </p:cNvPr>
          <p:cNvSpPr txBox="1"/>
          <p:nvPr/>
        </p:nvSpPr>
        <p:spPr>
          <a:xfrm>
            <a:off x="3216407" y="1904400"/>
            <a:ext cx="7518785" cy="923330"/>
          </a:xfrm>
          <a:prstGeom prst="rect">
            <a:avLst/>
          </a:prstGeom>
          <a:noFill/>
        </p:spPr>
        <p:txBody>
          <a:bodyPr wrap="square" rtlCol="0">
            <a:spAutoFit/>
          </a:bodyPr>
          <a:lstStyle/>
          <a:p>
            <a:pPr marL="285750" indent="-285750">
              <a:buFont typeface="Arial" panose="020B0604020202020204" pitchFamily="34" charset="0"/>
              <a:buChar char="•"/>
            </a:pPr>
            <a:r>
              <a:rPr lang="en-GB" dirty="0"/>
              <a:t>What is our purpose?</a:t>
            </a:r>
          </a:p>
          <a:p>
            <a:pPr marL="285750" indent="-285750">
              <a:buFont typeface="Arial" panose="020B0604020202020204" pitchFamily="34" charset="0"/>
              <a:buChar char="•"/>
            </a:pPr>
            <a:r>
              <a:rPr lang="en-GB" dirty="0"/>
              <a:t>The burden of Common Mental Health Conditions</a:t>
            </a:r>
          </a:p>
          <a:p>
            <a:pPr marL="285750" indent="-285750">
              <a:buFont typeface="Arial" panose="020B0604020202020204" pitchFamily="34" charset="0"/>
              <a:buChar char="•"/>
            </a:pPr>
            <a:r>
              <a:rPr lang="en-GB" dirty="0"/>
              <a:t>Knights without shining armour</a:t>
            </a:r>
          </a:p>
        </p:txBody>
      </p:sp>
      <p:sp>
        <p:nvSpPr>
          <p:cNvPr id="2" name="TextBox 1">
            <a:extLst>
              <a:ext uri="{FF2B5EF4-FFF2-40B4-BE49-F238E27FC236}">
                <a16:creationId xmlns:a16="http://schemas.microsoft.com/office/drawing/2014/main" id="{1EC6841C-E67B-EE12-8A24-EDFB24252558}"/>
              </a:ext>
            </a:extLst>
          </p:cNvPr>
          <p:cNvSpPr txBox="1"/>
          <p:nvPr/>
        </p:nvSpPr>
        <p:spPr>
          <a:xfrm>
            <a:off x="3240631" y="5740936"/>
            <a:ext cx="8017460" cy="923330"/>
          </a:xfrm>
          <a:prstGeom prst="rect">
            <a:avLst/>
          </a:prstGeom>
          <a:noFill/>
        </p:spPr>
        <p:txBody>
          <a:bodyPr wrap="square" rtlCol="0">
            <a:spAutoFit/>
          </a:bodyPr>
          <a:lstStyle/>
          <a:p>
            <a:pPr marL="285750" indent="-285750">
              <a:buFont typeface="Arial" panose="020B0604020202020204" pitchFamily="34" charset="0"/>
              <a:buChar char="•"/>
            </a:pPr>
            <a:r>
              <a:rPr lang="en-GB" dirty="0"/>
              <a:t>Practitioner Dashboards</a:t>
            </a:r>
            <a:endParaRPr lang="en-GB" i="1" dirty="0"/>
          </a:p>
          <a:p>
            <a:pPr marL="285750" indent="-285750">
              <a:buFont typeface="Arial" panose="020B0604020202020204" pitchFamily="34" charset="0"/>
              <a:buChar char="•"/>
            </a:pPr>
            <a:r>
              <a:rPr lang="en-GB" dirty="0"/>
              <a:t>Practitioner Focus Groups</a:t>
            </a:r>
          </a:p>
          <a:p>
            <a:pPr marL="285750" indent="-285750">
              <a:buFont typeface="Arial" panose="020B0604020202020204" pitchFamily="34" charset="0"/>
              <a:buChar char="•"/>
            </a:pPr>
            <a:r>
              <a:rPr lang="en-GB" dirty="0"/>
              <a:t>Perspective that matter most </a:t>
            </a:r>
          </a:p>
        </p:txBody>
      </p:sp>
      <p:sp>
        <p:nvSpPr>
          <p:cNvPr id="3" name="TextBox 2">
            <a:extLst>
              <a:ext uri="{FF2B5EF4-FFF2-40B4-BE49-F238E27FC236}">
                <a16:creationId xmlns:a16="http://schemas.microsoft.com/office/drawing/2014/main" id="{0D961D32-5DC9-5A2A-10C2-445867F5F37B}"/>
              </a:ext>
            </a:extLst>
          </p:cNvPr>
          <p:cNvSpPr txBox="1"/>
          <p:nvPr/>
        </p:nvSpPr>
        <p:spPr>
          <a:xfrm>
            <a:off x="3196742" y="4870161"/>
            <a:ext cx="8017460" cy="369332"/>
          </a:xfrm>
          <a:prstGeom prst="rect">
            <a:avLst/>
          </a:prstGeom>
          <a:noFill/>
        </p:spPr>
        <p:txBody>
          <a:bodyPr wrap="square" rtlCol="0">
            <a:spAutoFit/>
          </a:bodyPr>
          <a:lstStyle/>
          <a:p>
            <a:pPr marL="285750" indent="-285750">
              <a:buFont typeface="Arial" panose="020B0604020202020204" pitchFamily="34" charset="0"/>
              <a:buChar char="•"/>
            </a:pPr>
            <a:r>
              <a:rPr lang="en-GB" dirty="0"/>
              <a:t>Time 1 versus Times 2 on key measures</a:t>
            </a:r>
          </a:p>
        </p:txBody>
      </p:sp>
    </p:spTree>
    <p:extLst>
      <p:ext uri="{BB962C8B-B14F-4D97-AF65-F5344CB8AC3E}">
        <p14:creationId xmlns:p14="http://schemas.microsoft.com/office/powerpoint/2010/main" val="181344874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20877" y="434108"/>
            <a:ext cx="8310799" cy="667105"/>
          </a:xfrm>
        </p:spPr>
        <p:txBody>
          <a:bodyPr/>
          <a:lstStyle/>
          <a:p>
            <a:pPr algn="ctr"/>
            <a:r>
              <a:rPr lang="en-GB" sz="4000" b="1" dirty="0">
                <a:solidFill>
                  <a:srgbClr val="0070C0"/>
                </a:solidFill>
                <a:latin typeface="Arial" panose="020B0604020202020204" pitchFamily="34" charset="0"/>
                <a:cs typeface="Arial" panose="020B0604020202020204" pitchFamily="34" charset="0"/>
              </a:rPr>
              <a:t>Benefits to Clients </a:t>
            </a:r>
          </a:p>
        </p:txBody>
      </p:sp>
      <p:sp>
        <p:nvSpPr>
          <p:cNvPr id="3" name="Content Placeholder 2"/>
          <p:cNvSpPr>
            <a:spLocks noGrp="1"/>
          </p:cNvSpPr>
          <p:nvPr>
            <p:ph idx="1"/>
          </p:nvPr>
        </p:nvSpPr>
        <p:spPr>
          <a:xfrm>
            <a:off x="838200" y="1622830"/>
            <a:ext cx="10515600" cy="4554133"/>
          </a:xfrm>
        </p:spPr>
        <p:txBody>
          <a:bodyPr/>
          <a:lstStyle/>
          <a:p>
            <a:r>
              <a:rPr lang="en-GB" dirty="0"/>
              <a:t>Reminds the older person they are still functioning and valued and important individual in their relationships with friends and family. </a:t>
            </a:r>
          </a:p>
          <a:p>
            <a:r>
              <a:rPr lang="en-GB" dirty="0"/>
              <a:t>Provides space for exploring personal experiences of the individuals diagnosis which can sometimes involve a grieving process- both for the loss they experience as a result of dementia (memory loss) and for the loss of a perceived future they had anticipated without dementia</a:t>
            </a:r>
          </a:p>
          <a:p>
            <a:r>
              <a:rPr lang="en-GB" dirty="0"/>
              <a:t>Exploring the recognition of loss; adapting to different roles in family/society</a:t>
            </a:r>
          </a:p>
          <a:p>
            <a:r>
              <a:rPr lang="en-GB" dirty="0"/>
              <a:t>Psychosocial needs- support people living with dementia to uphold their personhood</a:t>
            </a:r>
          </a:p>
          <a:p>
            <a:endParaRPr lang="en-GB" dirty="0"/>
          </a:p>
          <a:p>
            <a:pPr marL="0" indent="0">
              <a:buNone/>
            </a:pPr>
            <a:endParaRPr lang="en-GB" dirty="0"/>
          </a:p>
          <a:p>
            <a:pPr marL="0" indent="0">
              <a:buNone/>
            </a:pPr>
            <a:endParaRPr lang="en-GB" dirty="0"/>
          </a:p>
          <a:p>
            <a:pPr marL="0" indent="0">
              <a:buNone/>
            </a:pPr>
            <a:endParaRPr lang="en-GB" u="sng"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39297" y="365125"/>
            <a:ext cx="1831852" cy="118872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23987" y="5767191"/>
            <a:ext cx="1368013" cy="957510"/>
          </a:xfrm>
          <a:prstGeom prst="rect">
            <a:avLst/>
          </a:prstGeom>
        </p:spPr>
      </p:pic>
    </p:spTree>
    <p:extLst>
      <p:ext uri="{BB962C8B-B14F-4D97-AF65-F5344CB8AC3E}">
        <p14:creationId xmlns:p14="http://schemas.microsoft.com/office/powerpoint/2010/main" val="51625339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20877" y="434108"/>
            <a:ext cx="8310799" cy="667105"/>
          </a:xfrm>
        </p:spPr>
        <p:txBody>
          <a:bodyPr/>
          <a:lstStyle/>
          <a:p>
            <a:pPr algn="ctr"/>
            <a:r>
              <a:rPr lang="en-GB" sz="4000" b="1" dirty="0">
                <a:solidFill>
                  <a:srgbClr val="0070C0"/>
                </a:solidFill>
                <a:latin typeface="Arial" panose="020B0604020202020204" pitchFamily="34" charset="0"/>
                <a:cs typeface="Arial" panose="020B0604020202020204" pitchFamily="34" charset="0"/>
              </a:rPr>
              <a:t>Benefits to the service </a:t>
            </a:r>
          </a:p>
        </p:txBody>
      </p:sp>
      <p:sp>
        <p:nvSpPr>
          <p:cNvPr id="3" name="Content Placeholder 2"/>
          <p:cNvSpPr>
            <a:spLocks noGrp="1"/>
          </p:cNvSpPr>
          <p:nvPr>
            <p:ph idx="1"/>
          </p:nvPr>
        </p:nvSpPr>
        <p:spPr>
          <a:xfrm>
            <a:off x="838200" y="1622830"/>
            <a:ext cx="10515600" cy="4554133"/>
          </a:xfrm>
        </p:spPr>
        <p:txBody>
          <a:bodyPr/>
          <a:lstStyle/>
          <a:p>
            <a:r>
              <a:rPr lang="en-GB" dirty="0"/>
              <a:t>Increase prevalence in line with the Older Adults Best Practice Guide 2024 for working with this particular age group as many people diagnosed with dementia are older adults </a:t>
            </a:r>
          </a:p>
          <a:p>
            <a:r>
              <a:rPr lang="en-GB" dirty="0"/>
              <a:t>Increased recovery rates demonstrating efficacy of the group  </a:t>
            </a:r>
          </a:p>
          <a:p>
            <a:r>
              <a:rPr lang="en-GB" dirty="0"/>
              <a:t>Developing referral pathways; partnership working; collaborations </a:t>
            </a:r>
          </a:p>
          <a:p>
            <a:r>
              <a:rPr lang="en-GB" dirty="0"/>
              <a:t>Addressing unmet need (no other space for therapeutic/psychological support) </a:t>
            </a:r>
          </a:p>
          <a:p>
            <a:r>
              <a:rPr lang="en-GB" dirty="0"/>
              <a:t>Meeting aims of the service for equality, diversity and accessibility </a:t>
            </a:r>
          </a:p>
          <a:p>
            <a:pPr marL="0" indent="0">
              <a:buNone/>
            </a:pPr>
            <a:endParaRPr lang="en-GB" dirty="0"/>
          </a:p>
          <a:p>
            <a:pPr marL="0" indent="0">
              <a:buNone/>
            </a:pPr>
            <a:endParaRPr lang="en-GB" u="sng"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39297" y="365125"/>
            <a:ext cx="1831852" cy="118872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23987" y="5767191"/>
            <a:ext cx="1368013" cy="957510"/>
          </a:xfrm>
          <a:prstGeom prst="rect">
            <a:avLst/>
          </a:prstGeom>
        </p:spPr>
      </p:pic>
    </p:spTree>
    <p:extLst>
      <p:ext uri="{BB962C8B-B14F-4D97-AF65-F5344CB8AC3E}">
        <p14:creationId xmlns:p14="http://schemas.microsoft.com/office/powerpoint/2010/main" val="299420373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9056" y="434109"/>
            <a:ext cx="9409756" cy="739696"/>
          </a:xfrm>
        </p:spPr>
        <p:txBody>
          <a:bodyPr/>
          <a:lstStyle/>
          <a:p>
            <a:r>
              <a:rPr lang="en-GB" sz="4000" b="1" dirty="0">
                <a:solidFill>
                  <a:srgbClr val="0070C0"/>
                </a:solidFill>
                <a:latin typeface="Arial" panose="020B0604020202020204" pitchFamily="34" charset="0"/>
                <a:cs typeface="Arial" panose="020B0604020202020204" pitchFamily="34" charset="0"/>
              </a:rPr>
              <a:t>Practical/ Operational Considerations</a:t>
            </a:r>
            <a:br>
              <a:rPr lang="en-GB" sz="4000" dirty="0"/>
            </a:br>
            <a:endParaRPr lang="en-GB" sz="4000" b="1" dirty="0">
              <a:solidFill>
                <a:srgbClr val="0070C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1622830"/>
            <a:ext cx="10515600" cy="4554133"/>
          </a:xfrm>
        </p:spPr>
        <p:txBody>
          <a:bodyPr/>
          <a:lstStyle/>
          <a:p>
            <a:r>
              <a:rPr lang="en-GB" dirty="0"/>
              <a:t>Step 3 clinicians time – admin, assessments, resources, travel, reporting </a:t>
            </a:r>
          </a:p>
          <a:p>
            <a:r>
              <a:rPr lang="en-GB" dirty="0"/>
              <a:t>Prep time for printing resources</a:t>
            </a:r>
          </a:p>
          <a:p>
            <a:r>
              <a:rPr lang="en-GB" dirty="0"/>
              <a:t>Time to set up the room</a:t>
            </a:r>
          </a:p>
          <a:p>
            <a:r>
              <a:rPr lang="en-GB" dirty="0"/>
              <a:t>Refreshments - cost </a:t>
            </a:r>
          </a:p>
          <a:p>
            <a:r>
              <a:rPr lang="en-GB" dirty="0"/>
              <a:t>Name cards, help with bonding</a:t>
            </a:r>
          </a:p>
          <a:p>
            <a:r>
              <a:rPr lang="en-GB" dirty="0"/>
              <a:t>Sign in sheet with emergency number if any problems </a:t>
            </a:r>
          </a:p>
          <a:p>
            <a:r>
              <a:rPr lang="en-GB" dirty="0"/>
              <a:t>Folder for each participant, resources/handouts</a:t>
            </a:r>
          </a:p>
          <a:p>
            <a:r>
              <a:rPr lang="en-GB" dirty="0"/>
              <a:t>Time to talk with family/carers before after </a:t>
            </a:r>
          </a:p>
          <a:p>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39297" y="365125"/>
            <a:ext cx="1831852" cy="118872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38811" y="5191367"/>
            <a:ext cx="1873818" cy="1311537"/>
          </a:xfrm>
          <a:prstGeom prst="rect">
            <a:avLst/>
          </a:prstGeom>
        </p:spPr>
      </p:pic>
    </p:spTree>
    <p:extLst>
      <p:ext uri="{BB962C8B-B14F-4D97-AF65-F5344CB8AC3E}">
        <p14:creationId xmlns:p14="http://schemas.microsoft.com/office/powerpoint/2010/main" val="320796187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25722"/>
          </a:xfrm>
        </p:spPr>
        <p:txBody>
          <a:bodyPr/>
          <a:lstStyle/>
          <a:p>
            <a:r>
              <a:rPr lang="en-GB" b="1" dirty="0">
                <a:solidFill>
                  <a:srgbClr val="0070C0"/>
                </a:solidFill>
                <a:latin typeface="Arial" panose="020B0604020202020204" pitchFamily="34" charset="0"/>
                <a:cs typeface="Arial" panose="020B0604020202020204" pitchFamily="34" charset="0"/>
              </a:rPr>
              <a:t>6 week follow up review session </a:t>
            </a:r>
            <a:endParaRPr lang="en-GB" dirty="0"/>
          </a:p>
        </p:txBody>
      </p:sp>
      <p:sp>
        <p:nvSpPr>
          <p:cNvPr id="3" name="Content Placeholder 2"/>
          <p:cNvSpPr>
            <a:spLocks noGrp="1"/>
          </p:cNvSpPr>
          <p:nvPr>
            <p:ph idx="1"/>
          </p:nvPr>
        </p:nvSpPr>
        <p:spPr>
          <a:xfrm>
            <a:off x="838200" y="1190848"/>
            <a:ext cx="10515600" cy="5401338"/>
          </a:xfrm>
        </p:spPr>
        <p:txBody>
          <a:bodyPr/>
          <a:lstStyle/>
          <a:p>
            <a:pPr marL="0" indent="0">
              <a:buNone/>
            </a:pPr>
            <a:r>
              <a:rPr lang="en-GB" sz="2400" b="1" dirty="0">
                <a:solidFill>
                  <a:schemeClr val="accent5">
                    <a:lumMod val="75000"/>
                  </a:schemeClr>
                </a:solidFill>
              </a:rPr>
              <a:t>Client reflections since group finished</a:t>
            </a:r>
          </a:p>
          <a:p>
            <a:pPr>
              <a:buFontTx/>
              <a:buChar char="-"/>
            </a:pPr>
            <a:r>
              <a:rPr lang="en-GB" sz="2400" b="1" dirty="0"/>
              <a:t>Insights/Themes</a:t>
            </a:r>
          </a:p>
          <a:p>
            <a:pPr>
              <a:buFontTx/>
              <a:buChar char="-"/>
            </a:pPr>
            <a:r>
              <a:rPr lang="en-GB" sz="2400" b="1" dirty="0"/>
              <a:t>maintaining social connections/activities/routines/focus on the present/gratitude.</a:t>
            </a:r>
          </a:p>
          <a:p>
            <a:pPr>
              <a:buFontTx/>
              <a:buChar char="-"/>
            </a:pPr>
            <a:r>
              <a:rPr lang="en-GB" sz="2400" b="1" dirty="0"/>
              <a:t>Reflections that the group provided a safe, non-judgmental space allowing freedom to express feelings regarding dementia.</a:t>
            </a:r>
          </a:p>
          <a:p>
            <a:pPr>
              <a:buFontTx/>
              <a:buChar char="-"/>
            </a:pPr>
            <a:r>
              <a:rPr lang="en-GB" sz="2400" b="1" dirty="0"/>
              <a:t>A real acknowledgment valued the therapeutic focus of the group – as other social activities do not focus upon feelings surrounding diagnosis/lived experience of dementia.</a:t>
            </a:r>
          </a:p>
          <a:p>
            <a:pPr>
              <a:buFontTx/>
              <a:buChar char="-"/>
            </a:pPr>
            <a:r>
              <a:rPr lang="en-GB" sz="2400" b="1" dirty="0"/>
              <a:t>Feedback received regarding how well group was received. All very keen to return today and showed a willingness to provide feedback top support further groups.</a:t>
            </a:r>
          </a:p>
          <a:p>
            <a:pPr>
              <a:buFontTx/>
              <a:buChar char="-"/>
            </a:pPr>
            <a:r>
              <a:rPr lang="en-GB" sz="2400" b="1" dirty="0"/>
              <a:t>Consensus of real benefits of attending the group and wanting others with similar challenges to benefit also.</a:t>
            </a:r>
            <a:endParaRPr lang="en-GB" sz="2400" dirty="0"/>
          </a:p>
        </p:txBody>
      </p:sp>
    </p:spTree>
    <p:extLst>
      <p:ext uri="{BB962C8B-B14F-4D97-AF65-F5344CB8AC3E}">
        <p14:creationId xmlns:p14="http://schemas.microsoft.com/office/powerpoint/2010/main" val="327046581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00149"/>
          </a:xfrm>
        </p:spPr>
        <p:txBody>
          <a:bodyPr/>
          <a:lstStyle/>
          <a:p>
            <a:r>
              <a:rPr lang="en-GB" b="1" dirty="0">
                <a:solidFill>
                  <a:srgbClr val="0070C0"/>
                </a:solidFill>
                <a:latin typeface="Arial" panose="020B0604020202020204" pitchFamily="34" charset="0"/>
                <a:cs typeface="Arial" panose="020B0604020202020204" pitchFamily="34" charset="0"/>
              </a:rPr>
              <a:t>6 week follow up review session </a:t>
            </a:r>
            <a:endParaRPr lang="en-GB" dirty="0"/>
          </a:p>
        </p:txBody>
      </p:sp>
      <p:sp>
        <p:nvSpPr>
          <p:cNvPr id="3" name="Content Placeholder 2"/>
          <p:cNvSpPr>
            <a:spLocks noGrp="1"/>
          </p:cNvSpPr>
          <p:nvPr>
            <p:ph idx="1"/>
          </p:nvPr>
        </p:nvSpPr>
        <p:spPr>
          <a:xfrm>
            <a:off x="710610" y="1073887"/>
            <a:ext cx="10515600" cy="5199321"/>
          </a:xfrm>
        </p:spPr>
        <p:txBody>
          <a:bodyPr/>
          <a:lstStyle/>
          <a:p>
            <a:pPr marL="0" indent="0">
              <a:buNone/>
            </a:pPr>
            <a:r>
              <a:rPr lang="en-GB" b="1" dirty="0">
                <a:solidFill>
                  <a:schemeClr val="accent5">
                    <a:lumMod val="75000"/>
                  </a:schemeClr>
                </a:solidFill>
              </a:rPr>
              <a:t>Counsellor reflections from the follow up: </a:t>
            </a:r>
          </a:p>
          <a:p>
            <a:pPr>
              <a:buFontTx/>
              <a:buChar char="-"/>
            </a:pPr>
            <a:r>
              <a:rPr lang="en-GB" b="1" dirty="0"/>
              <a:t>Review allowed reinforcement of individual identities/personal qualities/meaning and purpose.</a:t>
            </a:r>
          </a:p>
          <a:p>
            <a:pPr>
              <a:buFontTx/>
              <a:buChar char="-"/>
            </a:pPr>
            <a:r>
              <a:rPr lang="en-GB" b="1" dirty="0"/>
              <a:t>Reinforced connection and understanding with others/sense of belonging.</a:t>
            </a:r>
          </a:p>
          <a:p>
            <a:pPr>
              <a:buFontTx/>
              <a:buChar char="-"/>
            </a:pPr>
            <a:r>
              <a:rPr lang="en-GB" b="1" dirty="0"/>
              <a:t>Allowed for any risk to be explored- no concerns were identified regarding risk to self/others, maintaining since group. </a:t>
            </a:r>
          </a:p>
          <a:p>
            <a:pPr>
              <a:buFontTx/>
              <a:buChar char="-"/>
            </a:pPr>
            <a:r>
              <a:rPr lang="en-GB" b="1" dirty="0"/>
              <a:t>Enabled discussion on maintaining focus upon what is helpful in day-to-day life – social connections/meaningful activities.</a:t>
            </a:r>
          </a:p>
          <a:p>
            <a:pPr>
              <a:buFontTx/>
              <a:buChar char="-"/>
            </a:pPr>
            <a:r>
              <a:rPr lang="en-GB" b="1" dirty="0"/>
              <a:t>Further opportunity to promote ongoing support – signposting to talking therapies/Alzheimer’s Society support groups/dementia café and GP.</a:t>
            </a:r>
            <a:endParaRPr lang="en-GB" dirty="0"/>
          </a:p>
        </p:txBody>
      </p:sp>
    </p:spTree>
    <p:extLst>
      <p:ext uri="{BB962C8B-B14F-4D97-AF65-F5344CB8AC3E}">
        <p14:creationId xmlns:p14="http://schemas.microsoft.com/office/powerpoint/2010/main" val="63694574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8379"/>
            <a:ext cx="12309567" cy="6873240"/>
          </a:xfrm>
          <a:prstGeom prst="rect">
            <a:avLst/>
          </a:prstGeom>
        </p:spPr>
      </p:pic>
      <p:sp>
        <p:nvSpPr>
          <p:cNvPr id="4" name="Rectangle 3"/>
          <p:cNvSpPr/>
          <p:nvPr/>
        </p:nvSpPr>
        <p:spPr>
          <a:xfrm>
            <a:off x="1389017" y="3063261"/>
            <a:ext cx="6096000" cy="879600"/>
          </a:xfrm>
          <a:prstGeom prst="rect">
            <a:avLst/>
          </a:prstGeom>
        </p:spPr>
        <p:txBody>
          <a:bodyPr>
            <a:sp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kumimoji="0" lang="en-GB" sz="7200" b="1" i="0" u="none" strike="noStrike" kern="1200" cap="none" spc="0" normalizeH="0" baseline="0" noProof="0" dirty="0">
                <a:ln>
                  <a:noFill/>
                </a:ln>
                <a:solidFill>
                  <a:prstClr val="white"/>
                </a:solidFill>
                <a:effectLst/>
                <a:uLnTx/>
                <a:uFillTx/>
                <a:latin typeface="Arial" panose="020B0604020202020204" pitchFamily="34" charset="0"/>
                <a:ea typeface="Arial" charset="0"/>
                <a:cs typeface="Arial" panose="020B0604020202020204" pitchFamily="34" charset="0"/>
              </a:rPr>
              <a:t>Thank You</a:t>
            </a:r>
            <a:endParaRPr kumimoji="0" lang="en-GB" sz="4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0656" y="129067"/>
            <a:ext cx="1831852" cy="1188722"/>
          </a:xfrm>
          <a:prstGeom prst="rect">
            <a:avLst/>
          </a:prstGeom>
        </p:spPr>
      </p:pic>
    </p:spTree>
    <p:extLst>
      <p:ext uri="{BB962C8B-B14F-4D97-AF65-F5344CB8AC3E}">
        <p14:creationId xmlns:p14="http://schemas.microsoft.com/office/powerpoint/2010/main" val="385372056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4">
            <a:extLst>
              <a:ext uri="{FF2B5EF4-FFF2-40B4-BE49-F238E27FC236}">
                <a16:creationId xmlns:a16="http://schemas.microsoft.com/office/drawing/2014/main" id="{943CAA20-3569-4189-9E48-239A229A8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76B0896C-019F-8564-195B-174ECDE15A9B}"/>
              </a:ext>
            </a:extLst>
          </p:cNvPr>
          <p:cNvSpPr>
            <a:spLocks noGrp="1"/>
          </p:cNvSpPr>
          <p:nvPr>
            <p:ph type="ctrTitle"/>
          </p:nvPr>
        </p:nvSpPr>
        <p:spPr>
          <a:xfrm>
            <a:off x="838200" y="451381"/>
            <a:ext cx="10512552" cy="4066540"/>
          </a:xfrm>
        </p:spPr>
        <p:txBody>
          <a:bodyPr anchor="b">
            <a:normAutofit/>
          </a:bodyPr>
          <a:lstStyle/>
          <a:p>
            <a:pPr algn="l"/>
            <a:r>
              <a:rPr lang="en-GB" sz="6600" dirty="0"/>
              <a:t>Workplans in Talking Therapies: SPWP case study</a:t>
            </a:r>
          </a:p>
        </p:txBody>
      </p:sp>
      <p:sp>
        <p:nvSpPr>
          <p:cNvPr id="3" name="Subtitle 2">
            <a:extLst>
              <a:ext uri="{FF2B5EF4-FFF2-40B4-BE49-F238E27FC236}">
                <a16:creationId xmlns:a16="http://schemas.microsoft.com/office/drawing/2014/main" id="{45D464F3-778F-A2AD-3BA9-FFE73579B196}"/>
              </a:ext>
            </a:extLst>
          </p:cNvPr>
          <p:cNvSpPr>
            <a:spLocks noGrp="1"/>
          </p:cNvSpPr>
          <p:nvPr>
            <p:ph type="subTitle" idx="1"/>
          </p:nvPr>
        </p:nvSpPr>
        <p:spPr>
          <a:xfrm>
            <a:off x="838199" y="4983276"/>
            <a:ext cx="10512552" cy="1126680"/>
          </a:xfrm>
        </p:spPr>
        <p:txBody>
          <a:bodyPr>
            <a:normAutofit/>
          </a:bodyPr>
          <a:lstStyle/>
          <a:p>
            <a:pPr algn="l"/>
            <a:r>
              <a:rPr lang="en-GB" dirty="0"/>
              <a:t>Christina Fitzgerald (Consultant Clinical Psychologist/Clinical Lead) and Elspeth Ward (Supervision Lead) Mersey Care NHS </a:t>
            </a:r>
            <a:r>
              <a:rPr lang="en-GB"/>
              <a:t>Foundation Trust.</a:t>
            </a:r>
            <a:endParaRPr lang="en-GB" dirty="0"/>
          </a:p>
        </p:txBody>
      </p:sp>
      <p:sp>
        <p:nvSpPr>
          <p:cNvPr id="6" name="sketch line">
            <a:extLst>
              <a:ext uri="{FF2B5EF4-FFF2-40B4-BE49-F238E27FC236}">
                <a16:creationId xmlns:a16="http://schemas.microsoft.com/office/drawing/2014/main" id="{DA542B6D-E775-4832-91DC-2D20F8578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4718595"/>
            <a:ext cx="5410200" cy="18288"/>
          </a:xfrm>
          <a:custGeom>
            <a:avLst/>
            <a:gdLst>
              <a:gd name="csX0" fmla="*/ 0 w 5410200"/>
              <a:gd name="csY0" fmla="*/ 0 h 18288"/>
              <a:gd name="csX1" fmla="*/ 568071 w 5410200"/>
              <a:gd name="csY1" fmla="*/ 0 h 18288"/>
              <a:gd name="csX2" fmla="*/ 1298448 w 5410200"/>
              <a:gd name="csY2" fmla="*/ 0 h 18288"/>
              <a:gd name="csX3" fmla="*/ 1920621 w 5410200"/>
              <a:gd name="csY3" fmla="*/ 0 h 18288"/>
              <a:gd name="csX4" fmla="*/ 2488692 w 5410200"/>
              <a:gd name="csY4" fmla="*/ 0 h 18288"/>
              <a:gd name="csX5" fmla="*/ 3219069 w 5410200"/>
              <a:gd name="csY5" fmla="*/ 0 h 18288"/>
              <a:gd name="csX6" fmla="*/ 3895344 w 5410200"/>
              <a:gd name="csY6" fmla="*/ 0 h 18288"/>
              <a:gd name="csX7" fmla="*/ 4571619 w 5410200"/>
              <a:gd name="csY7" fmla="*/ 0 h 18288"/>
              <a:gd name="csX8" fmla="*/ 5410200 w 5410200"/>
              <a:gd name="csY8" fmla="*/ 0 h 18288"/>
              <a:gd name="csX9" fmla="*/ 5410200 w 5410200"/>
              <a:gd name="csY9" fmla="*/ 18288 h 18288"/>
              <a:gd name="csX10" fmla="*/ 4842129 w 5410200"/>
              <a:gd name="csY10" fmla="*/ 18288 h 18288"/>
              <a:gd name="csX11" fmla="*/ 4328160 w 5410200"/>
              <a:gd name="csY11" fmla="*/ 18288 h 18288"/>
              <a:gd name="csX12" fmla="*/ 3597783 w 5410200"/>
              <a:gd name="csY12" fmla="*/ 18288 h 18288"/>
              <a:gd name="csX13" fmla="*/ 3029712 w 5410200"/>
              <a:gd name="csY13" fmla="*/ 18288 h 18288"/>
              <a:gd name="csX14" fmla="*/ 2299335 w 5410200"/>
              <a:gd name="csY14" fmla="*/ 18288 h 18288"/>
              <a:gd name="csX15" fmla="*/ 1514856 w 5410200"/>
              <a:gd name="csY15" fmla="*/ 18288 h 18288"/>
              <a:gd name="csX16" fmla="*/ 892683 w 5410200"/>
              <a:gd name="csY16" fmla="*/ 18288 h 18288"/>
              <a:gd name="csX17" fmla="*/ 0 w 5410200"/>
              <a:gd name="csY17" fmla="*/ 18288 h 18288"/>
              <a:gd name="csX18" fmla="*/ 0 w 5410200"/>
              <a:gd name="csY18"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Tree>
    <p:extLst>
      <p:ext uri="{BB962C8B-B14F-4D97-AF65-F5344CB8AC3E}">
        <p14:creationId xmlns:p14="http://schemas.microsoft.com/office/powerpoint/2010/main" val="29642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E677A7B2-A8AF-1595-12E6-920AF2B4D681}"/>
              </a:ext>
            </a:extLst>
          </p:cNvPr>
          <p:cNvSpPr>
            <a:spLocks noGrp="1"/>
          </p:cNvSpPr>
          <p:nvPr>
            <p:ph type="title"/>
          </p:nvPr>
        </p:nvSpPr>
        <p:spPr>
          <a:xfrm>
            <a:off x="635000" y="640823"/>
            <a:ext cx="3418659" cy="5583148"/>
          </a:xfrm>
        </p:spPr>
        <p:txBody>
          <a:bodyPr anchor="ctr">
            <a:normAutofit/>
          </a:bodyPr>
          <a:lstStyle/>
          <a:p>
            <a:r>
              <a:rPr lang="en-GB" sz="5400"/>
              <a:t>Agenda for today’s session</a:t>
            </a:r>
          </a:p>
        </p:txBody>
      </p:sp>
      <p:sp>
        <p:nvSpPr>
          <p:cNvPr id="18"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sX0" fmla="*/ 0 w 5410200"/>
              <a:gd name="csY0" fmla="*/ 0 h 18288"/>
              <a:gd name="csX1" fmla="*/ 568071 w 5410200"/>
              <a:gd name="csY1" fmla="*/ 0 h 18288"/>
              <a:gd name="csX2" fmla="*/ 1298448 w 5410200"/>
              <a:gd name="csY2" fmla="*/ 0 h 18288"/>
              <a:gd name="csX3" fmla="*/ 1920621 w 5410200"/>
              <a:gd name="csY3" fmla="*/ 0 h 18288"/>
              <a:gd name="csX4" fmla="*/ 2488692 w 5410200"/>
              <a:gd name="csY4" fmla="*/ 0 h 18288"/>
              <a:gd name="csX5" fmla="*/ 3219069 w 5410200"/>
              <a:gd name="csY5" fmla="*/ 0 h 18288"/>
              <a:gd name="csX6" fmla="*/ 3895344 w 5410200"/>
              <a:gd name="csY6" fmla="*/ 0 h 18288"/>
              <a:gd name="csX7" fmla="*/ 4571619 w 5410200"/>
              <a:gd name="csY7" fmla="*/ 0 h 18288"/>
              <a:gd name="csX8" fmla="*/ 5410200 w 5410200"/>
              <a:gd name="csY8" fmla="*/ 0 h 18288"/>
              <a:gd name="csX9" fmla="*/ 5410200 w 5410200"/>
              <a:gd name="csY9" fmla="*/ 18288 h 18288"/>
              <a:gd name="csX10" fmla="*/ 4842129 w 5410200"/>
              <a:gd name="csY10" fmla="*/ 18288 h 18288"/>
              <a:gd name="csX11" fmla="*/ 4328160 w 5410200"/>
              <a:gd name="csY11" fmla="*/ 18288 h 18288"/>
              <a:gd name="csX12" fmla="*/ 3597783 w 5410200"/>
              <a:gd name="csY12" fmla="*/ 18288 h 18288"/>
              <a:gd name="csX13" fmla="*/ 3029712 w 5410200"/>
              <a:gd name="csY13" fmla="*/ 18288 h 18288"/>
              <a:gd name="csX14" fmla="*/ 2299335 w 5410200"/>
              <a:gd name="csY14" fmla="*/ 18288 h 18288"/>
              <a:gd name="csX15" fmla="*/ 1514856 w 5410200"/>
              <a:gd name="csY15" fmla="*/ 18288 h 18288"/>
              <a:gd name="csX16" fmla="*/ 892683 w 5410200"/>
              <a:gd name="csY16" fmla="*/ 18288 h 18288"/>
              <a:gd name="csX17" fmla="*/ 0 w 5410200"/>
              <a:gd name="csY17" fmla="*/ 18288 h 18288"/>
              <a:gd name="csX18" fmla="*/ 0 w 5410200"/>
              <a:gd name="csY18"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aphicFrame>
        <p:nvGraphicFramePr>
          <p:cNvPr id="19" name="Content Placeholder 2">
            <a:extLst>
              <a:ext uri="{FF2B5EF4-FFF2-40B4-BE49-F238E27FC236}">
                <a16:creationId xmlns:a16="http://schemas.microsoft.com/office/drawing/2014/main" id="{1DAF7AC4-2E45-4B21-79EC-1B4A04B67E5C}"/>
              </a:ext>
            </a:extLst>
          </p:cNvPr>
          <p:cNvGraphicFramePr>
            <a:graphicFrameLocks noGrp="1"/>
          </p:cNvGraphicFramePr>
          <p:nvPr>
            <p:ph idx="1"/>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0403367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6A73C869-9599-3356-F9C5-425038F552F6}"/>
              </a:ext>
            </a:extLst>
          </p:cNvPr>
          <p:cNvSpPr>
            <a:spLocks noGrp="1"/>
          </p:cNvSpPr>
          <p:nvPr>
            <p:ph type="title"/>
          </p:nvPr>
        </p:nvSpPr>
        <p:spPr>
          <a:xfrm>
            <a:off x="1171074" y="1396686"/>
            <a:ext cx="3240506" cy="4064628"/>
          </a:xfrm>
        </p:spPr>
        <p:txBody>
          <a:bodyPr>
            <a:normAutofit/>
          </a:bodyPr>
          <a:lstStyle/>
          <a:p>
            <a:r>
              <a:rPr lang="en-GB" sz="4100">
                <a:solidFill>
                  <a:srgbClr val="FFFFFF"/>
                </a:solidFill>
              </a:rPr>
              <a:t>British Psychological Society guidance</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A4DB6CF-B6B9-1EFD-956B-7DBF5D59F6B1}"/>
              </a:ext>
            </a:extLst>
          </p:cNvPr>
          <p:cNvSpPr>
            <a:spLocks noGrp="1"/>
          </p:cNvSpPr>
          <p:nvPr>
            <p:ph idx="1"/>
          </p:nvPr>
        </p:nvSpPr>
        <p:spPr>
          <a:xfrm>
            <a:off x="5370153" y="1526033"/>
            <a:ext cx="5536397" cy="3935281"/>
          </a:xfrm>
        </p:spPr>
        <p:txBody>
          <a:bodyPr>
            <a:normAutofit/>
          </a:bodyPr>
          <a:lstStyle/>
          <a:p>
            <a:r>
              <a:rPr lang="en-GB" sz="2000"/>
              <a:t>The British Psychological Society produced Job Planning Guidance for Practitioner Psychologists updated in November 2023. </a:t>
            </a:r>
          </a:p>
          <a:p>
            <a:r>
              <a:rPr lang="en-GB" sz="2000"/>
              <a:t>This guidance can be usefully used for our wider Psychological Professional workforce job planning as many of the same principles and considerations apply.</a:t>
            </a:r>
          </a:p>
          <a:p>
            <a:r>
              <a:rPr lang="en-GB" sz="2000"/>
              <a:t>A job plan is a prospective, professional agreement that sets out the duties, responsibilities, accountabilities and objectives of the practitioner and the support and resources provided by the employer for the coming year (BPS 2023)</a:t>
            </a:r>
          </a:p>
        </p:txBody>
      </p:sp>
    </p:spTree>
    <p:extLst>
      <p:ext uri="{BB962C8B-B14F-4D97-AF65-F5344CB8AC3E}">
        <p14:creationId xmlns:p14="http://schemas.microsoft.com/office/powerpoint/2010/main" val="264724444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5349C7E3-170C-A270-D309-1BD15A6C9091}"/>
              </a:ext>
            </a:extLst>
          </p:cNvPr>
          <p:cNvSpPr>
            <a:spLocks noGrp="1"/>
          </p:cNvSpPr>
          <p:nvPr>
            <p:ph type="title"/>
          </p:nvPr>
        </p:nvSpPr>
        <p:spPr>
          <a:xfrm>
            <a:off x="635000" y="640823"/>
            <a:ext cx="3418659" cy="5583148"/>
          </a:xfrm>
        </p:spPr>
        <p:txBody>
          <a:bodyPr anchor="ctr">
            <a:normAutofit/>
          </a:bodyPr>
          <a:lstStyle/>
          <a:p>
            <a:r>
              <a:rPr lang="en-GB" sz="4600"/>
              <a:t>Collaboration is key.</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sX0" fmla="*/ 0 w 5410200"/>
              <a:gd name="csY0" fmla="*/ 0 h 18288"/>
              <a:gd name="csX1" fmla="*/ 568071 w 5410200"/>
              <a:gd name="csY1" fmla="*/ 0 h 18288"/>
              <a:gd name="csX2" fmla="*/ 1298448 w 5410200"/>
              <a:gd name="csY2" fmla="*/ 0 h 18288"/>
              <a:gd name="csX3" fmla="*/ 1920621 w 5410200"/>
              <a:gd name="csY3" fmla="*/ 0 h 18288"/>
              <a:gd name="csX4" fmla="*/ 2488692 w 5410200"/>
              <a:gd name="csY4" fmla="*/ 0 h 18288"/>
              <a:gd name="csX5" fmla="*/ 3219069 w 5410200"/>
              <a:gd name="csY5" fmla="*/ 0 h 18288"/>
              <a:gd name="csX6" fmla="*/ 3895344 w 5410200"/>
              <a:gd name="csY6" fmla="*/ 0 h 18288"/>
              <a:gd name="csX7" fmla="*/ 4571619 w 5410200"/>
              <a:gd name="csY7" fmla="*/ 0 h 18288"/>
              <a:gd name="csX8" fmla="*/ 5410200 w 5410200"/>
              <a:gd name="csY8" fmla="*/ 0 h 18288"/>
              <a:gd name="csX9" fmla="*/ 5410200 w 5410200"/>
              <a:gd name="csY9" fmla="*/ 18288 h 18288"/>
              <a:gd name="csX10" fmla="*/ 4842129 w 5410200"/>
              <a:gd name="csY10" fmla="*/ 18288 h 18288"/>
              <a:gd name="csX11" fmla="*/ 4328160 w 5410200"/>
              <a:gd name="csY11" fmla="*/ 18288 h 18288"/>
              <a:gd name="csX12" fmla="*/ 3597783 w 5410200"/>
              <a:gd name="csY12" fmla="*/ 18288 h 18288"/>
              <a:gd name="csX13" fmla="*/ 3029712 w 5410200"/>
              <a:gd name="csY13" fmla="*/ 18288 h 18288"/>
              <a:gd name="csX14" fmla="*/ 2299335 w 5410200"/>
              <a:gd name="csY14" fmla="*/ 18288 h 18288"/>
              <a:gd name="csX15" fmla="*/ 1514856 w 5410200"/>
              <a:gd name="csY15" fmla="*/ 18288 h 18288"/>
              <a:gd name="csX16" fmla="*/ 892683 w 5410200"/>
              <a:gd name="csY16" fmla="*/ 18288 h 18288"/>
              <a:gd name="csX17" fmla="*/ 0 w 5410200"/>
              <a:gd name="csY17" fmla="*/ 18288 h 18288"/>
              <a:gd name="csX18" fmla="*/ 0 w 5410200"/>
              <a:gd name="csY18"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aphicFrame>
        <p:nvGraphicFramePr>
          <p:cNvPr id="5" name="Content Placeholder 2">
            <a:extLst>
              <a:ext uri="{FF2B5EF4-FFF2-40B4-BE49-F238E27FC236}">
                <a16:creationId xmlns:a16="http://schemas.microsoft.com/office/drawing/2014/main" id="{EA9975B4-C635-5DE5-DD32-EB61CD23C0F2}"/>
              </a:ext>
            </a:extLst>
          </p:cNvPr>
          <p:cNvGraphicFramePr>
            <a:graphicFrameLocks noGrp="1"/>
          </p:cNvGraphicFramePr>
          <p:nvPr>
            <p:ph idx="1"/>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9881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922E6A-5264-1ABA-64FD-D95DFA2FB792}"/>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ABD83CED-7105-E9B4-FA4E-24574A01309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6" name="Title 1">
            <a:extLst>
              <a:ext uri="{FF2B5EF4-FFF2-40B4-BE49-F238E27FC236}">
                <a16:creationId xmlns:a16="http://schemas.microsoft.com/office/drawing/2014/main" id="{15064170-9677-9D6F-526A-D88C70210EDA}"/>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r>
              <a:rPr lang="en-GB" sz="2800" b="1" dirty="0">
                <a:solidFill>
                  <a:schemeClr val="bg1"/>
                </a:solidFill>
                <a:latin typeface="Calibri" panose="020F0502020204030204"/>
              </a:rPr>
              <a:t>Talking Therapies for anxiety and depression</a:t>
            </a:r>
            <a:endParaRPr lang="en-GB" sz="2600" b="1" dirty="0">
              <a:solidFill>
                <a:schemeClr val="bg1"/>
              </a:solidFill>
              <a:latin typeface="Calibri" panose="020F0502020204030204"/>
            </a:endParaRPr>
          </a:p>
        </p:txBody>
      </p:sp>
      <p:sp>
        <p:nvSpPr>
          <p:cNvPr id="7" name="Content Placeholder 2">
            <a:extLst>
              <a:ext uri="{FF2B5EF4-FFF2-40B4-BE49-F238E27FC236}">
                <a16:creationId xmlns:a16="http://schemas.microsoft.com/office/drawing/2014/main" id="{C9CF3007-434E-217C-0740-7D89BA2D8D4A}"/>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0" name="Content Placeholder 2">
            <a:extLst>
              <a:ext uri="{FF2B5EF4-FFF2-40B4-BE49-F238E27FC236}">
                <a16:creationId xmlns:a16="http://schemas.microsoft.com/office/drawing/2014/main" id="{30AFB6B9-9053-4AE4-F9BF-DB3B543DFBA4}"/>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sp>
        <p:nvSpPr>
          <p:cNvPr id="3" name="TextBox 2">
            <a:extLst>
              <a:ext uri="{FF2B5EF4-FFF2-40B4-BE49-F238E27FC236}">
                <a16:creationId xmlns:a16="http://schemas.microsoft.com/office/drawing/2014/main" id="{12A3ED89-4A2D-92D4-1BDD-41FA19DAE747}"/>
              </a:ext>
            </a:extLst>
          </p:cNvPr>
          <p:cNvSpPr txBox="1"/>
          <p:nvPr/>
        </p:nvSpPr>
        <p:spPr>
          <a:xfrm>
            <a:off x="575917" y="1047678"/>
            <a:ext cx="10672722" cy="5970865"/>
          </a:xfrm>
          <a:prstGeom prst="rect">
            <a:avLst/>
          </a:prstGeom>
          <a:noFill/>
        </p:spPr>
        <p:txBody>
          <a:bodyPr wrap="square">
            <a:spAutoFit/>
          </a:bodyPr>
          <a:lstStyle/>
          <a:p>
            <a:endParaRPr lang="en-GB" sz="2000" i="1" dirty="0">
              <a:solidFill>
                <a:srgbClr val="333333"/>
              </a:solidFill>
              <a:latin typeface="Arial" panose="020B0604020202020204" pitchFamily="34" charset="0"/>
              <a:ea typeface="Calibri" panose="020F0502020204030204" pitchFamily="34" charset="0"/>
              <a:cs typeface="Arial" panose="020B0604020202020204" pitchFamily="34" charset="0"/>
            </a:endParaRPr>
          </a:p>
          <a:p>
            <a:pPr>
              <a:lnSpc>
                <a:spcPct val="150000"/>
              </a:lnSpc>
            </a:pPr>
            <a:r>
              <a:rPr lang="en-GB" sz="2400" dirty="0"/>
              <a:t>The case for expanding evidence-based psychological therapies—originally proposed by Layard (2006) argued that such provision of sufficient evidence based psychological interventions could help lift half of those affected by CMHC (all severities included) out of depression or chronic anxiety. This promise formed the basis of the initial, and ultimately persuasive, argument for what became the Improving Access to Psychological Therapies programme (IAPT), first implemented within the NHS in 2008 to address what Lord Layard described as Britain’s greatest social problem. The programme was rebranded as </a:t>
            </a:r>
            <a:r>
              <a:rPr lang="en-GB" sz="2400" b="1" dirty="0"/>
              <a:t>NHS Talking Therapies: </a:t>
            </a:r>
            <a:r>
              <a:rPr lang="en-GB" sz="2400" b="1" i="1" dirty="0"/>
              <a:t>for anxiety and depression </a:t>
            </a:r>
            <a:r>
              <a:rPr lang="en-GB" sz="2400" dirty="0"/>
              <a:t>in 2023, following a public consultation. </a:t>
            </a:r>
            <a:endParaRPr lang="en-GB" sz="2400" b="1" i="1" dirty="0"/>
          </a:p>
          <a:p>
            <a:endParaRPr lang="en-GB" sz="2000" dirty="0">
              <a:solidFill>
                <a:srgbClr val="333333"/>
              </a:solidFill>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254749100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FFBEE45-F140-49D5-85EA-C78C24340B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D79628D3-48A8-B8A0-A6F7-7FFA7276713E}"/>
              </a:ext>
            </a:extLst>
          </p:cNvPr>
          <p:cNvSpPr>
            <a:spLocks noGrp="1"/>
          </p:cNvSpPr>
          <p:nvPr>
            <p:ph type="title"/>
          </p:nvPr>
        </p:nvSpPr>
        <p:spPr>
          <a:xfrm>
            <a:off x="838200" y="365125"/>
            <a:ext cx="10515600" cy="1828444"/>
          </a:xfrm>
        </p:spPr>
        <p:txBody>
          <a:bodyPr>
            <a:normAutofit/>
          </a:bodyPr>
          <a:lstStyle/>
          <a:p>
            <a:r>
              <a:rPr lang="en-GB" sz="5200"/>
              <a:t>BPS outlines 10 underlying good job planning processes.</a:t>
            </a:r>
          </a:p>
        </p:txBody>
      </p:sp>
      <p:sp>
        <p:nvSpPr>
          <p:cNvPr id="3" name="Content Placeholder 2">
            <a:extLst>
              <a:ext uri="{FF2B5EF4-FFF2-40B4-BE49-F238E27FC236}">
                <a16:creationId xmlns:a16="http://schemas.microsoft.com/office/drawing/2014/main" id="{04E3247E-C9E5-1B97-7666-E138903868A7}"/>
              </a:ext>
            </a:extLst>
          </p:cNvPr>
          <p:cNvSpPr>
            <a:spLocks noGrp="1"/>
          </p:cNvSpPr>
          <p:nvPr>
            <p:ph sz="half" idx="1"/>
          </p:nvPr>
        </p:nvSpPr>
        <p:spPr>
          <a:xfrm>
            <a:off x="838200" y="2398626"/>
            <a:ext cx="5158427" cy="3730460"/>
          </a:xfrm>
        </p:spPr>
        <p:txBody>
          <a:bodyPr>
            <a:normAutofit/>
          </a:bodyPr>
          <a:lstStyle/>
          <a:p>
            <a:r>
              <a:rPr lang="en-GB" sz="1600"/>
              <a:t>Ensuring that a job is deliverable and sustainable, with manageable workloads, sufficient resources, and support, and is within the competencies of the individual member of staff. </a:t>
            </a:r>
          </a:p>
          <a:p>
            <a:r>
              <a:rPr lang="en-GB" sz="1600"/>
              <a:t>Ensuring that sufficient time is available to allow the staff member to carry out their role in a safe manner and to a high standard. </a:t>
            </a:r>
          </a:p>
          <a:p>
            <a:r>
              <a:rPr lang="en-GB" sz="1600"/>
              <a:t>Ensuring that the job planning process is incorporated into the staff member’s appraisal process. </a:t>
            </a:r>
          </a:p>
          <a:p>
            <a:r>
              <a:rPr lang="en-GB" sz="1600"/>
              <a:t>Making clear how the individual can contribute to the purpose/aims of the service. </a:t>
            </a:r>
          </a:p>
          <a:p>
            <a:r>
              <a:rPr lang="en-GB" sz="1600"/>
              <a:t>Providing management recognition and endorsement of the range of activities required to carry out the job and maintain professional competence. </a:t>
            </a:r>
          </a:p>
          <a:p>
            <a:endParaRPr lang="en-GB" sz="1600"/>
          </a:p>
        </p:txBody>
      </p:sp>
      <p:sp>
        <p:nvSpPr>
          <p:cNvPr id="4" name="Content Placeholder 3">
            <a:extLst>
              <a:ext uri="{FF2B5EF4-FFF2-40B4-BE49-F238E27FC236}">
                <a16:creationId xmlns:a16="http://schemas.microsoft.com/office/drawing/2014/main" id="{04C0249D-B5FC-0AF5-DACF-9805AC638C12}"/>
              </a:ext>
            </a:extLst>
          </p:cNvPr>
          <p:cNvSpPr>
            <a:spLocks noGrp="1"/>
          </p:cNvSpPr>
          <p:nvPr>
            <p:ph sz="half" idx="2"/>
          </p:nvPr>
        </p:nvSpPr>
        <p:spPr>
          <a:xfrm>
            <a:off x="6189154" y="2398626"/>
            <a:ext cx="5164645" cy="3730460"/>
          </a:xfrm>
        </p:spPr>
        <p:txBody>
          <a:bodyPr>
            <a:normAutofit/>
          </a:bodyPr>
          <a:lstStyle/>
          <a:p>
            <a:endParaRPr lang="en-GB" sz="1600"/>
          </a:p>
          <a:p>
            <a:r>
              <a:rPr lang="en-GB" sz="1600"/>
              <a:t>Taking account of issues of clinical governance in delivering the work including management and supervision. </a:t>
            </a:r>
          </a:p>
          <a:p>
            <a:r>
              <a:rPr lang="en-GB" sz="1600"/>
              <a:t>Contributing to staff satisfaction and organisational effectiveness. </a:t>
            </a:r>
          </a:p>
          <a:p>
            <a:r>
              <a:rPr lang="en-GB" sz="1600"/>
              <a:t>Enhancing the wellbeing and retention of staff. </a:t>
            </a:r>
          </a:p>
          <a:p>
            <a:r>
              <a:rPr lang="en-GB" sz="1600"/>
              <a:t>Enhancing team working and service innovation. </a:t>
            </a:r>
          </a:p>
          <a:p>
            <a:r>
              <a:rPr lang="en-GB" sz="1600"/>
              <a:t>Recognising and providing time and resources for supportive professional activities, including continued professional development, which are essential to the delivery of safe and effective services. </a:t>
            </a:r>
          </a:p>
          <a:p>
            <a:pPr marL="0" indent="0">
              <a:buNone/>
            </a:pPr>
            <a:endParaRPr lang="en-GB" sz="1600"/>
          </a:p>
        </p:txBody>
      </p:sp>
    </p:spTree>
    <p:extLst>
      <p:ext uri="{BB962C8B-B14F-4D97-AF65-F5344CB8AC3E}">
        <p14:creationId xmlns:p14="http://schemas.microsoft.com/office/powerpoint/2010/main" val="370546775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A6839CA8-89E7-C163-3846-E6087FB69AEA}"/>
              </a:ext>
            </a:extLst>
          </p:cNvPr>
          <p:cNvSpPr>
            <a:spLocks noGrp="1"/>
          </p:cNvSpPr>
          <p:nvPr>
            <p:ph type="title"/>
          </p:nvPr>
        </p:nvSpPr>
        <p:spPr>
          <a:xfrm>
            <a:off x="838200" y="365125"/>
            <a:ext cx="10515600" cy="1325563"/>
          </a:xfrm>
        </p:spPr>
        <p:txBody>
          <a:bodyPr>
            <a:normAutofit/>
          </a:bodyPr>
          <a:lstStyle/>
          <a:p>
            <a:r>
              <a:rPr lang="en-GB" sz="5400"/>
              <a:t>Working Time</a:t>
            </a:r>
          </a:p>
        </p:txBody>
      </p:sp>
      <p:sp>
        <p:nvSpPr>
          <p:cNvPr id="17"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sX0" fmla="*/ 0 w 10853928"/>
              <a:gd name="csY0" fmla="*/ 0 h 18288"/>
              <a:gd name="csX1" fmla="*/ 461292 w 10853928"/>
              <a:gd name="csY1" fmla="*/ 0 h 18288"/>
              <a:gd name="csX2" fmla="*/ 1139662 w 10853928"/>
              <a:gd name="csY2" fmla="*/ 0 h 18288"/>
              <a:gd name="csX3" fmla="*/ 1926572 w 10853928"/>
              <a:gd name="csY3" fmla="*/ 0 h 18288"/>
              <a:gd name="csX4" fmla="*/ 2279325 w 10853928"/>
              <a:gd name="csY4" fmla="*/ 0 h 18288"/>
              <a:gd name="csX5" fmla="*/ 2632078 w 10853928"/>
              <a:gd name="csY5" fmla="*/ 0 h 18288"/>
              <a:gd name="csX6" fmla="*/ 3527527 w 10853928"/>
              <a:gd name="csY6" fmla="*/ 0 h 18288"/>
              <a:gd name="csX7" fmla="*/ 4205897 w 10853928"/>
              <a:gd name="csY7" fmla="*/ 0 h 18288"/>
              <a:gd name="csX8" fmla="*/ 4558650 w 10853928"/>
              <a:gd name="csY8" fmla="*/ 0 h 18288"/>
              <a:gd name="csX9" fmla="*/ 5237020 w 10853928"/>
              <a:gd name="csY9" fmla="*/ 0 h 18288"/>
              <a:gd name="csX10" fmla="*/ 6132469 w 10853928"/>
              <a:gd name="csY10" fmla="*/ 0 h 18288"/>
              <a:gd name="csX11" fmla="*/ 6702301 w 10853928"/>
              <a:gd name="csY11" fmla="*/ 0 h 18288"/>
              <a:gd name="csX12" fmla="*/ 7272132 w 10853928"/>
              <a:gd name="csY12" fmla="*/ 0 h 18288"/>
              <a:gd name="csX13" fmla="*/ 7950502 w 10853928"/>
              <a:gd name="csY13" fmla="*/ 0 h 18288"/>
              <a:gd name="csX14" fmla="*/ 8737412 w 10853928"/>
              <a:gd name="csY14" fmla="*/ 0 h 18288"/>
              <a:gd name="csX15" fmla="*/ 9524322 w 10853928"/>
              <a:gd name="csY15" fmla="*/ 0 h 18288"/>
              <a:gd name="csX16" fmla="*/ 10853928 w 10853928"/>
              <a:gd name="csY16" fmla="*/ 0 h 18288"/>
              <a:gd name="csX17" fmla="*/ 10853928 w 10853928"/>
              <a:gd name="csY17" fmla="*/ 18288 h 18288"/>
              <a:gd name="csX18" fmla="*/ 10392636 w 10853928"/>
              <a:gd name="csY18" fmla="*/ 18288 h 18288"/>
              <a:gd name="csX19" fmla="*/ 9497187 w 10853928"/>
              <a:gd name="csY19" fmla="*/ 18288 h 18288"/>
              <a:gd name="csX20" fmla="*/ 8818817 w 10853928"/>
              <a:gd name="csY20" fmla="*/ 18288 h 18288"/>
              <a:gd name="csX21" fmla="*/ 8466064 w 10853928"/>
              <a:gd name="csY21" fmla="*/ 18288 h 18288"/>
              <a:gd name="csX22" fmla="*/ 7787693 w 10853928"/>
              <a:gd name="csY22" fmla="*/ 18288 h 18288"/>
              <a:gd name="csX23" fmla="*/ 7217862 w 10853928"/>
              <a:gd name="csY23" fmla="*/ 18288 h 18288"/>
              <a:gd name="csX24" fmla="*/ 6648031 w 10853928"/>
              <a:gd name="csY24" fmla="*/ 18288 h 18288"/>
              <a:gd name="csX25" fmla="*/ 6078200 w 10853928"/>
              <a:gd name="csY25" fmla="*/ 18288 h 18288"/>
              <a:gd name="csX26" fmla="*/ 5508368 w 10853928"/>
              <a:gd name="csY26" fmla="*/ 18288 h 18288"/>
              <a:gd name="csX27" fmla="*/ 4721459 w 10853928"/>
              <a:gd name="csY27" fmla="*/ 18288 h 18288"/>
              <a:gd name="csX28" fmla="*/ 4043088 w 10853928"/>
              <a:gd name="csY28" fmla="*/ 18288 h 18288"/>
              <a:gd name="csX29" fmla="*/ 3690336 w 10853928"/>
              <a:gd name="csY29" fmla="*/ 18288 h 18288"/>
              <a:gd name="csX30" fmla="*/ 3120504 w 10853928"/>
              <a:gd name="csY30" fmla="*/ 18288 h 18288"/>
              <a:gd name="csX31" fmla="*/ 2333595 w 10853928"/>
              <a:gd name="csY31" fmla="*/ 18288 h 18288"/>
              <a:gd name="csX32" fmla="*/ 1872303 w 10853928"/>
              <a:gd name="csY32" fmla="*/ 18288 h 18288"/>
              <a:gd name="csX33" fmla="*/ 976854 w 10853928"/>
              <a:gd name="csY33" fmla="*/ 18288 h 18288"/>
              <a:gd name="csX34" fmla="*/ 0 w 10853928"/>
              <a:gd name="csY34" fmla="*/ 18288 h 18288"/>
              <a:gd name="csX35" fmla="*/ 0 w 10853928"/>
              <a:gd name="csY35"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Content Placeholder 2">
            <a:extLst>
              <a:ext uri="{FF2B5EF4-FFF2-40B4-BE49-F238E27FC236}">
                <a16:creationId xmlns:a16="http://schemas.microsoft.com/office/drawing/2014/main" id="{46A76E5C-A3BC-9C0F-FFC6-33DB3B643BE2}"/>
              </a:ext>
            </a:extLst>
          </p:cNvPr>
          <p:cNvSpPr>
            <a:spLocks noGrp="1"/>
          </p:cNvSpPr>
          <p:nvPr>
            <p:ph idx="1"/>
          </p:nvPr>
        </p:nvSpPr>
        <p:spPr>
          <a:xfrm>
            <a:off x="838200" y="1929384"/>
            <a:ext cx="10515600" cy="4251960"/>
          </a:xfrm>
        </p:spPr>
        <p:txBody>
          <a:bodyPr>
            <a:normAutofit/>
          </a:bodyPr>
          <a:lstStyle/>
          <a:p>
            <a:r>
              <a:rPr lang="en-GB" sz="2200" dirty="0"/>
              <a:t>For a full-time member of staff there are 37.5 hours available each week. </a:t>
            </a:r>
          </a:p>
          <a:p>
            <a:r>
              <a:rPr lang="en-GB" sz="2200" dirty="0"/>
              <a:t>This work is normally carried out over 10 sessions of 3.75 hours. </a:t>
            </a:r>
          </a:p>
          <a:p>
            <a:r>
              <a:rPr lang="en-GB" sz="2200" dirty="0"/>
              <a:t>For part-time staff these hours and sessions are calculated on a pro rata basis. </a:t>
            </a:r>
          </a:p>
          <a:p>
            <a:r>
              <a:rPr lang="en-GB" sz="2200" dirty="0"/>
              <a:t>The number of weeks to be worked over the course of a year will take into account annual leave arrangements.</a:t>
            </a:r>
          </a:p>
          <a:p>
            <a:endParaRPr lang="en-GB" sz="2200" dirty="0"/>
          </a:p>
          <a:p>
            <a:endParaRPr lang="en-GB" sz="2200" dirty="0"/>
          </a:p>
        </p:txBody>
      </p:sp>
    </p:spTree>
    <p:extLst>
      <p:ext uri="{BB962C8B-B14F-4D97-AF65-F5344CB8AC3E}">
        <p14:creationId xmlns:p14="http://schemas.microsoft.com/office/powerpoint/2010/main" val="298383823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D0EF8751-74A1-1BD8-24C1-7FA33E56A629}"/>
              </a:ext>
            </a:extLst>
          </p:cNvPr>
          <p:cNvSpPr>
            <a:spLocks noGrp="1"/>
          </p:cNvSpPr>
          <p:nvPr>
            <p:ph type="title"/>
          </p:nvPr>
        </p:nvSpPr>
        <p:spPr>
          <a:xfrm>
            <a:off x="838200" y="365125"/>
            <a:ext cx="10515600" cy="1325563"/>
          </a:xfrm>
        </p:spPr>
        <p:txBody>
          <a:bodyPr>
            <a:normAutofit/>
          </a:bodyPr>
          <a:lstStyle/>
          <a:p>
            <a:r>
              <a:rPr lang="en-GB" sz="5400"/>
              <a:t>Job plan development </a:t>
            </a:r>
          </a:p>
        </p:txBody>
      </p:sp>
      <p:sp>
        <p:nvSpPr>
          <p:cNvPr id="37"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sX0" fmla="*/ 0 w 10853928"/>
              <a:gd name="csY0" fmla="*/ 0 h 18288"/>
              <a:gd name="csX1" fmla="*/ 461292 w 10853928"/>
              <a:gd name="csY1" fmla="*/ 0 h 18288"/>
              <a:gd name="csX2" fmla="*/ 1139662 w 10853928"/>
              <a:gd name="csY2" fmla="*/ 0 h 18288"/>
              <a:gd name="csX3" fmla="*/ 1926572 w 10853928"/>
              <a:gd name="csY3" fmla="*/ 0 h 18288"/>
              <a:gd name="csX4" fmla="*/ 2279325 w 10853928"/>
              <a:gd name="csY4" fmla="*/ 0 h 18288"/>
              <a:gd name="csX5" fmla="*/ 2632078 w 10853928"/>
              <a:gd name="csY5" fmla="*/ 0 h 18288"/>
              <a:gd name="csX6" fmla="*/ 3527527 w 10853928"/>
              <a:gd name="csY6" fmla="*/ 0 h 18288"/>
              <a:gd name="csX7" fmla="*/ 4205897 w 10853928"/>
              <a:gd name="csY7" fmla="*/ 0 h 18288"/>
              <a:gd name="csX8" fmla="*/ 4558650 w 10853928"/>
              <a:gd name="csY8" fmla="*/ 0 h 18288"/>
              <a:gd name="csX9" fmla="*/ 5237020 w 10853928"/>
              <a:gd name="csY9" fmla="*/ 0 h 18288"/>
              <a:gd name="csX10" fmla="*/ 6132469 w 10853928"/>
              <a:gd name="csY10" fmla="*/ 0 h 18288"/>
              <a:gd name="csX11" fmla="*/ 6702301 w 10853928"/>
              <a:gd name="csY11" fmla="*/ 0 h 18288"/>
              <a:gd name="csX12" fmla="*/ 7272132 w 10853928"/>
              <a:gd name="csY12" fmla="*/ 0 h 18288"/>
              <a:gd name="csX13" fmla="*/ 7950502 w 10853928"/>
              <a:gd name="csY13" fmla="*/ 0 h 18288"/>
              <a:gd name="csX14" fmla="*/ 8737412 w 10853928"/>
              <a:gd name="csY14" fmla="*/ 0 h 18288"/>
              <a:gd name="csX15" fmla="*/ 9524322 w 10853928"/>
              <a:gd name="csY15" fmla="*/ 0 h 18288"/>
              <a:gd name="csX16" fmla="*/ 10853928 w 10853928"/>
              <a:gd name="csY16" fmla="*/ 0 h 18288"/>
              <a:gd name="csX17" fmla="*/ 10853928 w 10853928"/>
              <a:gd name="csY17" fmla="*/ 18288 h 18288"/>
              <a:gd name="csX18" fmla="*/ 10392636 w 10853928"/>
              <a:gd name="csY18" fmla="*/ 18288 h 18288"/>
              <a:gd name="csX19" fmla="*/ 9497187 w 10853928"/>
              <a:gd name="csY19" fmla="*/ 18288 h 18288"/>
              <a:gd name="csX20" fmla="*/ 8818817 w 10853928"/>
              <a:gd name="csY20" fmla="*/ 18288 h 18288"/>
              <a:gd name="csX21" fmla="*/ 8466064 w 10853928"/>
              <a:gd name="csY21" fmla="*/ 18288 h 18288"/>
              <a:gd name="csX22" fmla="*/ 7787693 w 10853928"/>
              <a:gd name="csY22" fmla="*/ 18288 h 18288"/>
              <a:gd name="csX23" fmla="*/ 7217862 w 10853928"/>
              <a:gd name="csY23" fmla="*/ 18288 h 18288"/>
              <a:gd name="csX24" fmla="*/ 6648031 w 10853928"/>
              <a:gd name="csY24" fmla="*/ 18288 h 18288"/>
              <a:gd name="csX25" fmla="*/ 6078200 w 10853928"/>
              <a:gd name="csY25" fmla="*/ 18288 h 18288"/>
              <a:gd name="csX26" fmla="*/ 5508368 w 10853928"/>
              <a:gd name="csY26" fmla="*/ 18288 h 18288"/>
              <a:gd name="csX27" fmla="*/ 4721459 w 10853928"/>
              <a:gd name="csY27" fmla="*/ 18288 h 18288"/>
              <a:gd name="csX28" fmla="*/ 4043088 w 10853928"/>
              <a:gd name="csY28" fmla="*/ 18288 h 18288"/>
              <a:gd name="csX29" fmla="*/ 3690336 w 10853928"/>
              <a:gd name="csY29" fmla="*/ 18288 h 18288"/>
              <a:gd name="csX30" fmla="*/ 3120504 w 10853928"/>
              <a:gd name="csY30" fmla="*/ 18288 h 18288"/>
              <a:gd name="csX31" fmla="*/ 2333595 w 10853928"/>
              <a:gd name="csY31" fmla="*/ 18288 h 18288"/>
              <a:gd name="csX32" fmla="*/ 1872303 w 10853928"/>
              <a:gd name="csY32" fmla="*/ 18288 h 18288"/>
              <a:gd name="csX33" fmla="*/ 976854 w 10853928"/>
              <a:gd name="csY33" fmla="*/ 18288 h 18288"/>
              <a:gd name="csX34" fmla="*/ 0 w 10853928"/>
              <a:gd name="csY34" fmla="*/ 18288 h 18288"/>
              <a:gd name="csX35" fmla="*/ 0 w 10853928"/>
              <a:gd name="csY35"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Content Placeholder 2">
            <a:extLst>
              <a:ext uri="{FF2B5EF4-FFF2-40B4-BE49-F238E27FC236}">
                <a16:creationId xmlns:a16="http://schemas.microsoft.com/office/drawing/2014/main" id="{462F73EB-33EF-856B-9535-795A455CE325}"/>
              </a:ext>
            </a:extLst>
          </p:cNvPr>
          <p:cNvSpPr>
            <a:spLocks noGrp="1"/>
          </p:cNvSpPr>
          <p:nvPr>
            <p:ph idx="1"/>
          </p:nvPr>
        </p:nvSpPr>
        <p:spPr>
          <a:xfrm>
            <a:off x="838200" y="1929384"/>
            <a:ext cx="10515600" cy="4251960"/>
          </a:xfrm>
        </p:spPr>
        <p:txBody>
          <a:bodyPr>
            <a:normAutofit/>
          </a:bodyPr>
          <a:lstStyle/>
          <a:p>
            <a:r>
              <a:rPr lang="en-GB" sz="2200"/>
              <a:t>Direct clinical care; including direct clinical work (LIT and HIT)</a:t>
            </a:r>
          </a:p>
          <a:p>
            <a:r>
              <a:rPr lang="en-GB" sz="2200"/>
              <a:t>Leadership, Governance and Management of Services and Staff</a:t>
            </a:r>
          </a:p>
          <a:p>
            <a:r>
              <a:rPr lang="en-GB" sz="2200"/>
              <a:t>Teaching Training and Supervision</a:t>
            </a:r>
          </a:p>
          <a:p>
            <a:r>
              <a:rPr lang="en-GB" sz="2200"/>
              <a:t>Research, Service Evaluation, Quality Improvement Activities and Audit</a:t>
            </a:r>
          </a:p>
          <a:p>
            <a:r>
              <a:rPr lang="en-GB" sz="2200"/>
              <a:t>Supportive Professional Activities such as CPD</a:t>
            </a:r>
          </a:p>
          <a:p>
            <a:endParaRPr lang="en-GB" sz="2200"/>
          </a:p>
          <a:p>
            <a:pPr marL="0" indent="0">
              <a:buNone/>
            </a:pPr>
            <a:r>
              <a:rPr lang="en-GB" sz="2200"/>
              <a:t>A job plan is developed by the member of staff and their line manager and/or supervisor and recognises the balance of activities will depend on the staff members role within the organisation. It will align to their yearly appraisal and career aspirations.</a:t>
            </a:r>
          </a:p>
        </p:txBody>
      </p:sp>
    </p:spTree>
    <p:extLst>
      <p:ext uri="{BB962C8B-B14F-4D97-AF65-F5344CB8AC3E}">
        <p14:creationId xmlns:p14="http://schemas.microsoft.com/office/powerpoint/2010/main" val="216955805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0D2D652F-2D6B-3448-0B8A-5F6BD62A363D}"/>
              </a:ext>
            </a:extLst>
          </p:cNvPr>
          <p:cNvSpPr>
            <a:spLocks noGrp="1"/>
          </p:cNvSpPr>
          <p:nvPr>
            <p:ph type="title"/>
          </p:nvPr>
        </p:nvSpPr>
        <p:spPr>
          <a:xfrm>
            <a:off x="838200" y="365125"/>
            <a:ext cx="10515600" cy="1325563"/>
          </a:xfrm>
        </p:spPr>
        <p:txBody>
          <a:bodyPr>
            <a:normAutofit/>
          </a:bodyPr>
          <a:lstStyle/>
          <a:p>
            <a:r>
              <a:rPr lang="en-GB" sz="5400" dirty="0"/>
              <a:t>Talking Therapies Manual Guidance </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sX0" fmla="*/ 0 w 10853928"/>
              <a:gd name="csY0" fmla="*/ 0 h 18288"/>
              <a:gd name="csX1" fmla="*/ 461292 w 10853928"/>
              <a:gd name="csY1" fmla="*/ 0 h 18288"/>
              <a:gd name="csX2" fmla="*/ 1139662 w 10853928"/>
              <a:gd name="csY2" fmla="*/ 0 h 18288"/>
              <a:gd name="csX3" fmla="*/ 1926572 w 10853928"/>
              <a:gd name="csY3" fmla="*/ 0 h 18288"/>
              <a:gd name="csX4" fmla="*/ 2279325 w 10853928"/>
              <a:gd name="csY4" fmla="*/ 0 h 18288"/>
              <a:gd name="csX5" fmla="*/ 2632078 w 10853928"/>
              <a:gd name="csY5" fmla="*/ 0 h 18288"/>
              <a:gd name="csX6" fmla="*/ 3527527 w 10853928"/>
              <a:gd name="csY6" fmla="*/ 0 h 18288"/>
              <a:gd name="csX7" fmla="*/ 4205897 w 10853928"/>
              <a:gd name="csY7" fmla="*/ 0 h 18288"/>
              <a:gd name="csX8" fmla="*/ 4558650 w 10853928"/>
              <a:gd name="csY8" fmla="*/ 0 h 18288"/>
              <a:gd name="csX9" fmla="*/ 5237020 w 10853928"/>
              <a:gd name="csY9" fmla="*/ 0 h 18288"/>
              <a:gd name="csX10" fmla="*/ 6132469 w 10853928"/>
              <a:gd name="csY10" fmla="*/ 0 h 18288"/>
              <a:gd name="csX11" fmla="*/ 6702301 w 10853928"/>
              <a:gd name="csY11" fmla="*/ 0 h 18288"/>
              <a:gd name="csX12" fmla="*/ 7272132 w 10853928"/>
              <a:gd name="csY12" fmla="*/ 0 h 18288"/>
              <a:gd name="csX13" fmla="*/ 7950502 w 10853928"/>
              <a:gd name="csY13" fmla="*/ 0 h 18288"/>
              <a:gd name="csX14" fmla="*/ 8737412 w 10853928"/>
              <a:gd name="csY14" fmla="*/ 0 h 18288"/>
              <a:gd name="csX15" fmla="*/ 9524322 w 10853928"/>
              <a:gd name="csY15" fmla="*/ 0 h 18288"/>
              <a:gd name="csX16" fmla="*/ 10853928 w 10853928"/>
              <a:gd name="csY16" fmla="*/ 0 h 18288"/>
              <a:gd name="csX17" fmla="*/ 10853928 w 10853928"/>
              <a:gd name="csY17" fmla="*/ 18288 h 18288"/>
              <a:gd name="csX18" fmla="*/ 10392636 w 10853928"/>
              <a:gd name="csY18" fmla="*/ 18288 h 18288"/>
              <a:gd name="csX19" fmla="*/ 9497187 w 10853928"/>
              <a:gd name="csY19" fmla="*/ 18288 h 18288"/>
              <a:gd name="csX20" fmla="*/ 8818817 w 10853928"/>
              <a:gd name="csY20" fmla="*/ 18288 h 18288"/>
              <a:gd name="csX21" fmla="*/ 8466064 w 10853928"/>
              <a:gd name="csY21" fmla="*/ 18288 h 18288"/>
              <a:gd name="csX22" fmla="*/ 7787693 w 10853928"/>
              <a:gd name="csY22" fmla="*/ 18288 h 18288"/>
              <a:gd name="csX23" fmla="*/ 7217862 w 10853928"/>
              <a:gd name="csY23" fmla="*/ 18288 h 18288"/>
              <a:gd name="csX24" fmla="*/ 6648031 w 10853928"/>
              <a:gd name="csY24" fmla="*/ 18288 h 18288"/>
              <a:gd name="csX25" fmla="*/ 6078200 w 10853928"/>
              <a:gd name="csY25" fmla="*/ 18288 h 18288"/>
              <a:gd name="csX26" fmla="*/ 5508368 w 10853928"/>
              <a:gd name="csY26" fmla="*/ 18288 h 18288"/>
              <a:gd name="csX27" fmla="*/ 4721459 w 10853928"/>
              <a:gd name="csY27" fmla="*/ 18288 h 18288"/>
              <a:gd name="csX28" fmla="*/ 4043088 w 10853928"/>
              <a:gd name="csY28" fmla="*/ 18288 h 18288"/>
              <a:gd name="csX29" fmla="*/ 3690336 w 10853928"/>
              <a:gd name="csY29" fmla="*/ 18288 h 18288"/>
              <a:gd name="csX30" fmla="*/ 3120504 w 10853928"/>
              <a:gd name="csY30" fmla="*/ 18288 h 18288"/>
              <a:gd name="csX31" fmla="*/ 2333595 w 10853928"/>
              <a:gd name="csY31" fmla="*/ 18288 h 18288"/>
              <a:gd name="csX32" fmla="*/ 1872303 w 10853928"/>
              <a:gd name="csY32" fmla="*/ 18288 h 18288"/>
              <a:gd name="csX33" fmla="*/ 976854 w 10853928"/>
              <a:gd name="csY33" fmla="*/ 18288 h 18288"/>
              <a:gd name="csX34" fmla="*/ 0 w 10853928"/>
              <a:gd name="csY34" fmla="*/ 18288 h 18288"/>
              <a:gd name="csX35" fmla="*/ 0 w 10853928"/>
              <a:gd name="csY35"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Content Placeholder 2">
            <a:extLst>
              <a:ext uri="{FF2B5EF4-FFF2-40B4-BE49-F238E27FC236}">
                <a16:creationId xmlns:a16="http://schemas.microsoft.com/office/drawing/2014/main" id="{C06AADBD-0549-3468-BAF6-49226D525AEE}"/>
              </a:ext>
            </a:extLst>
          </p:cNvPr>
          <p:cNvSpPr>
            <a:spLocks noGrp="1"/>
          </p:cNvSpPr>
          <p:nvPr>
            <p:ph idx="1"/>
          </p:nvPr>
        </p:nvSpPr>
        <p:spPr>
          <a:xfrm>
            <a:off x="838200" y="1929384"/>
            <a:ext cx="10515600" cy="4251960"/>
          </a:xfrm>
        </p:spPr>
        <p:txBody>
          <a:bodyPr>
            <a:normAutofit lnSpcReduction="10000"/>
          </a:bodyPr>
          <a:lstStyle/>
          <a:p>
            <a:r>
              <a:rPr lang="en-GB" sz="2400" dirty="0"/>
              <a:t>Productivity aspirations should be based on workloads that are consistent with professional and ethical guidelines for sustainable quality of care. </a:t>
            </a:r>
          </a:p>
          <a:p>
            <a:r>
              <a:rPr lang="en-GB" sz="2400" dirty="0"/>
              <a:t>Variety in role is important, allowing time for special interest Champion roles and opportunities for progression at both step 2 and step 3.</a:t>
            </a:r>
          </a:p>
          <a:p>
            <a:r>
              <a:rPr lang="en-GB" sz="2400" dirty="0"/>
              <a:t>Ongoing training and CPD is essential.</a:t>
            </a:r>
          </a:p>
          <a:p>
            <a:endParaRPr lang="en-GB" sz="2400" dirty="0"/>
          </a:p>
          <a:p>
            <a:r>
              <a:rPr lang="en-GB" sz="2400" dirty="0"/>
              <a:t>A meaningful job plan will incorporate all of the above and serve as a blueprint to guide the working week.</a:t>
            </a:r>
          </a:p>
          <a:p>
            <a:endParaRPr lang="en-GB" sz="2400" dirty="0"/>
          </a:p>
          <a:p>
            <a:r>
              <a:rPr lang="en-GB" sz="2400" dirty="0"/>
              <a:t>We worked on creating a shared job plan template for our SPWP’s in Mersey Care and here’s </a:t>
            </a:r>
            <a:r>
              <a:rPr lang="en-GB" sz="2400"/>
              <a:t>how it went.</a:t>
            </a:r>
            <a:endParaRPr lang="en-GB" sz="2400" dirty="0"/>
          </a:p>
          <a:p>
            <a:endParaRPr lang="en-GB" sz="2200" dirty="0"/>
          </a:p>
        </p:txBody>
      </p:sp>
    </p:spTree>
    <p:extLst>
      <p:ext uri="{BB962C8B-B14F-4D97-AF65-F5344CB8AC3E}">
        <p14:creationId xmlns:p14="http://schemas.microsoft.com/office/powerpoint/2010/main" val="73064978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solidFill>
          <a:srgbClr val="005EB8"/>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2A856E72-CD65-8444-F884-49B94ADA7162}"/>
              </a:ext>
            </a:extLst>
          </p:cNvPr>
          <p:cNvSpPr txBox="1">
            <a:spLocks noChangeArrowheads="1"/>
          </p:cNvSpPr>
          <p:nvPr/>
        </p:nvSpPr>
        <p:spPr bwMode="auto">
          <a:xfrm>
            <a:off x="539750" y="2092325"/>
            <a:ext cx="10506202" cy="349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542" tIns="56271" rIns="112542" bIns="56271" anchor="ctr"/>
          <a:lstStyle>
            <a:lvl1pPr defTabSz="528638">
              <a:defRPr>
                <a:solidFill>
                  <a:schemeClr val="tx1"/>
                </a:solidFill>
                <a:latin typeface="Calibri" panose="020F0502020204030204" pitchFamily="34" charset="0"/>
              </a:defRPr>
            </a:lvl1pPr>
            <a:lvl2pPr marL="742950" indent="-285750" defTabSz="528638">
              <a:defRPr>
                <a:solidFill>
                  <a:schemeClr val="tx1"/>
                </a:solidFill>
                <a:latin typeface="Calibri" panose="020F0502020204030204" pitchFamily="34" charset="0"/>
              </a:defRPr>
            </a:lvl2pPr>
            <a:lvl3pPr marL="1143000" indent="-228600" defTabSz="528638">
              <a:defRPr>
                <a:solidFill>
                  <a:schemeClr val="tx1"/>
                </a:solidFill>
                <a:latin typeface="Calibri" panose="020F0502020204030204" pitchFamily="34" charset="0"/>
              </a:defRPr>
            </a:lvl3pPr>
            <a:lvl4pPr marL="1600200" indent="-228600" defTabSz="528638">
              <a:defRPr>
                <a:solidFill>
                  <a:schemeClr val="tx1"/>
                </a:solidFill>
                <a:latin typeface="Calibri" panose="020F0502020204030204" pitchFamily="34" charset="0"/>
              </a:defRPr>
            </a:lvl4pPr>
            <a:lvl5pPr marL="2057400" indent="-228600" defTabSz="528638">
              <a:defRPr>
                <a:solidFill>
                  <a:schemeClr val="tx1"/>
                </a:solidFill>
                <a:latin typeface="Calibri" panose="020F0502020204030204" pitchFamily="34" charset="0"/>
              </a:defRPr>
            </a:lvl5pPr>
            <a:lvl6pPr marL="2514600" indent="-228600" defTabSz="528638" fontAlgn="base">
              <a:spcBef>
                <a:spcPct val="0"/>
              </a:spcBef>
              <a:spcAft>
                <a:spcPct val="0"/>
              </a:spcAft>
              <a:defRPr>
                <a:solidFill>
                  <a:schemeClr val="tx1"/>
                </a:solidFill>
                <a:latin typeface="Calibri" panose="020F0502020204030204" pitchFamily="34" charset="0"/>
              </a:defRPr>
            </a:lvl6pPr>
            <a:lvl7pPr marL="2971800" indent="-228600" defTabSz="528638" fontAlgn="base">
              <a:spcBef>
                <a:spcPct val="0"/>
              </a:spcBef>
              <a:spcAft>
                <a:spcPct val="0"/>
              </a:spcAft>
              <a:defRPr>
                <a:solidFill>
                  <a:schemeClr val="tx1"/>
                </a:solidFill>
                <a:latin typeface="Calibri" panose="020F0502020204030204" pitchFamily="34" charset="0"/>
              </a:defRPr>
            </a:lvl7pPr>
            <a:lvl8pPr marL="3429000" indent="-228600" defTabSz="528638" fontAlgn="base">
              <a:spcBef>
                <a:spcPct val="0"/>
              </a:spcBef>
              <a:spcAft>
                <a:spcPct val="0"/>
              </a:spcAft>
              <a:defRPr>
                <a:solidFill>
                  <a:schemeClr val="tx1"/>
                </a:solidFill>
                <a:latin typeface="Calibri" panose="020F0502020204030204" pitchFamily="34" charset="0"/>
              </a:defRPr>
            </a:lvl8pPr>
            <a:lvl9pPr marL="3886200" indent="-228600" defTabSz="528638" fontAlgn="base">
              <a:spcBef>
                <a:spcPct val="0"/>
              </a:spcBef>
              <a:spcAft>
                <a:spcPct val="0"/>
              </a:spcAft>
              <a:defRPr>
                <a:solidFill>
                  <a:schemeClr val="tx1"/>
                </a:solidFill>
                <a:latin typeface="Calibri" panose="020F0502020204030204" pitchFamily="34" charset="0"/>
              </a:defRPr>
            </a:lvl9pPr>
          </a:lstStyle>
          <a:p>
            <a:pPr marL="0" marR="0" lvl="0" indent="0" algn="l" defTabSz="528638" rtl="0" eaLnBrk="1" fontAlgn="base" latinLnBrk="0" hangingPunct="1">
              <a:lnSpc>
                <a:spcPct val="90000"/>
              </a:lnSpc>
              <a:spcBef>
                <a:spcPct val="0"/>
              </a:spcBef>
              <a:spcAft>
                <a:spcPct val="0"/>
              </a:spcAft>
              <a:buClrTx/>
              <a:buSzTx/>
              <a:buFontTx/>
              <a:buNone/>
              <a:tabLst/>
              <a:defRPr/>
            </a:pPr>
            <a:r>
              <a:rPr kumimoji="0" lang="en-GB" altLang="en-US" sz="5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Senior Psychological Wellbeing Practitioner (SPWP) Job Plans – Case Example</a:t>
            </a:r>
            <a:br>
              <a:rPr kumimoji="0" lang="en-GB" altLang="en-US" sz="5400" b="0" i="0" u="none" strike="noStrike" kern="1200" cap="none" spc="0" normalizeH="0" baseline="0" noProof="0" dirty="0">
                <a:ln>
                  <a:noFill/>
                </a:ln>
                <a:solidFill>
                  <a:prstClr val="white"/>
                </a:solidFill>
                <a:effectLst/>
                <a:uLnTx/>
                <a:uFillTx/>
                <a:latin typeface="Helvetica Neue UltraLight" pitchFamily="2" charset="0"/>
                <a:ea typeface="+mn-ea"/>
                <a:cs typeface="Helvetica Neue UltraLight" pitchFamily="2" charset="0"/>
              </a:rPr>
            </a:br>
            <a:endParaRPr kumimoji="0" lang="en-GB" altLang="en-US" sz="5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3075" name="Rectangle 3">
            <a:extLst>
              <a:ext uri="{FF2B5EF4-FFF2-40B4-BE49-F238E27FC236}">
                <a16:creationId xmlns:a16="http://schemas.microsoft.com/office/drawing/2014/main" id="{FC21D98A-9D5E-21D8-B4EC-49553A2C7577}"/>
              </a:ext>
            </a:extLst>
          </p:cNvPr>
          <p:cNvSpPr txBox="1">
            <a:spLocks noChangeArrowheads="1"/>
          </p:cNvSpPr>
          <p:nvPr/>
        </p:nvSpPr>
        <p:spPr bwMode="auto">
          <a:xfrm>
            <a:off x="539750" y="5786438"/>
            <a:ext cx="5705602"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542" tIns="56271" rIns="112542" bIns="56271"/>
          <a:lstStyle>
            <a:lvl1pPr defTabSz="528638">
              <a:spcBef>
                <a:spcPct val="20000"/>
              </a:spcBef>
              <a:buFont typeface="Arial" panose="020B0604020202020204" pitchFamily="34" charset="0"/>
              <a:buChar char="•"/>
              <a:defRPr sz="3900">
                <a:solidFill>
                  <a:schemeClr val="tx1"/>
                </a:solidFill>
                <a:latin typeface="Calibri" panose="020F0502020204030204" pitchFamily="34" charset="0"/>
              </a:defRPr>
            </a:lvl1pPr>
            <a:lvl2pPr defTabSz="528638">
              <a:spcBef>
                <a:spcPct val="20000"/>
              </a:spcBef>
              <a:buFont typeface="Arial" panose="020B0604020202020204" pitchFamily="34" charset="0"/>
              <a:buChar char="–"/>
              <a:defRPr sz="3400">
                <a:solidFill>
                  <a:schemeClr val="tx1"/>
                </a:solidFill>
                <a:latin typeface="Calibri" panose="020F0502020204030204" pitchFamily="34" charset="0"/>
              </a:defRPr>
            </a:lvl2pPr>
            <a:lvl3pPr defTabSz="528638">
              <a:spcBef>
                <a:spcPct val="20000"/>
              </a:spcBef>
              <a:buFont typeface="Arial" panose="020B0604020202020204" pitchFamily="34" charset="0"/>
              <a:buChar char="•"/>
              <a:defRPr sz="2900">
                <a:solidFill>
                  <a:schemeClr val="tx1"/>
                </a:solidFill>
                <a:latin typeface="Calibri" panose="020F0502020204030204" pitchFamily="34" charset="0"/>
              </a:defRPr>
            </a:lvl3pPr>
            <a:lvl4pPr defTabSz="528638">
              <a:spcBef>
                <a:spcPct val="20000"/>
              </a:spcBef>
              <a:buFont typeface="Arial" panose="020B0604020202020204" pitchFamily="34" charset="0"/>
              <a:buChar char="–"/>
              <a:defRPr sz="2400">
                <a:solidFill>
                  <a:schemeClr val="tx1"/>
                </a:solidFill>
                <a:latin typeface="Calibri" panose="020F0502020204030204" pitchFamily="34" charset="0"/>
              </a:defRPr>
            </a:lvl4pPr>
            <a:lvl5pPr defTabSz="528638">
              <a:spcBef>
                <a:spcPct val="20000"/>
              </a:spcBef>
              <a:buFont typeface="Arial" panose="020B0604020202020204" pitchFamily="34" charset="0"/>
              <a:buChar char="»"/>
              <a:defRPr sz="2400">
                <a:solidFill>
                  <a:schemeClr val="tx1"/>
                </a:solidFill>
                <a:latin typeface="Calibri" panose="020F0502020204030204" pitchFamily="34" charset="0"/>
              </a:defRPr>
            </a:lvl5pPr>
            <a:lvl6pPr defTabSz="528638" fontAlgn="base">
              <a:spcBef>
                <a:spcPct val="20000"/>
              </a:spcBef>
              <a:spcAft>
                <a:spcPct val="0"/>
              </a:spcAft>
              <a:buFont typeface="Arial" panose="020B0604020202020204" pitchFamily="34" charset="0"/>
              <a:buChar char="»"/>
              <a:defRPr sz="2400">
                <a:solidFill>
                  <a:schemeClr val="tx1"/>
                </a:solidFill>
                <a:latin typeface="Calibri" panose="020F0502020204030204" pitchFamily="34" charset="0"/>
              </a:defRPr>
            </a:lvl6pPr>
            <a:lvl7pPr defTabSz="528638" fontAlgn="base">
              <a:spcBef>
                <a:spcPct val="20000"/>
              </a:spcBef>
              <a:spcAft>
                <a:spcPct val="0"/>
              </a:spcAft>
              <a:buFont typeface="Arial" panose="020B0604020202020204" pitchFamily="34" charset="0"/>
              <a:buChar char="»"/>
              <a:defRPr sz="2400">
                <a:solidFill>
                  <a:schemeClr val="tx1"/>
                </a:solidFill>
                <a:latin typeface="Calibri" panose="020F0502020204030204" pitchFamily="34" charset="0"/>
              </a:defRPr>
            </a:lvl7pPr>
            <a:lvl8pPr defTabSz="528638" fontAlgn="base">
              <a:spcBef>
                <a:spcPct val="20000"/>
              </a:spcBef>
              <a:spcAft>
                <a:spcPct val="0"/>
              </a:spcAft>
              <a:buFont typeface="Arial" panose="020B0604020202020204" pitchFamily="34" charset="0"/>
              <a:buChar char="»"/>
              <a:defRPr sz="2400">
                <a:solidFill>
                  <a:schemeClr val="tx1"/>
                </a:solidFill>
                <a:latin typeface="Calibri" panose="020F0502020204030204" pitchFamily="34" charset="0"/>
              </a:defRPr>
            </a:lvl8pPr>
            <a:lvl9pPr defTabSz="528638" fontAlgn="base">
              <a:spcBef>
                <a:spcPct val="20000"/>
              </a:spcBef>
              <a:spcAft>
                <a:spcPct val="0"/>
              </a:spcAft>
              <a:buFont typeface="Arial" panose="020B0604020202020204" pitchFamily="34" charset="0"/>
              <a:buChar char="»"/>
              <a:defRPr sz="2400">
                <a:solidFill>
                  <a:schemeClr val="tx1"/>
                </a:solidFill>
                <a:latin typeface="Calibri" panose="020F0502020204030204" pitchFamily="34" charset="0"/>
              </a:defRPr>
            </a:lvl9pPr>
          </a:lstStyle>
          <a:p>
            <a:pPr marL="0" marR="0" lvl="0" indent="0" algn="l" defTabSz="528638"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GB" altLang="en-US"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sym typeface="Helvetica Neue" pitchFamily="2" charset="0"/>
              </a:rPr>
              <a:t>ELSPETH WARD  |  Supervision Lead</a:t>
            </a:r>
            <a:endParaRPr kumimoji="0" lang="en-GB" altLang="en-US"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pic>
        <p:nvPicPr>
          <p:cNvPr id="3076" name="Picture 2" descr="Logo&#10;&#10;Description automatically generated">
            <a:extLst>
              <a:ext uri="{FF2B5EF4-FFF2-40B4-BE49-F238E27FC236}">
                <a16:creationId xmlns:a16="http://schemas.microsoft.com/office/drawing/2014/main" id="{6FFAC7EB-9B44-0A21-8A92-1C11876F9F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39300" y="0"/>
            <a:ext cx="2552700" cy="182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806084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 Single Corner of Rectangle 3">
            <a:extLst>
              <a:ext uri="{FF2B5EF4-FFF2-40B4-BE49-F238E27FC236}">
                <a16:creationId xmlns:a16="http://schemas.microsoft.com/office/drawing/2014/main" id="{3331B56E-27E4-8EDF-EE7C-F7F35CB6717F}"/>
              </a:ext>
            </a:extLst>
          </p:cNvPr>
          <p:cNvSpPr/>
          <p:nvPr/>
        </p:nvSpPr>
        <p:spPr>
          <a:xfrm>
            <a:off x="3994150" y="1717675"/>
            <a:ext cx="8197850" cy="5140325"/>
          </a:xfrm>
          <a:prstGeom prst="round1Rect">
            <a:avLst/>
          </a:prstGeom>
          <a:solidFill>
            <a:srgbClr val="00A9C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215" b="0" i="0" u="none" strike="noStrike" kern="1200" cap="none" spc="0" normalizeH="0" baseline="0" noProof="0">
              <a:ln>
                <a:noFill/>
              </a:ln>
              <a:solidFill>
                <a:prstClr val="white"/>
              </a:solidFill>
              <a:effectLst/>
              <a:uLnTx/>
              <a:uFillTx/>
              <a:latin typeface="Calibri"/>
              <a:ea typeface="+mn-ea"/>
              <a:cs typeface="+mn-cs"/>
            </a:endParaRPr>
          </a:p>
        </p:txBody>
      </p:sp>
      <p:pic>
        <p:nvPicPr>
          <p:cNvPr id="35842" name="Picture 4" descr="Graphical user interface, logo&#10;&#10;Description automatically generated">
            <a:extLst>
              <a:ext uri="{FF2B5EF4-FFF2-40B4-BE49-F238E27FC236}">
                <a16:creationId xmlns:a16="http://schemas.microsoft.com/office/drawing/2014/main" id="{28B282A0-5834-FD8D-1E17-1FC15D8C81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39300" y="28575"/>
            <a:ext cx="2552700" cy="180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
            <a:extLst>
              <a:ext uri="{FF2B5EF4-FFF2-40B4-BE49-F238E27FC236}">
                <a16:creationId xmlns:a16="http://schemas.microsoft.com/office/drawing/2014/main" id="{FA1F3A58-35E6-11A9-C5FF-9878E32F289B}"/>
              </a:ext>
            </a:extLst>
          </p:cNvPr>
          <p:cNvSpPr txBox="1">
            <a:spLocks noChangeArrowheads="1"/>
          </p:cNvSpPr>
          <p:nvPr/>
        </p:nvSpPr>
        <p:spPr>
          <a:xfrm>
            <a:off x="4232601" y="2211832"/>
            <a:ext cx="7739998" cy="4416425"/>
          </a:xfrm>
          <a:prstGeom prst="rect">
            <a:avLst/>
          </a:prstGeom>
        </p:spPr>
        <p:txBody>
          <a:bodyPr lIns="112542" tIns="56271" rIns="112542" bIns="56271"/>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auto" latinLnBrk="0" hangingPunct="1">
              <a:lnSpc>
                <a:spcPct val="100000"/>
              </a:lnSpc>
              <a:spcBef>
                <a:spcPts val="4355"/>
              </a:spcBef>
              <a:spcAft>
                <a:spcPts val="0"/>
              </a:spcAft>
              <a:buClrTx/>
              <a:buSzTx/>
              <a:buFont typeface="Arial"/>
              <a:buChar char="•"/>
              <a:tabLst/>
              <a:defRPr/>
            </a:pPr>
            <a:r>
              <a:rPr kumimoji="0" lang="en-US" sz="2400" b="1" i="0" u="none" strike="noStrike" kern="1200" cap="none" spc="0" normalizeH="0" baseline="0" noProof="0" dirty="0">
                <a:ln>
                  <a:noFill/>
                </a:ln>
                <a:solidFill>
                  <a:prstClr val="white"/>
                </a:solidFill>
                <a:effectLst/>
                <a:uLnTx/>
                <a:uFillTx/>
                <a:latin typeface="Arial"/>
                <a:ea typeface="ＭＳ Ｐゴシック"/>
                <a:cs typeface="Arial"/>
              </a:rPr>
              <a:t>6 Teams with 21 SPWPs </a:t>
            </a:r>
          </a:p>
          <a:p>
            <a:pPr marL="342900" marR="0" lvl="0" indent="-342900" algn="l" defTabSz="457200" rtl="0" eaLnBrk="1" fontAlgn="auto" latinLnBrk="0" hangingPunct="1">
              <a:lnSpc>
                <a:spcPct val="100000"/>
              </a:lnSpc>
              <a:spcBef>
                <a:spcPts val="4355"/>
              </a:spcBef>
              <a:spcAft>
                <a:spcPts val="0"/>
              </a:spcAft>
              <a:buClrTx/>
              <a:buSzTx/>
              <a:buFont typeface="Arial"/>
              <a:buChar char="•"/>
              <a:tabLst/>
              <a:defRPr/>
            </a:pPr>
            <a:r>
              <a:rPr kumimoji="0" lang="en-US" sz="2400" b="1" i="0" u="none" strike="noStrike" kern="1200" cap="none" spc="0" normalizeH="0" baseline="0" noProof="0" dirty="0">
                <a:ln>
                  <a:noFill/>
                </a:ln>
                <a:solidFill>
                  <a:prstClr val="white"/>
                </a:solidFill>
                <a:effectLst/>
                <a:uLnTx/>
                <a:uFillTx/>
                <a:latin typeface="Arial"/>
                <a:ea typeface="ＭＳ Ｐゴシック"/>
                <a:cs typeface="Arial"/>
              </a:rPr>
              <a:t>The SPWP role and remit: </a:t>
            </a:r>
          </a:p>
          <a:p>
            <a:pPr marL="0" marR="0" lvl="0" indent="0" algn="l" defTabSz="457200" rtl="0" eaLnBrk="1" fontAlgn="auto" latinLnBrk="0" hangingPunct="1">
              <a:lnSpc>
                <a:spcPct val="100000"/>
              </a:lnSpc>
              <a:spcBef>
                <a:spcPts val="4355"/>
              </a:spcBef>
              <a:spcAft>
                <a:spcPts val="0"/>
              </a:spcAft>
              <a:buClrTx/>
              <a:buSzTx/>
              <a:buFont typeface="Arial"/>
              <a:buNone/>
              <a:tabLst/>
              <a:defRPr/>
            </a:pPr>
            <a:r>
              <a:rPr kumimoji="0" lang="en-GB" sz="2400" b="1" i="1"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‘Clinical Leadership of Step 2, at a day to day level’</a:t>
            </a:r>
          </a:p>
          <a:p>
            <a:pPr marL="342900" marR="0" lvl="0" indent="-342900" algn="l" defTabSz="457200" rtl="0" eaLnBrk="1" fontAlgn="auto" latinLnBrk="0" hangingPunct="1">
              <a:lnSpc>
                <a:spcPct val="100000"/>
              </a:lnSpc>
              <a:spcBef>
                <a:spcPts val="4355"/>
              </a:spcBef>
              <a:spcAft>
                <a:spcPts val="0"/>
              </a:spcAft>
              <a:buClrTx/>
              <a:buSzTx/>
              <a:buFont typeface="Arial"/>
              <a:buChar char="•"/>
              <a:tabLst/>
              <a:defRPr/>
            </a:pPr>
            <a:r>
              <a:rPr kumimoji="0" lang="en-US" sz="2400" b="1" i="0" u="none" strike="noStrike" kern="1200" cap="none" spc="0" normalizeH="0" baseline="0" noProof="0" dirty="0">
                <a:ln>
                  <a:noFill/>
                </a:ln>
                <a:solidFill>
                  <a:prstClr val="white"/>
                </a:solidFill>
                <a:effectLst/>
                <a:uLnTx/>
                <a:uFillTx/>
                <a:latin typeface="Arial"/>
                <a:ea typeface="ＭＳ Ｐゴシック"/>
                <a:cs typeface="Arial"/>
              </a:rPr>
              <a:t>Significant variation in current job plans</a:t>
            </a:r>
          </a:p>
          <a:p>
            <a:pPr marL="342900" marR="0" lvl="0" indent="-342900" algn="l" defTabSz="457200" rtl="0" eaLnBrk="1" fontAlgn="auto" latinLnBrk="0" hangingPunct="1">
              <a:lnSpc>
                <a:spcPct val="100000"/>
              </a:lnSpc>
              <a:spcBef>
                <a:spcPts val="4355"/>
              </a:spcBef>
              <a:spcAft>
                <a:spcPts val="0"/>
              </a:spcAft>
              <a:buClrTx/>
              <a:buSzTx/>
              <a:buFont typeface="Arial"/>
              <a:buChar char="•"/>
              <a:tabLst/>
              <a:defRPr/>
            </a:pPr>
            <a:r>
              <a:rPr kumimoji="0" lang="en-US" sz="2400" b="1" i="0" u="none" strike="noStrike" kern="1200" cap="none" spc="0" normalizeH="0" baseline="0" noProof="0" dirty="0">
                <a:ln>
                  <a:noFill/>
                </a:ln>
                <a:solidFill>
                  <a:prstClr val="white"/>
                </a:solidFill>
                <a:effectLst/>
                <a:uLnTx/>
                <a:uFillTx/>
                <a:latin typeface="Arial"/>
                <a:ea typeface="ＭＳ Ｐゴシック"/>
                <a:cs typeface="Arial"/>
              </a:rPr>
              <a:t>Need for </a:t>
            </a:r>
            <a:r>
              <a:rPr kumimoji="0" lang="en-US" sz="2400" b="1" i="0" u="none" strike="noStrike" kern="1200" cap="none" spc="0" normalizeH="0" baseline="0" noProof="0" dirty="0" err="1">
                <a:ln>
                  <a:noFill/>
                </a:ln>
                <a:solidFill>
                  <a:prstClr val="white"/>
                </a:solidFill>
                <a:effectLst/>
                <a:uLnTx/>
                <a:uFillTx/>
                <a:latin typeface="Arial"/>
                <a:ea typeface="ＭＳ Ｐゴシック"/>
                <a:cs typeface="Arial"/>
              </a:rPr>
              <a:t>standardisation</a:t>
            </a:r>
            <a:r>
              <a:rPr kumimoji="0" lang="en-US" sz="2400" b="1" i="0" u="none" strike="noStrike" kern="1200" cap="none" spc="0" normalizeH="0" baseline="0" noProof="0" dirty="0">
                <a:ln>
                  <a:noFill/>
                </a:ln>
                <a:solidFill>
                  <a:prstClr val="white"/>
                </a:solidFill>
                <a:effectLst/>
                <a:uLnTx/>
                <a:uFillTx/>
                <a:latin typeface="Arial"/>
                <a:ea typeface="ＭＳ Ｐゴシック"/>
                <a:cs typeface="Arial"/>
              </a:rPr>
              <a:t> and accountability</a:t>
            </a:r>
          </a:p>
          <a:p>
            <a:pPr marL="342900" marR="0" lvl="0" indent="-342900" algn="l" defTabSz="457200" rtl="0" eaLnBrk="1" fontAlgn="auto" latinLnBrk="0" hangingPunct="1">
              <a:lnSpc>
                <a:spcPct val="100000"/>
              </a:lnSpc>
              <a:spcBef>
                <a:spcPts val="4355"/>
              </a:spcBef>
              <a:spcAft>
                <a:spcPts val="0"/>
              </a:spcAft>
              <a:buClrTx/>
              <a:buSzTx/>
              <a:buFont typeface="Arial"/>
              <a:buChar char="•"/>
              <a:tabLst/>
              <a:defRPr/>
            </a:pPr>
            <a:endParaRPr kumimoji="0" lang="en-US" sz="2400" b="1" i="0" u="none" strike="noStrike" kern="1200" cap="none" spc="0" normalizeH="0" baseline="0" noProof="0" dirty="0">
              <a:ln>
                <a:noFill/>
              </a:ln>
              <a:solidFill>
                <a:prstClr val="white"/>
              </a:solidFill>
              <a:effectLst/>
              <a:uLnTx/>
              <a:uFillTx/>
              <a:latin typeface="Arial"/>
              <a:ea typeface="ＭＳ Ｐゴシック"/>
              <a:cs typeface="Arial"/>
            </a:endParaRPr>
          </a:p>
          <a:p>
            <a:pPr marL="342900" marR="0" lvl="0" indent="-342900" algn="l" defTabSz="457200" rtl="0" eaLnBrk="1" fontAlgn="auto" latinLnBrk="0" hangingPunct="1">
              <a:lnSpc>
                <a:spcPct val="100000"/>
              </a:lnSpc>
              <a:spcBef>
                <a:spcPts val="4355"/>
              </a:spcBef>
              <a:spcAft>
                <a:spcPts val="0"/>
              </a:spcAft>
              <a:buClrTx/>
              <a:buSzTx/>
              <a:buFont typeface="Arial"/>
              <a:buChar char="•"/>
              <a:tabLst/>
              <a:defRPr/>
            </a:pPr>
            <a:endParaRPr kumimoji="0" lang="en-US" sz="2400" b="1" i="0" u="none" strike="noStrike" kern="1200" cap="none" spc="0" normalizeH="0" baseline="0" noProof="0" dirty="0">
              <a:ln>
                <a:noFill/>
              </a:ln>
              <a:solidFill>
                <a:prstClr val="white"/>
              </a:solidFill>
              <a:effectLst/>
              <a:uLnTx/>
              <a:uFillTx/>
              <a:latin typeface="Arial"/>
              <a:ea typeface="ＭＳ Ｐゴシック"/>
              <a:cs typeface="Arial"/>
            </a:endParaRPr>
          </a:p>
        </p:txBody>
      </p:sp>
      <p:pic>
        <p:nvPicPr>
          <p:cNvPr id="6" name="Picture 5" descr="A person wearing glasses and a black jacket&#10;&#10;Description automatically generated">
            <a:extLst>
              <a:ext uri="{FF2B5EF4-FFF2-40B4-BE49-F238E27FC236}">
                <a16:creationId xmlns:a16="http://schemas.microsoft.com/office/drawing/2014/main" id="{9C29304A-0F2A-0356-3607-C5A4531FF6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701800"/>
            <a:ext cx="4013200" cy="51562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D985C9A7-C71D-7727-2A1D-384EB2EBD86B}"/>
              </a:ext>
            </a:extLst>
          </p:cNvPr>
          <p:cNvSpPr txBox="1">
            <a:spLocks noChangeArrowheads="1"/>
          </p:cNvSpPr>
          <p:nvPr/>
        </p:nvSpPr>
        <p:spPr>
          <a:xfrm>
            <a:off x="354013" y="406400"/>
            <a:ext cx="9530651" cy="682625"/>
          </a:xfrm>
          <a:prstGeom prst="rect">
            <a:avLst/>
          </a:prstGeom>
          <a:noFill/>
        </p:spPr>
        <p:txBody>
          <a:bodyPr lIns="112542" tIns="56271" rIns="112542" bIns="56271">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529640" rtl="0" eaLnBrk="1" fontAlgn="auto" latinLnBrk="0" hangingPunct="1">
              <a:lnSpc>
                <a:spcPct val="100000"/>
              </a:lnSpc>
              <a:spcBef>
                <a:spcPct val="0"/>
              </a:spcBef>
              <a:spcAft>
                <a:spcPts val="0"/>
              </a:spcAft>
              <a:buClrTx/>
              <a:buSzTx/>
              <a:buFontTx/>
              <a:buNone/>
              <a:tabLst/>
              <a:defRPr/>
            </a:pPr>
            <a:r>
              <a:rPr kumimoji="0" lang="en-US" sz="3446" b="1" i="0" u="none" strike="noStrike" kern="1200" cap="none" spc="0" normalizeH="0" baseline="0" noProof="0" dirty="0">
                <a:ln>
                  <a:noFill/>
                </a:ln>
                <a:solidFill>
                  <a:srgbClr val="0070C0"/>
                </a:solidFill>
                <a:effectLst/>
                <a:uLnTx/>
                <a:uFillTx/>
                <a:latin typeface="Arial"/>
                <a:ea typeface="+mj-ea"/>
                <a:cs typeface="Arial"/>
              </a:rPr>
              <a:t>Context to Senior PWP Job Plan Project</a:t>
            </a:r>
            <a:endParaRPr kumimoji="0" lang="en-US" sz="3446" b="1" i="0" u="none" strike="noStrike" kern="1200" cap="none" spc="0" normalizeH="0" baseline="0" noProof="0" dirty="0">
              <a:ln>
                <a:noFill/>
              </a:ln>
              <a:solidFill>
                <a:srgbClr val="0070C0"/>
              </a:solidFill>
              <a:effectLst/>
              <a:uLnTx/>
              <a:uFillTx/>
              <a:latin typeface="Arial" pitchFamily="34" charset="0"/>
              <a:ea typeface="+mj-ea"/>
              <a:cs typeface="Arial" pitchFamily="34" charset="0"/>
            </a:endParaRPr>
          </a:p>
        </p:txBody>
      </p:sp>
    </p:spTree>
    <p:extLst>
      <p:ext uri="{BB962C8B-B14F-4D97-AF65-F5344CB8AC3E}">
        <p14:creationId xmlns:p14="http://schemas.microsoft.com/office/powerpoint/2010/main" val="334062772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0482" name="Picture 2" descr="Graphical user interface, logo&#10;&#10;Description automatically generated">
            <a:extLst>
              <a:ext uri="{FF2B5EF4-FFF2-40B4-BE49-F238E27FC236}">
                <a16:creationId xmlns:a16="http://schemas.microsoft.com/office/drawing/2014/main" id="{C8D9082E-DC44-1C63-5ECA-F279768A0F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39300" y="30163"/>
            <a:ext cx="2552700" cy="180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Rectangle 1">
            <a:extLst>
              <a:ext uri="{FF2B5EF4-FFF2-40B4-BE49-F238E27FC236}">
                <a16:creationId xmlns:a16="http://schemas.microsoft.com/office/drawing/2014/main" id="{D46B0355-EEB8-2D0D-B3A9-F905446F918A}"/>
              </a:ext>
            </a:extLst>
          </p:cNvPr>
          <p:cNvSpPr txBox="1">
            <a:spLocks noChangeArrowheads="1"/>
          </p:cNvSpPr>
          <p:nvPr/>
        </p:nvSpPr>
        <p:spPr bwMode="auto">
          <a:xfrm>
            <a:off x="298449" y="342107"/>
            <a:ext cx="6873875"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542" tIns="56271" rIns="112542" bIns="56271"/>
          <a:lstStyle>
            <a:lvl1pPr defTabSz="528638">
              <a:defRPr>
                <a:solidFill>
                  <a:schemeClr val="tx1"/>
                </a:solidFill>
                <a:latin typeface="Calibri" panose="020F0502020204030204" pitchFamily="34" charset="0"/>
              </a:defRPr>
            </a:lvl1pPr>
            <a:lvl2pPr marL="742950" indent="-285750" defTabSz="528638">
              <a:defRPr>
                <a:solidFill>
                  <a:schemeClr val="tx1"/>
                </a:solidFill>
                <a:latin typeface="Calibri" panose="020F0502020204030204" pitchFamily="34" charset="0"/>
              </a:defRPr>
            </a:lvl2pPr>
            <a:lvl3pPr marL="1143000" indent="-228600" defTabSz="528638">
              <a:defRPr>
                <a:solidFill>
                  <a:schemeClr val="tx1"/>
                </a:solidFill>
                <a:latin typeface="Calibri" panose="020F0502020204030204" pitchFamily="34" charset="0"/>
              </a:defRPr>
            </a:lvl3pPr>
            <a:lvl4pPr marL="1600200" indent="-228600" defTabSz="528638">
              <a:defRPr>
                <a:solidFill>
                  <a:schemeClr val="tx1"/>
                </a:solidFill>
                <a:latin typeface="Calibri" panose="020F0502020204030204" pitchFamily="34" charset="0"/>
              </a:defRPr>
            </a:lvl4pPr>
            <a:lvl5pPr marL="2057400" indent="-228600" defTabSz="528638">
              <a:defRPr>
                <a:solidFill>
                  <a:schemeClr val="tx1"/>
                </a:solidFill>
                <a:latin typeface="Calibri" panose="020F0502020204030204" pitchFamily="34" charset="0"/>
              </a:defRPr>
            </a:lvl5pPr>
            <a:lvl6pPr marL="2514600" indent="-228600" defTabSz="528638" fontAlgn="base">
              <a:spcBef>
                <a:spcPct val="0"/>
              </a:spcBef>
              <a:spcAft>
                <a:spcPct val="0"/>
              </a:spcAft>
              <a:defRPr>
                <a:solidFill>
                  <a:schemeClr val="tx1"/>
                </a:solidFill>
                <a:latin typeface="Calibri" panose="020F0502020204030204" pitchFamily="34" charset="0"/>
              </a:defRPr>
            </a:lvl6pPr>
            <a:lvl7pPr marL="2971800" indent="-228600" defTabSz="528638" fontAlgn="base">
              <a:spcBef>
                <a:spcPct val="0"/>
              </a:spcBef>
              <a:spcAft>
                <a:spcPct val="0"/>
              </a:spcAft>
              <a:defRPr>
                <a:solidFill>
                  <a:schemeClr val="tx1"/>
                </a:solidFill>
                <a:latin typeface="Calibri" panose="020F0502020204030204" pitchFamily="34" charset="0"/>
              </a:defRPr>
            </a:lvl7pPr>
            <a:lvl8pPr marL="3429000" indent="-228600" defTabSz="528638" fontAlgn="base">
              <a:spcBef>
                <a:spcPct val="0"/>
              </a:spcBef>
              <a:spcAft>
                <a:spcPct val="0"/>
              </a:spcAft>
              <a:defRPr>
                <a:solidFill>
                  <a:schemeClr val="tx1"/>
                </a:solidFill>
                <a:latin typeface="Calibri" panose="020F0502020204030204" pitchFamily="34" charset="0"/>
              </a:defRPr>
            </a:lvl8pPr>
            <a:lvl9pPr marL="3886200" indent="-228600" defTabSz="528638" fontAlgn="base">
              <a:spcBef>
                <a:spcPct val="0"/>
              </a:spcBef>
              <a:spcAft>
                <a:spcPct val="0"/>
              </a:spcAft>
              <a:defRPr>
                <a:solidFill>
                  <a:schemeClr val="tx1"/>
                </a:solidFill>
                <a:latin typeface="Calibri" panose="020F0502020204030204" pitchFamily="34" charset="0"/>
              </a:defRPr>
            </a:lvl9pPr>
          </a:lstStyle>
          <a:p>
            <a:pPr marL="0" marR="0" lvl="0" indent="0" algn="l" defTabSz="528638" rtl="0" eaLnBrk="1" fontAlgn="base" latinLnBrk="0" hangingPunct="1">
              <a:lnSpc>
                <a:spcPct val="100000"/>
              </a:lnSpc>
              <a:spcBef>
                <a:spcPct val="0"/>
              </a:spcBef>
              <a:spcAft>
                <a:spcPct val="0"/>
              </a:spcAft>
              <a:buClrTx/>
              <a:buSzTx/>
              <a:buFontTx/>
              <a:buNone/>
              <a:tabLst/>
              <a:defRPr/>
            </a:pPr>
            <a:r>
              <a:rPr kumimoji="0" lang="en-GB" altLang="en-US" sz="3600" b="1"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rPr>
              <a:t>Our Talking Therapies Service</a:t>
            </a:r>
            <a:endParaRPr kumimoji="0" lang="en-GB" altLang="en-US" sz="6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64" name="Rounded Rectangle 63">
            <a:extLst>
              <a:ext uri="{FF2B5EF4-FFF2-40B4-BE49-F238E27FC236}">
                <a16:creationId xmlns:a16="http://schemas.microsoft.com/office/drawing/2014/main" id="{E2E3AE79-46B1-1251-C27B-5794E5ED4300}"/>
              </a:ext>
            </a:extLst>
          </p:cNvPr>
          <p:cNvSpPr/>
          <p:nvPr/>
        </p:nvSpPr>
        <p:spPr>
          <a:xfrm>
            <a:off x="298450" y="4584700"/>
            <a:ext cx="2305050" cy="2035175"/>
          </a:xfrm>
          <a:prstGeom prst="roundRect">
            <a:avLst/>
          </a:prstGeom>
          <a:solidFill>
            <a:schemeClr val="bg1"/>
          </a:solidFill>
          <a:ln w="28575">
            <a:solidFill>
              <a:srgbClr val="005EB8"/>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65" name="Oval 64">
            <a:extLst>
              <a:ext uri="{FF2B5EF4-FFF2-40B4-BE49-F238E27FC236}">
                <a16:creationId xmlns:a16="http://schemas.microsoft.com/office/drawing/2014/main" id="{6D6D034A-4EA8-E7CE-1624-45CA2749BD2A}"/>
              </a:ext>
            </a:extLst>
          </p:cNvPr>
          <p:cNvSpPr/>
          <p:nvPr/>
        </p:nvSpPr>
        <p:spPr>
          <a:xfrm>
            <a:off x="298450" y="3876675"/>
            <a:ext cx="914400" cy="914400"/>
          </a:xfrm>
          <a:prstGeom prst="ellipse">
            <a:avLst/>
          </a:pr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0488" name="TextBox 66">
            <a:extLst>
              <a:ext uri="{FF2B5EF4-FFF2-40B4-BE49-F238E27FC236}">
                <a16:creationId xmlns:a16="http://schemas.microsoft.com/office/drawing/2014/main" id="{0B25C070-7826-9C78-0CC2-7710323AE25F}"/>
              </a:ext>
            </a:extLst>
          </p:cNvPr>
          <p:cNvSpPr txBox="1">
            <a:spLocks noChangeArrowheads="1"/>
          </p:cNvSpPr>
          <p:nvPr/>
        </p:nvSpPr>
        <p:spPr bwMode="auto">
          <a:xfrm>
            <a:off x="455613" y="4832350"/>
            <a:ext cx="1990725"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GB" altLang="en-US" sz="1400" b="0"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endParaRP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400" b="0"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rPr>
              <a:t>Trust Merge</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400" b="0"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rPr>
              <a:t>Bringing together four Talking Therapies Services</a:t>
            </a:r>
          </a:p>
        </p:txBody>
      </p:sp>
      <p:sp>
        <p:nvSpPr>
          <p:cNvPr id="68" name="Rounded Rectangle 67">
            <a:extLst>
              <a:ext uri="{FF2B5EF4-FFF2-40B4-BE49-F238E27FC236}">
                <a16:creationId xmlns:a16="http://schemas.microsoft.com/office/drawing/2014/main" id="{3520EFF4-FD1A-A608-BD98-8AB03F592A5F}"/>
              </a:ext>
            </a:extLst>
          </p:cNvPr>
          <p:cNvSpPr/>
          <p:nvPr/>
        </p:nvSpPr>
        <p:spPr>
          <a:xfrm>
            <a:off x="1719263" y="2005013"/>
            <a:ext cx="2305050" cy="2035175"/>
          </a:xfrm>
          <a:prstGeom prst="roundRect">
            <a:avLst/>
          </a:prstGeom>
          <a:solidFill>
            <a:schemeClr val="bg1"/>
          </a:solidFill>
          <a:ln w="28575">
            <a:solidFill>
              <a:srgbClr val="AB277F"/>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69" name="Oval 68">
            <a:extLst>
              <a:ext uri="{FF2B5EF4-FFF2-40B4-BE49-F238E27FC236}">
                <a16:creationId xmlns:a16="http://schemas.microsoft.com/office/drawing/2014/main" id="{03D557F1-C8F0-6165-96AF-A4F5F3DF66FB}"/>
              </a:ext>
            </a:extLst>
          </p:cNvPr>
          <p:cNvSpPr/>
          <p:nvPr/>
        </p:nvSpPr>
        <p:spPr>
          <a:xfrm>
            <a:off x="1719263" y="1296988"/>
            <a:ext cx="914400" cy="914400"/>
          </a:xfrm>
          <a:prstGeom prst="ellipse">
            <a:avLst/>
          </a:prstGeom>
          <a:solidFill>
            <a:srgbClr val="AB277F"/>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AB277F"/>
              </a:solidFill>
              <a:effectLst/>
              <a:uLnTx/>
              <a:uFillTx/>
              <a:latin typeface="Calibri"/>
              <a:ea typeface="+mn-ea"/>
              <a:cs typeface="+mn-cs"/>
            </a:endParaRPr>
          </a:p>
        </p:txBody>
      </p:sp>
      <p:sp>
        <p:nvSpPr>
          <p:cNvPr id="20492" name="TextBox 70">
            <a:extLst>
              <a:ext uri="{FF2B5EF4-FFF2-40B4-BE49-F238E27FC236}">
                <a16:creationId xmlns:a16="http://schemas.microsoft.com/office/drawing/2014/main" id="{CD414D77-B062-2523-3BFD-80856745B0A8}"/>
              </a:ext>
            </a:extLst>
          </p:cNvPr>
          <p:cNvSpPr txBox="1">
            <a:spLocks noChangeArrowheads="1"/>
          </p:cNvSpPr>
          <p:nvPr/>
        </p:nvSpPr>
        <p:spPr bwMode="auto">
          <a:xfrm>
            <a:off x="1876425" y="2252663"/>
            <a:ext cx="1990725"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400" b="0" i="0" u="none" strike="noStrike" kern="1200" cap="none" spc="0" normalizeH="0" baseline="0" noProof="0" dirty="0">
                <a:ln>
                  <a:noFill/>
                </a:ln>
                <a:solidFill>
                  <a:srgbClr val="AB277F"/>
                </a:solidFill>
                <a:effectLst/>
                <a:uLnTx/>
                <a:uFillTx/>
                <a:latin typeface="Arial" panose="020B0604020202020204" pitchFamily="34" charset="0"/>
                <a:ea typeface="+mn-ea"/>
                <a:cs typeface="Arial" panose="020B0604020202020204" pitchFamily="34" charset="0"/>
              </a:rPr>
              <a:t>Standardisation of processes including one </a:t>
            </a:r>
            <a:r>
              <a:rPr kumimoji="0" lang="en-GB" altLang="en-US" sz="1400" b="0" i="0" u="none" strike="noStrike" kern="1200" cap="none" spc="0" normalizeH="0" baseline="0" noProof="0" dirty="0" err="1">
                <a:ln>
                  <a:noFill/>
                </a:ln>
                <a:solidFill>
                  <a:srgbClr val="AB277F"/>
                </a:solidFill>
                <a:effectLst/>
                <a:uLnTx/>
                <a:uFillTx/>
                <a:latin typeface="Arial" panose="020B0604020202020204" pitchFamily="34" charset="0"/>
                <a:ea typeface="+mn-ea"/>
                <a:cs typeface="Arial" panose="020B0604020202020204" pitchFamily="34" charset="0"/>
              </a:rPr>
              <a:t>IAPTus</a:t>
            </a:r>
            <a:r>
              <a:rPr kumimoji="0" lang="en-GB" altLang="en-US" sz="1400" b="0" i="0" u="none" strike="noStrike" kern="1200" cap="none" spc="0" normalizeH="0" baseline="0" noProof="0" dirty="0">
                <a:ln>
                  <a:noFill/>
                </a:ln>
                <a:solidFill>
                  <a:srgbClr val="AB277F"/>
                </a:solidFill>
                <a:effectLst/>
                <a:uLnTx/>
                <a:uFillTx/>
                <a:latin typeface="Arial" panose="020B0604020202020204" pitchFamily="34" charset="0"/>
                <a:ea typeface="+mn-ea"/>
                <a:cs typeface="Arial" panose="020B0604020202020204" pitchFamily="34" charset="0"/>
              </a:rPr>
              <a:t> system and other shared processes including care pathways and SOPs</a:t>
            </a:r>
          </a:p>
        </p:txBody>
      </p:sp>
      <p:sp>
        <p:nvSpPr>
          <p:cNvPr id="72" name="Rounded Rectangle 71">
            <a:extLst>
              <a:ext uri="{FF2B5EF4-FFF2-40B4-BE49-F238E27FC236}">
                <a16:creationId xmlns:a16="http://schemas.microsoft.com/office/drawing/2014/main" id="{7276C282-C94F-A4B8-17FA-04748FBB73CC}"/>
              </a:ext>
            </a:extLst>
          </p:cNvPr>
          <p:cNvSpPr/>
          <p:nvPr/>
        </p:nvSpPr>
        <p:spPr>
          <a:xfrm>
            <a:off x="3995738" y="4624388"/>
            <a:ext cx="2305050" cy="2035175"/>
          </a:xfrm>
          <a:prstGeom prst="roundRect">
            <a:avLst/>
          </a:prstGeom>
          <a:solidFill>
            <a:schemeClr val="bg1"/>
          </a:solidFill>
          <a:ln w="28575">
            <a:solidFill>
              <a:srgbClr val="00B0D7"/>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73" name="Oval 72">
            <a:extLst>
              <a:ext uri="{FF2B5EF4-FFF2-40B4-BE49-F238E27FC236}">
                <a16:creationId xmlns:a16="http://schemas.microsoft.com/office/drawing/2014/main" id="{91C119B7-910B-610D-4E93-452AE14CE9A0}"/>
              </a:ext>
            </a:extLst>
          </p:cNvPr>
          <p:cNvSpPr/>
          <p:nvPr/>
        </p:nvSpPr>
        <p:spPr>
          <a:xfrm>
            <a:off x="3995738" y="3916363"/>
            <a:ext cx="914400" cy="914400"/>
          </a:xfrm>
          <a:prstGeom prst="ellipse">
            <a:avLst/>
          </a:prstGeom>
          <a:solidFill>
            <a:srgbClr val="00B0D7"/>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0496" name="TextBox 74">
            <a:extLst>
              <a:ext uri="{FF2B5EF4-FFF2-40B4-BE49-F238E27FC236}">
                <a16:creationId xmlns:a16="http://schemas.microsoft.com/office/drawing/2014/main" id="{3B62F9B9-A9A1-D694-97CD-C6549F192313}"/>
              </a:ext>
            </a:extLst>
          </p:cNvPr>
          <p:cNvSpPr txBox="1">
            <a:spLocks noChangeArrowheads="1"/>
          </p:cNvSpPr>
          <p:nvPr/>
        </p:nvSpPr>
        <p:spPr bwMode="auto">
          <a:xfrm>
            <a:off x="4153694" y="4817876"/>
            <a:ext cx="1989137"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400" b="0" i="0" u="none" strike="noStrike" kern="1200" cap="none" spc="0" normalizeH="0" baseline="0" noProof="0" dirty="0">
                <a:ln>
                  <a:noFill/>
                </a:ln>
                <a:solidFill>
                  <a:srgbClr val="00B0D7"/>
                </a:solidFill>
                <a:effectLst/>
                <a:uLnTx/>
                <a:uFillTx/>
                <a:latin typeface="Arial" panose="020B0604020202020204" pitchFamily="34" charset="0"/>
                <a:ea typeface="+mn-ea"/>
                <a:cs typeface="Arial" panose="020B0604020202020204" pitchFamily="34" charset="0"/>
              </a:rPr>
              <a:t>Feedback that there was not enough clinical oversight and consistency of step 2 work – increased capacity with a dedicated focus for step 2</a:t>
            </a:r>
          </a:p>
        </p:txBody>
      </p:sp>
      <p:sp>
        <p:nvSpPr>
          <p:cNvPr id="76" name="Rounded Rectangle 75">
            <a:extLst>
              <a:ext uri="{FF2B5EF4-FFF2-40B4-BE49-F238E27FC236}">
                <a16:creationId xmlns:a16="http://schemas.microsoft.com/office/drawing/2014/main" id="{536958AF-8E78-DB23-873F-5462D6243869}"/>
              </a:ext>
            </a:extLst>
          </p:cNvPr>
          <p:cNvSpPr/>
          <p:nvPr/>
        </p:nvSpPr>
        <p:spPr>
          <a:xfrm>
            <a:off x="7172325" y="1395413"/>
            <a:ext cx="2306638" cy="2033587"/>
          </a:xfrm>
          <a:prstGeom prst="roundRect">
            <a:avLst/>
          </a:prstGeom>
          <a:solidFill>
            <a:schemeClr val="bg1"/>
          </a:solidFill>
          <a:ln w="28575">
            <a:solidFill>
              <a:srgbClr val="3E2C83"/>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77" name="Oval 76">
            <a:extLst>
              <a:ext uri="{FF2B5EF4-FFF2-40B4-BE49-F238E27FC236}">
                <a16:creationId xmlns:a16="http://schemas.microsoft.com/office/drawing/2014/main" id="{B338B2B2-EF3A-E732-B4E6-0A629E6B79EF}"/>
              </a:ext>
            </a:extLst>
          </p:cNvPr>
          <p:cNvSpPr/>
          <p:nvPr/>
        </p:nvSpPr>
        <p:spPr>
          <a:xfrm>
            <a:off x="7172325" y="685800"/>
            <a:ext cx="914400" cy="914400"/>
          </a:xfrm>
          <a:prstGeom prst="ellipse">
            <a:avLst/>
          </a:prstGeom>
          <a:solidFill>
            <a:srgbClr val="3E2C8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0500" name="TextBox 78">
            <a:extLst>
              <a:ext uri="{FF2B5EF4-FFF2-40B4-BE49-F238E27FC236}">
                <a16:creationId xmlns:a16="http://schemas.microsoft.com/office/drawing/2014/main" id="{EA563D42-EA90-17D7-C3B7-00B9B5F64384}"/>
              </a:ext>
            </a:extLst>
          </p:cNvPr>
          <p:cNvSpPr txBox="1">
            <a:spLocks noChangeArrowheads="1"/>
          </p:cNvSpPr>
          <p:nvPr/>
        </p:nvSpPr>
        <p:spPr bwMode="auto">
          <a:xfrm>
            <a:off x="7269481" y="1504265"/>
            <a:ext cx="2140037"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400" b="0" i="0" u="none" strike="noStrike" kern="1200" cap="none" spc="0" normalizeH="0" baseline="0" noProof="0" dirty="0">
                <a:ln>
                  <a:noFill/>
                </a:ln>
                <a:solidFill>
                  <a:srgbClr val="3E2C83"/>
                </a:solidFill>
                <a:effectLst/>
                <a:uLnTx/>
                <a:uFillTx/>
                <a:latin typeface="Arial" panose="020B0604020202020204" pitchFamily="34" charset="0"/>
                <a:ea typeface="+mn-ea"/>
                <a:cs typeface="Arial" panose="020B0604020202020204" pitchFamily="34" charset="0"/>
              </a:rPr>
              <a:t>Scoping:</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400" b="0" i="0" u="none" strike="noStrike" kern="1200" cap="none" spc="0" normalizeH="0" baseline="0" noProof="0" dirty="0">
                <a:ln>
                  <a:noFill/>
                </a:ln>
                <a:solidFill>
                  <a:srgbClr val="3E2C83"/>
                </a:solidFill>
                <a:effectLst/>
                <a:uLnTx/>
                <a:uFillTx/>
                <a:latin typeface="Arial" panose="020B0604020202020204" pitchFamily="34" charset="0"/>
                <a:ea typeface="+mn-ea"/>
                <a:cs typeface="Arial" panose="020B0604020202020204" pitchFamily="34" charset="0"/>
              </a:rPr>
              <a:t>Senior PWP workforce and Clinical Team Managers</a:t>
            </a:r>
          </a:p>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GB" altLang="en-US" sz="1400" b="0" i="0" u="none" strike="noStrike" kern="1200" cap="none" spc="0" normalizeH="0" baseline="0" noProof="0" dirty="0">
              <a:ln>
                <a:noFill/>
              </a:ln>
              <a:solidFill>
                <a:srgbClr val="3E2C83"/>
              </a:solidFill>
              <a:effectLst/>
              <a:uLnTx/>
              <a:uFillTx/>
              <a:latin typeface="Arial" panose="020B0604020202020204" pitchFamily="34" charset="0"/>
              <a:ea typeface="+mn-ea"/>
              <a:cs typeface="Arial" panose="020B0604020202020204" pitchFamily="34" charset="0"/>
            </a:endParaRP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400" b="0" i="0" u="none" strike="noStrike" kern="1200" cap="none" spc="0" normalizeH="0" baseline="0" noProof="0" dirty="0">
                <a:ln>
                  <a:noFill/>
                </a:ln>
                <a:solidFill>
                  <a:srgbClr val="3E2C83"/>
                </a:solidFill>
                <a:effectLst/>
                <a:uLnTx/>
                <a:uFillTx/>
                <a:latin typeface="Arial" panose="020B0604020202020204" pitchFamily="34" charset="0"/>
                <a:ea typeface="+mn-ea"/>
                <a:cs typeface="Arial" panose="020B0604020202020204" pitchFamily="34" charset="0"/>
              </a:rPr>
              <a:t>Engagement Meetings:</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400" b="0" i="0" u="none" strike="noStrike" kern="1200" cap="none" spc="0" normalizeH="0" baseline="0" noProof="0" dirty="0">
                <a:ln>
                  <a:noFill/>
                </a:ln>
                <a:solidFill>
                  <a:srgbClr val="3E2C83"/>
                </a:solidFill>
                <a:effectLst/>
                <a:uLnTx/>
                <a:uFillTx/>
                <a:latin typeface="Arial" panose="020B0604020202020204" pitchFamily="34" charset="0"/>
                <a:ea typeface="+mn-ea"/>
                <a:cs typeface="Arial" panose="020B0604020202020204" pitchFamily="34" charset="0"/>
              </a:rPr>
              <a:t>Team Canvas</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400" b="0" i="0" u="none" strike="noStrike" kern="1200" cap="none" spc="0" normalizeH="0" baseline="0" noProof="0" dirty="0">
                <a:ln>
                  <a:noFill/>
                </a:ln>
                <a:solidFill>
                  <a:srgbClr val="3E2C83"/>
                </a:solidFill>
                <a:effectLst/>
                <a:uLnTx/>
                <a:uFillTx/>
                <a:latin typeface="Arial" panose="020B0604020202020204" pitchFamily="34" charset="0"/>
                <a:ea typeface="+mn-ea"/>
                <a:cs typeface="Arial" panose="020B0604020202020204" pitchFamily="34" charset="0"/>
              </a:rPr>
              <a:t>Components Task</a:t>
            </a:r>
          </a:p>
        </p:txBody>
      </p:sp>
      <p:sp>
        <p:nvSpPr>
          <p:cNvPr id="80" name="Rounded Rectangle 79">
            <a:extLst>
              <a:ext uri="{FF2B5EF4-FFF2-40B4-BE49-F238E27FC236}">
                <a16:creationId xmlns:a16="http://schemas.microsoft.com/office/drawing/2014/main" id="{BAC05F8E-5215-AAD8-79AE-DE18933A075F}"/>
              </a:ext>
            </a:extLst>
          </p:cNvPr>
          <p:cNvSpPr/>
          <p:nvPr/>
        </p:nvSpPr>
        <p:spPr>
          <a:xfrm>
            <a:off x="9588500" y="4791075"/>
            <a:ext cx="2305050" cy="2035175"/>
          </a:xfrm>
          <a:prstGeom prst="roundRect">
            <a:avLst/>
          </a:prstGeom>
          <a:solidFill>
            <a:schemeClr val="bg1"/>
          </a:solidFill>
          <a:ln w="28575">
            <a:solidFill>
              <a:srgbClr val="00A99F"/>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81" name="Oval 80">
            <a:extLst>
              <a:ext uri="{FF2B5EF4-FFF2-40B4-BE49-F238E27FC236}">
                <a16:creationId xmlns:a16="http://schemas.microsoft.com/office/drawing/2014/main" id="{82290156-3D09-530E-DF41-31395D957399}"/>
              </a:ext>
            </a:extLst>
          </p:cNvPr>
          <p:cNvSpPr/>
          <p:nvPr/>
        </p:nvSpPr>
        <p:spPr>
          <a:xfrm>
            <a:off x="9588500" y="3962400"/>
            <a:ext cx="914400" cy="914400"/>
          </a:xfrm>
          <a:prstGeom prst="ellipse">
            <a:avLst/>
          </a:prstGeom>
          <a:solidFill>
            <a:srgbClr val="00A99F"/>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0504" name="TextBox 82">
            <a:extLst>
              <a:ext uri="{FF2B5EF4-FFF2-40B4-BE49-F238E27FC236}">
                <a16:creationId xmlns:a16="http://schemas.microsoft.com/office/drawing/2014/main" id="{014D9C65-AA45-0B4F-9C23-E530B6091C58}"/>
              </a:ext>
            </a:extLst>
          </p:cNvPr>
          <p:cNvSpPr txBox="1">
            <a:spLocks noChangeArrowheads="1"/>
          </p:cNvSpPr>
          <p:nvPr/>
        </p:nvSpPr>
        <p:spPr bwMode="auto">
          <a:xfrm>
            <a:off x="9637713" y="4918075"/>
            <a:ext cx="2255837"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400" b="0" i="0" u="none" strike="noStrike" kern="1200" cap="none" spc="0" normalizeH="0" baseline="0" noProof="0" dirty="0">
                <a:ln>
                  <a:noFill/>
                </a:ln>
                <a:solidFill>
                  <a:srgbClr val="00A99F"/>
                </a:solidFill>
                <a:effectLst/>
                <a:uLnTx/>
                <a:uFillTx/>
                <a:latin typeface="Arial" panose="020B0604020202020204" pitchFamily="34" charset="0"/>
                <a:ea typeface="+mn-ea"/>
                <a:cs typeface="Arial" panose="020B0604020202020204" pitchFamily="34" charset="0"/>
              </a:rPr>
              <a:t>Implementation of a </a:t>
            </a:r>
            <a:r>
              <a:rPr kumimoji="0" lang="en-GB" altLang="en-US" sz="1400" b="1" i="0" u="none" strike="noStrike" kern="1200" cap="none" spc="0" normalizeH="0" baseline="0" noProof="0" dirty="0">
                <a:ln>
                  <a:noFill/>
                </a:ln>
                <a:solidFill>
                  <a:srgbClr val="00A99F"/>
                </a:solidFill>
                <a:effectLst/>
                <a:uLnTx/>
                <a:uFillTx/>
                <a:latin typeface="Arial" panose="020B0604020202020204" pitchFamily="34" charset="0"/>
                <a:ea typeface="+mn-ea"/>
                <a:cs typeface="Arial" panose="020B0604020202020204" pitchFamily="34" charset="0"/>
              </a:rPr>
              <a:t>shared</a:t>
            </a:r>
            <a:r>
              <a:rPr kumimoji="0" lang="en-GB" altLang="en-US" sz="1400" b="0" i="0" u="none" strike="noStrike" kern="1200" cap="none" spc="0" normalizeH="0" baseline="0" noProof="0" dirty="0">
                <a:ln>
                  <a:noFill/>
                </a:ln>
                <a:solidFill>
                  <a:srgbClr val="00A99F"/>
                </a:solidFill>
                <a:effectLst/>
                <a:uLnTx/>
                <a:uFillTx/>
                <a:latin typeface="Arial" panose="020B0604020202020204" pitchFamily="34" charset="0"/>
                <a:ea typeface="+mn-ea"/>
                <a:cs typeface="Arial" panose="020B0604020202020204" pitchFamily="34" charset="0"/>
              </a:rPr>
              <a:t> but </a:t>
            </a:r>
            <a:r>
              <a:rPr kumimoji="0" lang="en-GB" altLang="en-US" sz="1400" b="1" i="0" u="none" strike="noStrike" kern="1200" cap="none" spc="0" normalizeH="0" baseline="0" noProof="0" dirty="0">
                <a:ln>
                  <a:noFill/>
                </a:ln>
                <a:solidFill>
                  <a:srgbClr val="00A99F"/>
                </a:solidFill>
                <a:effectLst/>
                <a:uLnTx/>
                <a:uFillTx/>
                <a:latin typeface="Arial" panose="020B0604020202020204" pitchFamily="34" charset="0"/>
                <a:ea typeface="+mn-ea"/>
                <a:cs typeface="Arial" panose="020B0604020202020204" pitchFamily="34" charset="0"/>
              </a:rPr>
              <a:t>flexible</a:t>
            </a:r>
            <a:r>
              <a:rPr kumimoji="0" lang="en-GB" altLang="en-US" sz="1400" b="0" i="0" u="none" strike="noStrike" kern="1200" cap="none" spc="0" normalizeH="0" baseline="0" noProof="0" dirty="0">
                <a:ln>
                  <a:noFill/>
                </a:ln>
                <a:solidFill>
                  <a:srgbClr val="00A99F"/>
                </a:solidFill>
                <a:effectLst/>
                <a:uLnTx/>
                <a:uFillTx/>
                <a:latin typeface="Arial" panose="020B0604020202020204" pitchFamily="34" charset="0"/>
                <a:ea typeface="+mn-ea"/>
                <a:cs typeface="Arial" panose="020B0604020202020204" pitchFamily="34" charset="0"/>
              </a:rPr>
              <a:t> job plan: recognition of the value of the workforce and the work they do; we want to ensure this work is recognised and celebrated</a:t>
            </a:r>
          </a:p>
        </p:txBody>
      </p:sp>
      <p:pic>
        <p:nvPicPr>
          <p:cNvPr id="2" name="Picture 1">
            <a:extLst>
              <a:ext uri="{FF2B5EF4-FFF2-40B4-BE49-F238E27FC236}">
                <a16:creationId xmlns:a16="http://schemas.microsoft.com/office/drawing/2014/main" id="{8BEFD58B-9BA8-AFCD-24F7-F9CADE5B3D8A}"/>
              </a:ext>
            </a:extLst>
          </p:cNvPr>
          <p:cNvPicPr>
            <a:picLocks noChangeAspect="1"/>
          </p:cNvPicPr>
          <p:nvPr/>
        </p:nvPicPr>
        <p:blipFill>
          <a:blip r:embed="rId5"/>
          <a:stretch>
            <a:fillRect/>
          </a:stretch>
        </p:blipFill>
        <p:spPr>
          <a:xfrm>
            <a:off x="6516396" y="4540042"/>
            <a:ext cx="2353260" cy="2371550"/>
          </a:xfrm>
          <a:prstGeom prst="rect">
            <a:avLst/>
          </a:prstGeom>
        </p:spPr>
      </p:pic>
      <p:pic>
        <p:nvPicPr>
          <p:cNvPr id="3" name="Picture 2">
            <a:extLst>
              <a:ext uri="{FF2B5EF4-FFF2-40B4-BE49-F238E27FC236}">
                <a16:creationId xmlns:a16="http://schemas.microsoft.com/office/drawing/2014/main" id="{F1889F40-DAA7-1A21-31C2-4263303B0F73}"/>
              </a:ext>
            </a:extLst>
          </p:cNvPr>
          <p:cNvPicPr>
            <a:picLocks noChangeAspect="1"/>
          </p:cNvPicPr>
          <p:nvPr/>
        </p:nvPicPr>
        <p:blipFill>
          <a:blip r:embed="rId6"/>
          <a:stretch>
            <a:fillRect/>
          </a:stretch>
        </p:blipFill>
        <p:spPr>
          <a:xfrm>
            <a:off x="9637713" y="1838775"/>
            <a:ext cx="2326092" cy="2274888"/>
          </a:xfrm>
          <a:prstGeom prst="rect">
            <a:avLst/>
          </a:prstGeom>
        </p:spPr>
      </p:pic>
    </p:spTree>
    <p:extLst>
      <p:ext uri="{BB962C8B-B14F-4D97-AF65-F5344CB8AC3E}">
        <p14:creationId xmlns:p14="http://schemas.microsoft.com/office/powerpoint/2010/main" val="330539998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E2AC89-8BFD-105E-5F52-6E1E68233D0D}"/>
            </a:ext>
          </a:extLst>
        </p:cNvPr>
        <p:cNvGrpSpPr/>
        <p:nvPr/>
      </p:nvGrpSpPr>
      <p:grpSpPr>
        <a:xfrm>
          <a:off x="0" y="0"/>
          <a:ext cx="0" cy="0"/>
          <a:chOff x="0" y="0"/>
          <a:chExt cx="0" cy="0"/>
        </a:xfrm>
      </p:grpSpPr>
      <p:sp>
        <p:nvSpPr>
          <p:cNvPr id="2" name="Rounded Rectangle 1">
            <a:extLst>
              <a:ext uri="{FF2B5EF4-FFF2-40B4-BE49-F238E27FC236}">
                <a16:creationId xmlns:a16="http://schemas.microsoft.com/office/drawing/2014/main" id="{86ED7187-E7D0-3977-498B-282E82D11F96}"/>
              </a:ext>
            </a:extLst>
          </p:cNvPr>
          <p:cNvSpPr/>
          <p:nvPr/>
        </p:nvSpPr>
        <p:spPr>
          <a:xfrm>
            <a:off x="249689" y="1739104"/>
            <a:ext cx="3566668" cy="2014537"/>
          </a:xfrm>
          <a:prstGeom prst="roundRect">
            <a:avLst/>
          </a:prstGeom>
          <a:solidFill>
            <a:srgbClr val="005EB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2215" b="0" i="0" u="none" strike="noStrike" kern="1200" cap="none" spc="0" normalizeH="0" baseline="0" noProof="0">
              <a:ln>
                <a:noFill/>
              </a:ln>
              <a:solidFill>
                <a:prstClr val="white"/>
              </a:solidFill>
              <a:effectLst/>
              <a:uLnTx/>
              <a:uFillTx/>
              <a:latin typeface="Calibri"/>
              <a:ea typeface="+mn-ea"/>
              <a:cs typeface="+mn-cs"/>
            </a:endParaRPr>
          </a:p>
        </p:txBody>
      </p:sp>
      <p:sp>
        <p:nvSpPr>
          <p:cNvPr id="6" name="Rounded Rectangle 5">
            <a:extLst>
              <a:ext uri="{FF2B5EF4-FFF2-40B4-BE49-F238E27FC236}">
                <a16:creationId xmlns:a16="http://schemas.microsoft.com/office/drawing/2014/main" id="{66A3FEAF-8B5D-9357-E8CE-85BB87C0CD47}"/>
              </a:ext>
            </a:extLst>
          </p:cNvPr>
          <p:cNvSpPr/>
          <p:nvPr/>
        </p:nvSpPr>
        <p:spPr>
          <a:xfrm>
            <a:off x="3816357" y="1724621"/>
            <a:ext cx="2997266" cy="2059055"/>
          </a:xfrm>
          <a:prstGeom prst="roundRect">
            <a:avLst/>
          </a:prstGeom>
          <a:solidFill>
            <a:srgbClr val="41B6E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2215" b="0" i="0" u="none" strike="noStrike" kern="1200" cap="none" spc="0" normalizeH="0" baseline="0" noProof="0">
              <a:ln>
                <a:noFill/>
              </a:ln>
              <a:solidFill>
                <a:prstClr val="white"/>
              </a:solidFill>
              <a:effectLst/>
              <a:uLnTx/>
              <a:uFillTx/>
              <a:latin typeface="Calibri"/>
              <a:ea typeface="+mn-ea"/>
              <a:cs typeface="+mn-cs"/>
            </a:endParaRPr>
          </a:p>
        </p:txBody>
      </p:sp>
      <p:sp>
        <p:nvSpPr>
          <p:cNvPr id="15" name="TextBox 14">
            <a:extLst>
              <a:ext uri="{FF2B5EF4-FFF2-40B4-BE49-F238E27FC236}">
                <a16:creationId xmlns:a16="http://schemas.microsoft.com/office/drawing/2014/main" id="{6746ED61-8077-1EC1-B714-7A2D72F1E579}"/>
              </a:ext>
            </a:extLst>
          </p:cNvPr>
          <p:cNvSpPr txBox="1"/>
          <p:nvPr/>
        </p:nvSpPr>
        <p:spPr>
          <a:xfrm>
            <a:off x="448612" y="2009642"/>
            <a:ext cx="3187700" cy="1384995"/>
          </a:xfrm>
          <a:prstGeom prst="rect">
            <a:avLst/>
          </a:prstGeom>
          <a:noFill/>
        </p:spPr>
        <p:txBody>
          <a:bodyPr>
            <a:spAutoFit/>
          </a:bodyPr>
          <a:lstStyle/>
          <a:p>
            <a:pPr marL="0" marR="0" lvl="0" indent="0" algn="ctr" defTabSz="52964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Arial" pitchFamily="34" charset="0"/>
                <a:ea typeface="+mn-ea"/>
                <a:cs typeface="Arial" pitchFamily="34" charset="0"/>
              </a:rPr>
              <a:t>Involvement in planning and delivery</a:t>
            </a:r>
          </a:p>
        </p:txBody>
      </p:sp>
      <p:pic>
        <p:nvPicPr>
          <p:cNvPr id="13321" name="Picture 2" descr="Graphical user interface, logo&#10;&#10;Description automatically generated">
            <a:extLst>
              <a:ext uri="{FF2B5EF4-FFF2-40B4-BE49-F238E27FC236}">
                <a16:creationId xmlns:a16="http://schemas.microsoft.com/office/drawing/2014/main" id="{50A281BE-34FF-D741-8CFB-561A665467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39300" y="-12700"/>
            <a:ext cx="2552700" cy="180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E6D8B107-929A-6ABE-05B6-A434EB5F8C34}"/>
              </a:ext>
            </a:extLst>
          </p:cNvPr>
          <p:cNvSpPr txBox="1"/>
          <p:nvPr/>
        </p:nvSpPr>
        <p:spPr>
          <a:xfrm>
            <a:off x="3721140" y="2403021"/>
            <a:ext cx="3187700" cy="523220"/>
          </a:xfrm>
          <a:prstGeom prst="rect">
            <a:avLst/>
          </a:prstGeom>
          <a:noFill/>
        </p:spPr>
        <p:txBody>
          <a:bodyPr>
            <a:spAutoFit/>
          </a:bodyPr>
          <a:lstStyle/>
          <a:p>
            <a:pPr marL="0" marR="0" lvl="0" indent="0" algn="ctr" defTabSz="52964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Arial" pitchFamily="34" charset="0"/>
                <a:ea typeface="+mn-ea"/>
                <a:cs typeface="Arial" pitchFamily="34" charset="0"/>
              </a:rPr>
              <a:t>Confidence</a:t>
            </a:r>
            <a:endParaRPr kumimoji="0" lang="en-US" sz="2800" b="1"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sp>
        <p:nvSpPr>
          <p:cNvPr id="11" name="Rectangle 1">
            <a:extLst>
              <a:ext uri="{FF2B5EF4-FFF2-40B4-BE49-F238E27FC236}">
                <a16:creationId xmlns:a16="http://schemas.microsoft.com/office/drawing/2014/main" id="{D0EADA2F-6780-25FC-9FE0-5C5465A3D1A0}"/>
              </a:ext>
            </a:extLst>
          </p:cNvPr>
          <p:cNvSpPr>
            <a:spLocks noGrp="1" noChangeArrowheads="1"/>
          </p:cNvSpPr>
          <p:nvPr>
            <p:ph type="title"/>
          </p:nvPr>
        </p:nvSpPr>
        <p:spPr>
          <a:xfrm>
            <a:off x="1338863" y="1187258"/>
            <a:ext cx="6480175" cy="1260475"/>
          </a:xfrm>
        </p:spPr>
        <p:txBody>
          <a:bodyPr rtlCol="0" anchor="t">
            <a:noAutofit/>
          </a:bodyPr>
          <a:lstStyle/>
          <a:p>
            <a:pPr algn="l" defTabSz="529640" fontAlgn="auto">
              <a:spcAft>
                <a:spcPts val="0"/>
              </a:spcAft>
              <a:defRPr/>
            </a:pPr>
            <a:r>
              <a:rPr lang="en-US" sz="2800" b="1" dirty="0">
                <a:solidFill>
                  <a:schemeClr val="tx1">
                    <a:lumMod val="50000"/>
                    <a:lumOff val="50000"/>
                  </a:schemeClr>
                </a:solidFill>
                <a:latin typeface="Arial" pitchFamily="34" charset="0"/>
                <a:cs typeface="Arial" pitchFamily="34" charset="0"/>
              </a:rPr>
              <a:t>Taught CPD Programme</a:t>
            </a:r>
            <a:br>
              <a:rPr lang="en-US" sz="2800" b="1" dirty="0">
                <a:solidFill>
                  <a:schemeClr val="tx1">
                    <a:lumMod val="50000"/>
                    <a:lumOff val="50000"/>
                  </a:schemeClr>
                </a:solidFill>
                <a:latin typeface="Arial" pitchFamily="34" charset="0"/>
                <a:cs typeface="Arial" pitchFamily="34" charset="0"/>
              </a:rPr>
            </a:br>
            <a:endParaRPr lang="en-US" sz="2800" dirty="0">
              <a:solidFill>
                <a:schemeClr val="tx1">
                  <a:lumMod val="50000"/>
                  <a:lumOff val="50000"/>
                </a:schemeClr>
              </a:solidFill>
              <a:latin typeface="Arial" pitchFamily="34" charset="0"/>
              <a:cs typeface="Arial" pitchFamily="34" charset="0"/>
            </a:endParaRPr>
          </a:p>
        </p:txBody>
      </p:sp>
      <p:sp>
        <p:nvSpPr>
          <p:cNvPr id="13327" name="Rectangle 1">
            <a:extLst>
              <a:ext uri="{FF2B5EF4-FFF2-40B4-BE49-F238E27FC236}">
                <a16:creationId xmlns:a16="http://schemas.microsoft.com/office/drawing/2014/main" id="{5484F920-F6B8-2A5E-47F9-AA3493014DCA}"/>
              </a:ext>
            </a:extLst>
          </p:cNvPr>
          <p:cNvSpPr txBox="1">
            <a:spLocks noChangeArrowheads="1"/>
          </p:cNvSpPr>
          <p:nvPr/>
        </p:nvSpPr>
        <p:spPr bwMode="auto">
          <a:xfrm>
            <a:off x="520700" y="361950"/>
            <a:ext cx="6480175"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542" tIns="56271" rIns="112542" bIns="56271"/>
          <a:lstStyle>
            <a:lvl1pPr defTabSz="528638">
              <a:defRPr>
                <a:solidFill>
                  <a:schemeClr val="tx1"/>
                </a:solidFill>
                <a:latin typeface="Calibri" panose="020F0502020204030204" pitchFamily="34" charset="0"/>
              </a:defRPr>
            </a:lvl1pPr>
            <a:lvl2pPr marL="742950" indent="-285750" defTabSz="528638">
              <a:defRPr>
                <a:solidFill>
                  <a:schemeClr val="tx1"/>
                </a:solidFill>
                <a:latin typeface="Calibri" panose="020F0502020204030204" pitchFamily="34" charset="0"/>
              </a:defRPr>
            </a:lvl2pPr>
            <a:lvl3pPr marL="1143000" indent="-228600" defTabSz="528638">
              <a:defRPr>
                <a:solidFill>
                  <a:schemeClr val="tx1"/>
                </a:solidFill>
                <a:latin typeface="Calibri" panose="020F0502020204030204" pitchFamily="34" charset="0"/>
              </a:defRPr>
            </a:lvl3pPr>
            <a:lvl4pPr marL="1600200" indent="-228600" defTabSz="528638">
              <a:defRPr>
                <a:solidFill>
                  <a:schemeClr val="tx1"/>
                </a:solidFill>
                <a:latin typeface="Calibri" panose="020F0502020204030204" pitchFamily="34" charset="0"/>
              </a:defRPr>
            </a:lvl4pPr>
            <a:lvl5pPr marL="2057400" indent="-228600" defTabSz="528638">
              <a:defRPr>
                <a:solidFill>
                  <a:schemeClr val="tx1"/>
                </a:solidFill>
                <a:latin typeface="Calibri" panose="020F0502020204030204" pitchFamily="34" charset="0"/>
              </a:defRPr>
            </a:lvl5pPr>
            <a:lvl6pPr marL="2514600" indent="-228600" defTabSz="528638" fontAlgn="base">
              <a:spcBef>
                <a:spcPct val="0"/>
              </a:spcBef>
              <a:spcAft>
                <a:spcPct val="0"/>
              </a:spcAft>
              <a:defRPr>
                <a:solidFill>
                  <a:schemeClr val="tx1"/>
                </a:solidFill>
                <a:latin typeface="Calibri" panose="020F0502020204030204" pitchFamily="34" charset="0"/>
              </a:defRPr>
            </a:lvl6pPr>
            <a:lvl7pPr marL="2971800" indent="-228600" defTabSz="528638" fontAlgn="base">
              <a:spcBef>
                <a:spcPct val="0"/>
              </a:spcBef>
              <a:spcAft>
                <a:spcPct val="0"/>
              </a:spcAft>
              <a:defRPr>
                <a:solidFill>
                  <a:schemeClr val="tx1"/>
                </a:solidFill>
                <a:latin typeface="Calibri" panose="020F0502020204030204" pitchFamily="34" charset="0"/>
              </a:defRPr>
            </a:lvl7pPr>
            <a:lvl8pPr marL="3429000" indent="-228600" defTabSz="528638" fontAlgn="base">
              <a:spcBef>
                <a:spcPct val="0"/>
              </a:spcBef>
              <a:spcAft>
                <a:spcPct val="0"/>
              </a:spcAft>
              <a:defRPr>
                <a:solidFill>
                  <a:schemeClr val="tx1"/>
                </a:solidFill>
                <a:latin typeface="Calibri" panose="020F0502020204030204" pitchFamily="34" charset="0"/>
              </a:defRPr>
            </a:lvl8pPr>
            <a:lvl9pPr marL="3886200" indent="-228600" defTabSz="528638" fontAlgn="base">
              <a:spcBef>
                <a:spcPct val="0"/>
              </a:spcBef>
              <a:spcAft>
                <a:spcPct val="0"/>
              </a:spcAft>
              <a:defRPr>
                <a:solidFill>
                  <a:schemeClr val="tx1"/>
                </a:solidFill>
                <a:latin typeface="Calibri" panose="020F0502020204030204" pitchFamily="34" charset="0"/>
              </a:defRPr>
            </a:lvl9pPr>
          </a:lstStyle>
          <a:p>
            <a:pPr marL="0" marR="0" lvl="0" indent="0" algn="l" defTabSz="528638" rtl="0" eaLnBrk="1" fontAlgn="base" latinLnBrk="0" hangingPunct="1">
              <a:lnSpc>
                <a:spcPct val="100000"/>
              </a:lnSpc>
              <a:spcBef>
                <a:spcPct val="0"/>
              </a:spcBef>
              <a:spcAft>
                <a:spcPct val="0"/>
              </a:spcAft>
              <a:buClrTx/>
              <a:buSzTx/>
              <a:buFontTx/>
              <a:buNone/>
              <a:tabLst/>
              <a:defRPr/>
            </a:pPr>
            <a:r>
              <a:rPr kumimoji="0" lang="en-GB" altLang="en-US" sz="3600" b="1"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rPr>
              <a:t>Examples from scoping</a:t>
            </a:r>
            <a:endParaRPr kumimoji="0" lang="en-GB" altLang="en-US" sz="6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4" name="TextBox 3">
            <a:extLst>
              <a:ext uri="{FF2B5EF4-FFF2-40B4-BE49-F238E27FC236}">
                <a16:creationId xmlns:a16="http://schemas.microsoft.com/office/drawing/2014/main" id="{86BACC4D-D094-4243-9C84-A0B41545EFFF}"/>
              </a:ext>
            </a:extLst>
          </p:cNvPr>
          <p:cNvSpPr txBox="1"/>
          <p:nvPr/>
        </p:nvSpPr>
        <p:spPr>
          <a:xfrm>
            <a:off x="1866519" y="4087135"/>
            <a:ext cx="6094476" cy="523220"/>
          </a:xfrm>
          <a:prstGeom prst="rect">
            <a:avLst/>
          </a:prstGeom>
          <a:noFill/>
        </p:spPr>
        <p:txBody>
          <a:bodyPr wrap="squar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prstClr val="black">
                    <a:lumMod val="50000"/>
                    <a:lumOff val="50000"/>
                  </a:prstClr>
                </a:solidFill>
                <a:effectLst/>
                <a:uLnTx/>
                <a:uFillTx/>
                <a:latin typeface="Arial" pitchFamily="34" charset="0"/>
                <a:ea typeface="+mn-ea"/>
                <a:cs typeface="Arial" pitchFamily="34" charset="0"/>
              </a:rPr>
              <a:t>Recovery work</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5" name="Rounded Rectangle 1">
            <a:extLst>
              <a:ext uri="{FF2B5EF4-FFF2-40B4-BE49-F238E27FC236}">
                <a16:creationId xmlns:a16="http://schemas.microsoft.com/office/drawing/2014/main" id="{B51380A7-5E26-69DA-E588-4801F053EBBD}"/>
              </a:ext>
            </a:extLst>
          </p:cNvPr>
          <p:cNvSpPr/>
          <p:nvPr/>
        </p:nvSpPr>
        <p:spPr>
          <a:xfrm>
            <a:off x="106267" y="4585931"/>
            <a:ext cx="3361260" cy="2216384"/>
          </a:xfrm>
          <a:prstGeom prst="roundRect">
            <a:avLst/>
          </a:prstGeom>
          <a:solidFill>
            <a:srgbClr val="005EB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529640" rtl="0" eaLnBrk="1" fontAlgn="auto" latinLnBrk="0" hangingPunct="1">
              <a:lnSpc>
                <a:spcPct val="100000"/>
              </a:lnSpc>
              <a:spcBef>
                <a:spcPts val="0"/>
              </a:spcBef>
              <a:spcAft>
                <a:spcPts val="0"/>
              </a:spcAft>
              <a:buClrTx/>
              <a:buSzTx/>
              <a:buFontTx/>
              <a:buNone/>
              <a:tabLst/>
              <a:defRPr/>
            </a:pPr>
            <a:r>
              <a:rPr kumimoji="0" lang="en-US" sz="2462" b="1" i="0" u="none" strike="noStrike" kern="1200" cap="none" spc="0" normalizeH="0" baseline="0" noProof="0" dirty="0">
                <a:ln>
                  <a:noFill/>
                </a:ln>
                <a:solidFill>
                  <a:srgbClr val="FFFFFF"/>
                </a:solidFill>
                <a:effectLst/>
                <a:uLnTx/>
                <a:uFillTx/>
                <a:latin typeface="Arial" pitchFamily="34" charset="0"/>
                <a:ea typeface="+mn-ea"/>
                <a:cs typeface="Arial" pitchFamily="34" charset="0"/>
              </a:rPr>
              <a:t>The tasks:</a:t>
            </a:r>
          </a:p>
          <a:p>
            <a:pPr marL="0" marR="0" lvl="0" indent="0" algn="ctr" defTabSz="529640" rtl="0" eaLnBrk="1" fontAlgn="auto" latinLnBrk="0" hangingPunct="1">
              <a:lnSpc>
                <a:spcPct val="100000"/>
              </a:lnSpc>
              <a:spcBef>
                <a:spcPts val="0"/>
              </a:spcBef>
              <a:spcAft>
                <a:spcPts val="0"/>
              </a:spcAft>
              <a:buClrTx/>
              <a:buSzTx/>
              <a:buFontTx/>
              <a:buNone/>
              <a:tabLst/>
              <a:defRPr/>
            </a:pPr>
            <a:endParaRPr kumimoji="0" lang="en-US" sz="2462" b="1" i="0" u="none" strike="noStrike" kern="1200" cap="none" spc="0" normalizeH="0" baseline="0" noProof="0" dirty="0">
              <a:ln>
                <a:noFill/>
              </a:ln>
              <a:solidFill>
                <a:srgbClr val="FFFFFF"/>
              </a:solidFill>
              <a:effectLst/>
              <a:uLnTx/>
              <a:uFillTx/>
              <a:latin typeface="Arial" pitchFamily="34" charset="0"/>
              <a:ea typeface="+mn-ea"/>
              <a:cs typeface="Arial" pitchFamily="34" charset="0"/>
            </a:endParaRPr>
          </a:p>
          <a:p>
            <a:pPr marL="0" marR="0" lvl="0" indent="0" algn="ctr" defTabSz="529640" rtl="0" eaLnBrk="1" fontAlgn="auto" latinLnBrk="0" hangingPunct="1">
              <a:lnSpc>
                <a:spcPct val="100000"/>
              </a:lnSpc>
              <a:spcBef>
                <a:spcPts val="0"/>
              </a:spcBef>
              <a:spcAft>
                <a:spcPts val="0"/>
              </a:spcAft>
              <a:buClrTx/>
              <a:buSzTx/>
              <a:buFontTx/>
              <a:buNone/>
              <a:tabLst/>
              <a:defRPr/>
            </a:pPr>
            <a:r>
              <a:rPr kumimoji="0" lang="en-US" sz="2462" b="1" i="0" u="none" strike="noStrike" kern="1200" cap="none" spc="0" normalizeH="0" baseline="0" noProof="0" dirty="0">
                <a:ln>
                  <a:noFill/>
                </a:ln>
                <a:solidFill>
                  <a:srgbClr val="FFFFFF"/>
                </a:solidFill>
                <a:effectLst/>
                <a:uLnTx/>
                <a:uFillTx/>
                <a:latin typeface="Arial" pitchFamily="34" charset="0"/>
                <a:ea typeface="+mn-ea"/>
                <a:cs typeface="Arial" pitchFamily="34" charset="0"/>
              </a:rPr>
              <a:t>Rota, Calls, ….</a:t>
            </a:r>
            <a:endParaRPr kumimoji="0" lang="en-US" sz="2462" b="1"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sp>
        <p:nvSpPr>
          <p:cNvPr id="7" name="Rounded Rectangle 5">
            <a:extLst>
              <a:ext uri="{FF2B5EF4-FFF2-40B4-BE49-F238E27FC236}">
                <a16:creationId xmlns:a16="http://schemas.microsoft.com/office/drawing/2014/main" id="{1BD05743-2E7D-C22C-1206-C3616CC9BBAC}"/>
              </a:ext>
            </a:extLst>
          </p:cNvPr>
          <p:cNvSpPr/>
          <p:nvPr/>
        </p:nvSpPr>
        <p:spPr>
          <a:xfrm>
            <a:off x="3467527" y="4585932"/>
            <a:ext cx="3346096" cy="2216384"/>
          </a:xfrm>
          <a:prstGeom prst="roundRect">
            <a:avLst/>
          </a:prstGeom>
          <a:solidFill>
            <a:srgbClr val="41B6E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529640" rtl="0" eaLnBrk="1" fontAlgn="auto" latinLnBrk="0" hangingPunct="1">
              <a:lnSpc>
                <a:spcPct val="100000"/>
              </a:lnSpc>
              <a:spcBef>
                <a:spcPts val="0"/>
              </a:spcBef>
              <a:spcAft>
                <a:spcPts val="0"/>
              </a:spcAft>
              <a:buClrTx/>
              <a:buSzTx/>
              <a:buFontTx/>
              <a:buNone/>
              <a:tabLst/>
              <a:defRPr/>
            </a:pPr>
            <a:r>
              <a:rPr kumimoji="0" lang="en-US" sz="2462" b="1" i="0" u="none" strike="noStrike" kern="1200" cap="none" spc="0" normalizeH="0" baseline="0" noProof="0" dirty="0">
                <a:ln>
                  <a:noFill/>
                </a:ln>
                <a:solidFill>
                  <a:srgbClr val="FFFFFF"/>
                </a:solidFill>
                <a:effectLst/>
                <a:uLnTx/>
                <a:uFillTx/>
                <a:latin typeface="Arial" pitchFamily="34" charset="0"/>
                <a:ea typeface="+mn-ea"/>
                <a:cs typeface="Arial" pitchFamily="34" charset="0"/>
              </a:rPr>
              <a:t>Team Requirements:</a:t>
            </a:r>
          </a:p>
          <a:p>
            <a:pPr marL="0" marR="0" lvl="0" indent="0" algn="ctr" defTabSz="529640" rtl="0" eaLnBrk="1" fontAlgn="auto" latinLnBrk="0" hangingPunct="1">
              <a:lnSpc>
                <a:spcPct val="100000"/>
              </a:lnSpc>
              <a:spcBef>
                <a:spcPts val="0"/>
              </a:spcBef>
              <a:spcAft>
                <a:spcPts val="0"/>
              </a:spcAft>
              <a:buClrTx/>
              <a:buSzTx/>
              <a:buFontTx/>
              <a:buNone/>
              <a:tabLst/>
              <a:defRPr/>
            </a:pPr>
            <a:endParaRPr kumimoji="0" lang="en-US" sz="2462" b="1" i="0" u="none" strike="noStrike" kern="1200" cap="none" spc="0" normalizeH="0" baseline="0" noProof="0" dirty="0">
              <a:ln>
                <a:noFill/>
              </a:ln>
              <a:solidFill>
                <a:srgbClr val="FFFFFF"/>
              </a:solidFill>
              <a:effectLst/>
              <a:uLnTx/>
              <a:uFillTx/>
              <a:latin typeface="Arial" pitchFamily="34" charset="0"/>
              <a:ea typeface="+mn-ea"/>
              <a:cs typeface="Arial" pitchFamily="34" charset="0"/>
            </a:endParaRPr>
          </a:p>
          <a:p>
            <a:pPr marL="0" marR="0" lvl="0" indent="0" algn="ctr" defTabSz="529640" rtl="0" eaLnBrk="1" fontAlgn="auto" latinLnBrk="0" hangingPunct="1">
              <a:lnSpc>
                <a:spcPct val="100000"/>
              </a:lnSpc>
              <a:spcBef>
                <a:spcPts val="0"/>
              </a:spcBef>
              <a:spcAft>
                <a:spcPts val="0"/>
              </a:spcAft>
              <a:buClrTx/>
              <a:buSzTx/>
              <a:buFontTx/>
              <a:buNone/>
              <a:tabLst/>
              <a:defRPr/>
            </a:pPr>
            <a:r>
              <a:rPr kumimoji="0" lang="en-US" sz="2462" b="1" i="0" u="none" strike="noStrike" kern="1200" cap="none" spc="0" normalizeH="0" baseline="0" noProof="0" dirty="0">
                <a:ln>
                  <a:noFill/>
                </a:ln>
                <a:solidFill>
                  <a:srgbClr val="FFFFFF"/>
                </a:solidFill>
                <a:effectLst/>
                <a:uLnTx/>
                <a:uFillTx/>
                <a:latin typeface="Arial" pitchFamily="34" charset="0"/>
                <a:ea typeface="+mn-ea"/>
                <a:cs typeface="Arial" pitchFamily="34" charset="0"/>
              </a:rPr>
              <a:t>1% can be a few calls vs 100’s</a:t>
            </a:r>
            <a:endParaRPr kumimoji="0" lang="en-US" sz="2462" b="1"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sp>
        <p:nvSpPr>
          <p:cNvPr id="9" name="TextBox 8">
            <a:extLst>
              <a:ext uri="{FF2B5EF4-FFF2-40B4-BE49-F238E27FC236}">
                <a16:creationId xmlns:a16="http://schemas.microsoft.com/office/drawing/2014/main" id="{09DDDA3E-AABD-C1FC-B996-43720CB3D2AE}"/>
              </a:ext>
            </a:extLst>
          </p:cNvPr>
          <p:cNvSpPr txBox="1"/>
          <p:nvPr/>
        </p:nvSpPr>
        <p:spPr>
          <a:xfrm>
            <a:off x="8338468" y="1879801"/>
            <a:ext cx="6094476" cy="523220"/>
          </a:xfrm>
          <a:prstGeom prst="rect">
            <a:avLst/>
          </a:prstGeom>
          <a:noFill/>
        </p:spPr>
        <p:txBody>
          <a:bodyPr wrap="squar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2800" b="1" i="0" u="none" strike="noStrike" kern="1200" cap="none" spc="0" normalizeH="0" baseline="0" noProof="0" dirty="0" err="1">
                <a:ln>
                  <a:noFill/>
                </a:ln>
                <a:solidFill>
                  <a:prstClr val="black">
                    <a:lumMod val="50000"/>
                    <a:lumOff val="50000"/>
                  </a:prstClr>
                </a:solidFill>
                <a:effectLst/>
                <a:uLnTx/>
                <a:uFillTx/>
                <a:latin typeface="Arial" pitchFamily="34" charset="0"/>
                <a:ea typeface="+mn-ea"/>
                <a:cs typeface="Arial" pitchFamily="34" charset="0"/>
              </a:rPr>
              <a:t>Adhoc</a:t>
            </a:r>
            <a:r>
              <a:rPr kumimoji="0" lang="en-US" sz="2800" b="1" i="0" u="none" strike="noStrike" kern="1200" cap="none" spc="0" normalizeH="0" baseline="0" noProof="0" dirty="0">
                <a:ln>
                  <a:noFill/>
                </a:ln>
                <a:solidFill>
                  <a:prstClr val="black">
                    <a:lumMod val="50000"/>
                    <a:lumOff val="50000"/>
                  </a:prstClr>
                </a:solidFill>
                <a:effectLst/>
                <a:uLnTx/>
                <a:uFillTx/>
                <a:latin typeface="Arial" pitchFamily="34" charset="0"/>
                <a:ea typeface="+mn-ea"/>
                <a:cs typeface="Arial" pitchFamily="34" charset="0"/>
              </a:rPr>
              <a:t> Tasks </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10" name="Rounded Rectangle 1">
            <a:extLst>
              <a:ext uri="{FF2B5EF4-FFF2-40B4-BE49-F238E27FC236}">
                <a16:creationId xmlns:a16="http://schemas.microsoft.com/office/drawing/2014/main" id="{C887D42D-112A-2ADA-25A9-57DC06A9C318}"/>
              </a:ext>
            </a:extLst>
          </p:cNvPr>
          <p:cNvSpPr/>
          <p:nvPr/>
        </p:nvSpPr>
        <p:spPr>
          <a:xfrm>
            <a:off x="7582702" y="2465097"/>
            <a:ext cx="4160686" cy="2216384"/>
          </a:xfrm>
          <a:prstGeom prst="roundRect">
            <a:avLst/>
          </a:prstGeom>
          <a:solidFill>
            <a:srgbClr val="005EB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529640" rtl="0" eaLnBrk="1" fontAlgn="auto" latinLnBrk="0" hangingPunct="1">
              <a:lnSpc>
                <a:spcPct val="100000"/>
              </a:lnSpc>
              <a:spcBef>
                <a:spcPts val="0"/>
              </a:spcBef>
              <a:spcAft>
                <a:spcPts val="0"/>
              </a:spcAft>
              <a:buClrTx/>
              <a:buSzTx/>
              <a:buFontTx/>
              <a:buNone/>
              <a:tabLst/>
              <a:defRPr/>
            </a:pPr>
            <a:r>
              <a:rPr kumimoji="0" lang="en-US" sz="2462" b="1" i="0" u="none" strike="noStrike" kern="1200" cap="none" spc="0" normalizeH="0" baseline="0" noProof="0">
                <a:ln>
                  <a:noFill/>
                </a:ln>
                <a:solidFill>
                  <a:prstClr val="white"/>
                </a:solidFill>
                <a:effectLst/>
                <a:uLnTx/>
                <a:uFillTx/>
                <a:latin typeface="Arial" pitchFamily="34" charset="0"/>
                <a:ea typeface="+mn-ea"/>
                <a:cs typeface="Arial" pitchFamily="34" charset="0"/>
              </a:rPr>
              <a:t>Time consuming</a:t>
            </a:r>
            <a:endParaRPr kumimoji="0" lang="en-US" sz="2462" b="1"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12" name="Rounded Rectangle 5">
            <a:extLst>
              <a:ext uri="{FF2B5EF4-FFF2-40B4-BE49-F238E27FC236}">
                <a16:creationId xmlns:a16="http://schemas.microsoft.com/office/drawing/2014/main" id="{7D2EB840-FB9E-8D6F-B8D0-8A2EA0D2EEC5}"/>
              </a:ext>
            </a:extLst>
          </p:cNvPr>
          <p:cNvSpPr/>
          <p:nvPr/>
        </p:nvSpPr>
        <p:spPr>
          <a:xfrm>
            <a:off x="7582701" y="4681481"/>
            <a:ext cx="4160687" cy="1848281"/>
          </a:xfrm>
          <a:prstGeom prst="roundRect">
            <a:avLst/>
          </a:prstGeom>
          <a:solidFill>
            <a:srgbClr val="41B6E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529640" rtl="0" eaLnBrk="1" fontAlgn="auto" latinLnBrk="0" hangingPunct="1">
              <a:lnSpc>
                <a:spcPct val="100000"/>
              </a:lnSpc>
              <a:spcBef>
                <a:spcPts val="0"/>
              </a:spcBef>
              <a:spcAft>
                <a:spcPts val="0"/>
              </a:spcAft>
              <a:buClrTx/>
              <a:buSzTx/>
              <a:buFontTx/>
              <a:buNone/>
              <a:tabLst/>
              <a:defRPr/>
            </a:pPr>
            <a:r>
              <a:rPr kumimoji="0" lang="en-US" sz="2462" b="1" i="0" u="none" strike="noStrike" kern="1200" cap="none" spc="0" normalizeH="0" baseline="0" noProof="0">
                <a:ln>
                  <a:noFill/>
                </a:ln>
                <a:solidFill>
                  <a:srgbClr val="FFFFFF"/>
                </a:solidFill>
                <a:effectLst/>
                <a:uLnTx/>
                <a:uFillTx/>
                <a:latin typeface="Arial" pitchFamily="34" charset="0"/>
                <a:ea typeface="+mn-ea"/>
                <a:cs typeface="Arial" pitchFamily="34" charset="0"/>
              </a:rPr>
              <a:t>Unclear</a:t>
            </a:r>
            <a:endParaRPr kumimoji="0" lang="en-US" sz="2462" b="1"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85211907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 Single Corner of Rectangle 1">
            <a:extLst>
              <a:ext uri="{FF2B5EF4-FFF2-40B4-BE49-F238E27FC236}">
                <a16:creationId xmlns:a16="http://schemas.microsoft.com/office/drawing/2014/main" id="{6C0A6D9D-CAEB-9418-1E76-A93E8CC1BF20}"/>
              </a:ext>
            </a:extLst>
          </p:cNvPr>
          <p:cNvSpPr/>
          <p:nvPr/>
        </p:nvSpPr>
        <p:spPr>
          <a:xfrm flipH="1">
            <a:off x="-1" y="1408670"/>
            <a:ext cx="8175625" cy="5449330"/>
          </a:xfrm>
          <a:prstGeom prst="round1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215" b="0" i="0" u="none" strike="noStrike" kern="1200" cap="none" spc="0" normalizeH="0" baseline="0" noProof="0" dirty="0">
              <a:ln>
                <a:noFill/>
              </a:ln>
              <a:solidFill>
                <a:prstClr val="white"/>
              </a:solidFill>
              <a:effectLst/>
              <a:uLnTx/>
              <a:uFillTx/>
              <a:latin typeface="Calibri"/>
              <a:ea typeface="+mn-ea"/>
              <a:cs typeface="+mn-cs"/>
            </a:endParaRPr>
          </a:p>
        </p:txBody>
      </p:sp>
      <p:sp>
        <p:nvSpPr>
          <p:cNvPr id="8" name="Rectangle 1">
            <a:extLst>
              <a:ext uri="{FF2B5EF4-FFF2-40B4-BE49-F238E27FC236}">
                <a16:creationId xmlns:a16="http://schemas.microsoft.com/office/drawing/2014/main" id="{B24EBCD5-6881-D620-2141-A60EB8763541}"/>
              </a:ext>
            </a:extLst>
          </p:cNvPr>
          <p:cNvSpPr txBox="1">
            <a:spLocks noChangeArrowheads="1"/>
          </p:cNvSpPr>
          <p:nvPr/>
        </p:nvSpPr>
        <p:spPr>
          <a:xfrm>
            <a:off x="283295" y="414486"/>
            <a:ext cx="6478587" cy="682625"/>
          </a:xfrm>
          <a:prstGeom prst="rect">
            <a:avLst/>
          </a:prstGeom>
          <a:noFill/>
        </p:spPr>
        <p:txBody>
          <a:bodyPr lIns="112542" tIns="56271" rIns="112542" bIns="56271">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529640" rtl="0" eaLnBrk="1" fontAlgn="auto" latinLnBrk="0" hangingPunct="1">
              <a:lnSpc>
                <a:spcPct val="100000"/>
              </a:lnSpc>
              <a:spcBef>
                <a:spcPct val="0"/>
              </a:spcBef>
              <a:spcAft>
                <a:spcPts val="0"/>
              </a:spcAft>
              <a:buClrTx/>
              <a:buSzTx/>
              <a:buFontTx/>
              <a:buNone/>
              <a:tabLst/>
              <a:defRPr/>
            </a:pPr>
            <a:r>
              <a:rPr kumimoji="0" lang="en-US" sz="3446" b="1" i="0" u="none" strike="noStrike" kern="1200" cap="none" spc="0" normalizeH="0" baseline="0" noProof="0" dirty="0">
                <a:ln>
                  <a:noFill/>
                </a:ln>
                <a:solidFill>
                  <a:srgbClr val="0070C0"/>
                </a:solidFill>
                <a:effectLst/>
                <a:uLnTx/>
                <a:uFillTx/>
                <a:latin typeface="Arial"/>
                <a:ea typeface="+mj-ea"/>
                <a:cs typeface="Arial"/>
              </a:rPr>
              <a:t>Engagement Meeting Feedback</a:t>
            </a:r>
          </a:p>
          <a:p>
            <a:pPr marL="0" marR="0" lvl="0" indent="0" algn="l" defTabSz="529640" rtl="0" eaLnBrk="1" fontAlgn="auto" latinLnBrk="0" hangingPunct="1">
              <a:lnSpc>
                <a:spcPct val="100000"/>
              </a:lnSpc>
              <a:spcBef>
                <a:spcPct val="0"/>
              </a:spcBef>
              <a:spcAft>
                <a:spcPts val="0"/>
              </a:spcAft>
              <a:buClrTx/>
              <a:buSzTx/>
              <a:buFontTx/>
              <a:buNone/>
              <a:tabLst/>
              <a:defRPr/>
            </a:pPr>
            <a:endParaRPr kumimoji="0" lang="en-US" sz="3446" b="1" i="0" u="none" strike="noStrike" kern="1200" cap="none" spc="0" normalizeH="0" baseline="0" noProof="0" dirty="0">
              <a:ln>
                <a:noFill/>
              </a:ln>
              <a:solidFill>
                <a:srgbClr val="0070C0"/>
              </a:solidFill>
              <a:effectLst/>
              <a:uLnTx/>
              <a:uFillTx/>
              <a:latin typeface="Arial"/>
              <a:ea typeface="+mj-ea"/>
              <a:cs typeface="Arial"/>
            </a:endParaRPr>
          </a:p>
          <a:p>
            <a:pPr marL="0" marR="0" lvl="0" indent="0" algn="l" defTabSz="529640" rtl="0" eaLnBrk="1" fontAlgn="auto" latinLnBrk="0" hangingPunct="1">
              <a:lnSpc>
                <a:spcPct val="100000"/>
              </a:lnSpc>
              <a:spcBef>
                <a:spcPct val="0"/>
              </a:spcBef>
              <a:spcAft>
                <a:spcPts val="0"/>
              </a:spcAft>
              <a:buClrTx/>
              <a:buSzTx/>
              <a:buFontTx/>
              <a:buNone/>
              <a:tabLst/>
              <a:defRPr/>
            </a:pPr>
            <a:endParaRPr kumimoji="0" lang="en-US" sz="3446" b="1" i="0" u="none" strike="noStrike" kern="1200" cap="none" spc="0" normalizeH="0" baseline="0" noProof="0" dirty="0">
              <a:ln>
                <a:noFill/>
              </a:ln>
              <a:solidFill>
                <a:srgbClr val="0070C0"/>
              </a:solidFill>
              <a:effectLst/>
              <a:uLnTx/>
              <a:uFillTx/>
              <a:latin typeface="Arial" pitchFamily="34" charset="0"/>
              <a:ea typeface="+mj-ea"/>
              <a:cs typeface="Arial" pitchFamily="34" charset="0"/>
            </a:endParaRPr>
          </a:p>
        </p:txBody>
      </p:sp>
      <p:pic>
        <p:nvPicPr>
          <p:cNvPr id="32772" name="Picture 4" descr="Graphical user interface, logo&#10;&#10;Description automatically generated">
            <a:extLst>
              <a:ext uri="{FF2B5EF4-FFF2-40B4-BE49-F238E27FC236}">
                <a16:creationId xmlns:a16="http://schemas.microsoft.com/office/drawing/2014/main" id="{5DAC46B1-2CA7-18FE-3326-ABDB9421D0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60819" y="1"/>
            <a:ext cx="2129593" cy="1507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A person sitting on a bench&#10;&#10;Description automatically generated">
            <a:extLst>
              <a:ext uri="{FF2B5EF4-FFF2-40B4-BE49-F238E27FC236}">
                <a16:creationId xmlns:a16="http://schemas.microsoft.com/office/drawing/2014/main" id="{DDDA0160-1430-6ECA-4941-EE587915A9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5624" y="1408670"/>
            <a:ext cx="4025900" cy="59436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2B91B14-5A7E-FDF9-89CD-CB50F8ABB91B}"/>
              </a:ext>
            </a:extLst>
          </p:cNvPr>
          <p:cNvSpPr txBox="1"/>
          <p:nvPr/>
        </p:nvSpPr>
        <p:spPr>
          <a:xfrm>
            <a:off x="283295" y="1795147"/>
            <a:ext cx="7782364" cy="5170646"/>
          </a:xfrm>
          <a:prstGeom prst="rect">
            <a:avLst/>
          </a:prstGeom>
          <a:noFill/>
        </p:spPr>
        <p:txBody>
          <a:bodyPr wrap="square" rtlCol="0">
            <a:spAutoFit/>
          </a:bodyPr>
          <a:lstStyle/>
          <a:p>
            <a:pPr marL="342900" marR="0" lvl="0" indent="-34290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Team Canvas</a:t>
            </a:r>
            <a:r>
              <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p>
          <a:p>
            <a:pPr marL="0" marR="0" lvl="0" indent="0" algn="l" defTabSz="4572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COLLABOURATION</a:t>
            </a:r>
            <a:r>
              <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shared learning, clinical support of step 2 workforce, positive client outcomes, CMS/CSS, </a:t>
            </a:r>
            <a:r>
              <a:rPr kumimoji="0" lang="en-GB" sz="2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SUPPORT</a:t>
            </a:r>
            <a:r>
              <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service delivery</a:t>
            </a:r>
          </a:p>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342900" marR="0" lvl="0" indent="-34290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Components Task </a:t>
            </a:r>
            <a:r>
              <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feedback on tasks and time, no significant changes</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Overall positive response</a:t>
            </a:r>
          </a:p>
          <a:p>
            <a:pPr marL="285750" marR="0" lvl="0"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Developing clear service wide expectations of role</a:t>
            </a:r>
          </a:p>
          <a:p>
            <a:pPr marL="0" marR="0" lvl="0" indent="0" algn="l" defTabSz="4572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742950" marR="0" lvl="1" indent="-285750" algn="l" defTabSz="4572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10478892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A95A55-6088-F5F5-195D-BBBD93F24572}"/>
            </a:ext>
          </a:extLst>
        </p:cNvPr>
        <p:cNvGrpSpPr/>
        <p:nvPr/>
      </p:nvGrpSpPr>
      <p:grpSpPr>
        <a:xfrm>
          <a:off x="0" y="0"/>
          <a:ext cx="0" cy="0"/>
          <a:chOff x="0" y="0"/>
          <a:chExt cx="0" cy="0"/>
        </a:xfrm>
      </p:grpSpPr>
      <p:sp>
        <p:nvSpPr>
          <p:cNvPr id="2" name="Rounded Rectangle 1">
            <a:extLst>
              <a:ext uri="{FF2B5EF4-FFF2-40B4-BE49-F238E27FC236}">
                <a16:creationId xmlns:a16="http://schemas.microsoft.com/office/drawing/2014/main" id="{30D944BC-933D-216E-AB16-0111DD6DA5B1}"/>
              </a:ext>
            </a:extLst>
          </p:cNvPr>
          <p:cNvSpPr/>
          <p:nvPr/>
        </p:nvSpPr>
        <p:spPr>
          <a:xfrm>
            <a:off x="520700" y="1871663"/>
            <a:ext cx="5450442" cy="4624387"/>
          </a:xfrm>
          <a:prstGeom prst="roundRect">
            <a:avLst/>
          </a:prstGeom>
          <a:solidFill>
            <a:srgbClr val="005EB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2215" b="0" i="0" u="none" strike="noStrike" kern="1200" cap="none" spc="0" normalizeH="0" baseline="0" noProof="0" dirty="0">
              <a:ln>
                <a:noFill/>
              </a:ln>
              <a:solidFill>
                <a:prstClr val="white"/>
              </a:solidFill>
              <a:effectLst/>
              <a:uLnTx/>
              <a:uFillTx/>
              <a:latin typeface="Calibri"/>
              <a:ea typeface="+mn-ea"/>
              <a:cs typeface="+mn-cs"/>
            </a:endParaRPr>
          </a:p>
        </p:txBody>
      </p:sp>
      <p:sp>
        <p:nvSpPr>
          <p:cNvPr id="6" name="Rounded Rectangle 5">
            <a:extLst>
              <a:ext uri="{FF2B5EF4-FFF2-40B4-BE49-F238E27FC236}">
                <a16:creationId xmlns:a16="http://schemas.microsoft.com/office/drawing/2014/main" id="{CAD82894-DA82-30F3-06C3-A9E551CC5E28}"/>
              </a:ext>
            </a:extLst>
          </p:cNvPr>
          <p:cNvSpPr/>
          <p:nvPr/>
        </p:nvSpPr>
        <p:spPr>
          <a:xfrm>
            <a:off x="6337163" y="1890694"/>
            <a:ext cx="5452509" cy="4624387"/>
          </a:xfrm>
          <a:prstGeom prst="roundRect">
            <a:avLst/>
          </a:prstGeom>
          <a:solidFill>
            <a:srgbClr val="41B6E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2215" b="0" i="0" u="none" strike="noStrike" kern="1200" cap="none" spc="0" normalizeH="0" baseline="0" noProof="0">
              <a:ln>
                <a:noFill/>
              </a:ln>
              <a:solidFill>
                <a:prstClr val="white"/>
              </a:solidFill>
              <a:effectLst/>
              <a:uLnTx/>
              <a:uFillTx/>
              <a:latin typeface="Calibri"/>
              <a:ea typeface="+mn-ea"/>
              <a:cs typeface="+mn-cs"/>
            </a:endParaRPr>
          </a:p>
        </p:txBody>
      </p:sp>
      <p:pic>
        <p:nvPicPr>
          <p:cNvPr id="13321" name="Picture 2" descr="Graphical user interface, logo&#10;&#10;Description automatically generated">
            <a:extLst>
              <a:ext uri="{FF2B5EF4-FFF2-40B4-BE49-F238E27FC236}">
                <a16:creationId xmlns:a16="http://schemas.microsoft.com/office/drawing/2014/main" id="{1E0E1B3D-1CE4-A621-8E37-7E0F2A50E0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39300" y="-12700"/>
            <a:ext cx="2552700" cy="180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DF41A552-5CFC-97A2-B796-BA423E9DE508}"/>
              </a:ext>
            </a:extLst>
          </p:cNvPr>
          <p:cNvSpPr txBox="1"/>
          <p:nvPr/>
        </p:nvSpPr>
        <p:spPr>
          <a:xfrm>
            <a:off x="6637373" y="2217728"/>
            <a:ext cx="4870415" cy="3970318"/>
          </a:xfrm>
          <a:prstGeom prst="rect">
            <a:avLst/>
          </a:prstGeom>
          <a:noFill/>
        </p:spPr>
        <p:txBody>
          <a:bodyPr wrap="square">
            <a:spAutoFit/>
          </a:bodyPr>
          <a:lstStyle/>
          <a:p>
            <a:pPr marL="0" marR="0" lvl="0" indent="0" algn="ctr" defTabSz="52964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itchFamily="34" charset="0"/>
              </a:rPr>
              <a:t>CSS </a:t>
            </a:r>
            <a:r>
              <a:rPr kumimoji="0" lang="en-GB" sz="2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Topics expectations </a:t>
            </a:r>
          </a:p>
          <a:p>
            <a:pPr marL="0" marR="0" lvl="0" indent="0" algn="ctr" defTabSz="52964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52964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Be clear, not just SPWP talking – skills, observing recordings</a:t>
            </a:r>
          </a:p>
          <a:p>
            <a:pPr marL="0" marR="0" lvl="0" indent="0" algn="ctr" defTabSz="52964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52964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Developing shared resource bank through SPWP meetings</a:t>
            </a:r>
            <a:endParaRPr kumimoji="0" lang="en-US" sz="28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itchFamily="34" charset="0"/>
            </a:endParaRPr>
          </a:p>
        </p:txBody>
      </p:sp>
      <p:sp>
        <p:nvSpPr>
          <p:cNvPr id="11" name="Rectangle 1">
            <a:extLst>
              <a:ext uri="{FF2B5EF4-FFF2-40B4-BE49-F238E27FC236}">
                <a16:creationId xmlns:a16="http://schemas.microsoft.com/office/drawing/2014/main" id="{B5BCE8FC-CA20-9353-DC0E-E764FE7F4B62}"/>
              </a:ext>
            </a:extLst>
          </p:cNvPr>
          <p:cNvSpPr>
            <a:spLocks noGrp="1" noChangeArrowheads="1"/>
          </p:cNvSpPr>
          <p:nvPr>
            <p:ph type="title"/>
          </p:nvPr>
        </p:nvSpPr>
        <p:spPr>
          <a:xfrm>
            <a:off x="684212" y="1122363"/>
            <a:ext cx="8673204" cy="1260475"/>
          </a:xfrm>
        </p:spPr>
        <p:txBody>
          <a:bodyPr rtlCol="0" anchor="t">
            <a:noAutofit/>
          </a:bodyPr>
          <a:lstStyle/>
          <a:p>
            <a:pPr algn="l" defTabSz="529640" fontAlgn="auto">
              <a:spcAft>
                <a:spcPts val="0"/>
              </a:spcAft>
              <a:defRPr/>
            </a:pPr>
            <a:r>
              <a:rPr lang="en-US" sz="2800" b="1" dirty="0">
                <a:solidFill>
                  <a:schemeClr val="tx1">
                    <a:lumMod val="50000"/>
                    <a:lumOff val="50000"/>
                  </a:schemeClr>
                </a:solidFill>
                <a:latin typeface="Arial" pitchFamily="34" charset="0"/>
                <a:cs typeface="Arial" pitchFamily="34" charset="0"/>
              </a:rPr>
              <a:t>PWP Supervision Considerations and Learning</a:t>
            </a:r>
            <a:br>
              <a:rPr lang="en-US" sz="2800" b="1" dirty="0">
                <a:solidFill>
                  <a:schemeClr val="tx1">
                    <a:lumMod val="50000"/>
                    <a:lumOff val="50000"/>
                  </a:schemeClr>
                </a:solidFill>
                <a:latin typeface="Arial" pitchFamily="34" charset="0"/>
                <a:cs typeface="Arial" pitchFamily="34" charset="0"/>
              </a:rPr>
            </a:br>
            <a:endParaRPr lang="en-US" sz="2800" dirty="0">
              <a:solidFill>
                <a:schemeClr val="tx1">
                  <a:lumMod val="50000"/>
                  <a:lumOff val="50000"/>
                </a:schemeClr>
              </a:solidFill>
              <a:latin typeface="Arial" pitchFamily="34" charset="0"/>
              <a:cs typeface="Arial" pitchFamily="34" charset="0"/>
            </a:endParaRPr>
          </a:p>
        </p:txBody>
      </p:sp>
      <p:sp>
        <p:nvSpPr>
          <p:cNvPr id="13327" name="Rectangle 1">
            <a:extLst>
              <a:ext uri="{FF2B5EF4-FFF2-40B4-BE49-F238E27FC236}">
                <a16:creationId xmlns:a16="http://schemas.microsoft.com/office/drawing/2014/main" id="{6D19ED72-31BD-8035-429C-5EB68D790B9B}"/>
              </a:ext>
            </a:extLst>
          </p:cNvPr>
          <p:cNvSpPr txBox="1">
            <a:spLocks noChangeArrowheads="1"/>
          </p:cNvSpPr>
          <p:nvPr/>
        </p:nvSpPr>
        <p:spPr bwMode="auto">
          <a:xfrm>
            <a:off x="520700" y="361950"/>
            <a:ext cx="8193532"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542" tIns="56271" rIns="112542" bIns="56271"/>
          <a:lstStyle>
            <a:lvl1pPr defTabSz="528638">
              <a:defRPr>
                <a:solidFill>
                  <a:schemeClr val="tx1"/>
                </a:solidFill>
                <a:latin typeface="Calibri" panose="020F0502020204030204" pitchFamily="34" charset="0"/>
              </a:defRPr>
            </a:lvl1pPr>
            <a:lvl2pPr marL="742950" indent="-285750" defTabSz="528638">
              <a:defRPr>
                <a:solidFill>
                  <a:schemeClr val="tx1"/>
                </a:solidFill>
                <a:latin typeface="Calibri" panose="020F0502020204030204" pitchFamily="34" charset="0"/>
              </a:defRPr>
            </a:lvl2pPr>
            <a:lvl3pPr marL="1143000" indent="-228600" defTabSz="528638">
              <a:defRPr>
                <a:solidFill>
                  <a:schemeClr val="tx1"/>
                </a:solidFill>
                <a:latin typeface="Calibri" panose="020F0502020204030204" pitchFamily="34" charset="0"/>
              </a:defRPr>
            </a:lvl3pPr>
            <a:lvl4pPr marL="1600200" indent="-228600" defTabSz="528638">
              <a:defRPr>
                <a:solidFill>
                  <a:schemeClr val="tx1"/>
                </a:solidFill>
                <a:latin typeface="Calibri" panose="020F0502020204030204" pitchFamily="34" charset="0"/>
              </a:defRPr>
            </a:lvl4pPr>
            <a:lvl5pPr marL="2057400" indent="-228600" defTabSz="528638">
              <a:defRPr>
                <a:solidFill>
                  <a:schemeClr val="tx1"/>
                </a:solidFill>
                <a:latin typeface="Calibri" panose="020F0502020204030204" pitchFamily="34" charset="0"/>
              </a:defRPr>
            </a:lvl5pPr>
            <a:lvl6pPr marL="2514600" indent="-228600" defTabSz="528638" fontAlgn="base">
              <a:spcBef>
                <a:spcPct val="0"/>
              </a:spcBef>
              <a:spcAft>
                <a:spcPct val="0"/>
              </a:spcAft>
              <a:defRPr>
                <a:solidFill>
                  <a:schemeClr val="tx1"/>
                </a:solidFill>
                <a:latin typeface="Calibri" panose="020F0502020204030204" pitchFamily="34" charset="0"/>
              </a:defRPr>
            </a:lvl6pPr>
            <a:lvl7pPr marL="2971800" indent="-228600" defTabSz="528638" fontAlgn="base">
              <a:spcBef>
                <a:spcPct val="0"/>
              </a:spcBef>
              <a:spcAft>
                <a:spcPct val="0"/>
              </a:spcAft>
              <a:defRPr>
                <a:solidFill>
                  <a:schemeClr val="tx1"/>
                </a:solidFill>
                <a:latin typeface="Calibri" panose="020F0502020204030204" pitchFamily="34" charset="0"/>
              </a:defRPr>
            </a:lvl7pPr>
            <a:lvl8pPr marL="3429000" indent="-228600" defTabSz="528638" fontAlgn="base">
              <a:spcBef>
                <a:spcPct val="0"/>
              </a:spcBef>
              <a:spcAft>
                <a:spcPct val="0"/>
              </a:spcAft>
              <a:defRPr>
                <a:solidFill>
                  <a:schemeClr val="tx1"/>
                </a:solidFill>
                <a:latin typeface="Calibri" panose="020F0502020204030204" pitchFamily="34" charset="0"/>
              </a:defRPr>
            </a:lvl8pPr>
            <a:lvl9pPr marL="3886200" indent="-228600" defTabSz="528638" fontAlgn="base">
              <a:spcBef>
                <a:spcPct val="0"/>
              </a:spcBef>
              <a:spcAft>
                <a:spcPct val="0"/>
              </a:spcAft>
              <a:defRPr>
                <a:solidFill>
                  <a:schemeClr val="tx1"/>
                </a:solidFill>
                <a:latin typeface="Calibri" panose="020F0502020204030204" pitchFamily="34" charset="0"/>
              </a:defRPr>
            </a:lvl9pPr>
          </a:lstStyle>
          <a:p>
            <a:pPr marL="0" marR="0" lvl="0" indent="0" algn="l" defTabSz="528638" rtl="0" eaLnBrk="1" fontAlgn="base" latinLnBrk="0" hangingPunct="1">
              <a:lnSpc>
                <a:spcPct val="100000"/>
              </a:lnSpc>
              <a:spcBef>
                <a:spcPct val="0"/>
              </a:spcBef>
              <a:spcAft>
                <a:spcPct val="0"/>
              </a:spcAft>
              <a:buClrTx/>
              <a:buSzTx/>
              <a:buFontTx/>
              <a:buNone/>
              <a:tabLst/>
              <a:defRPr/>
            </a:pPr>
            <a:r>
              <a:rPr kumimoji="0" lang="en-GB" altLang="en-US" sz="3600" b="1"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rPr>
              <a:t>Engagement Feedback Example</a:t>
            </a:r>
            <a:endParaRPr kumimoji="0" lang="en-GB" altLang="en-US" sz="6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3" name="TextBox 2">
            <a:extLst>
              <a:ext uri="{FF2B5EF4-FFF2-40B4-BE49-F238E27FC236}">
                <a16:creationId xmlns:a16="http://schemas.microsoft.com/office/drawing/2014/main" id="{88BFEB16-1EC9-39A4-17CC-74D890D1C548}"/>
              </a:ext>
            </a:extLst>
          </p:cNvPr>
          <p:cNvSpPr txBox="1"/>
          <p:nvPr/>
        </p:nvSpPr>
        <p:spPr>
          <a:xfrm>
            <a:off x="853406" y="2002284"/>
            <a:ext cx="4785030" cy="4401205"/>
          </a:xfrm>
          <a:prstGeom prst="rect">
            <a:avLst/>
          </a:prstGeom>
          <a:noFill/>
        </p:spPr>
        <p:txBody>
          <a:bodyPr wrap="square" rtlCol="0">
            <a:spAutoFit/>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CMS: </a:t>
            </a:r>
          </a:p>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GB" sz="2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Clear expectations of what is covered (</a:t>
            </a:r>
            <a:r>
              <a:rPr kumimoji="0" lang="en-GB" sz="2800" b="0" i="1"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refreshed contracts and </a:t>
            </a:r>
          </a:p>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GB" sz="2800" b="0" i="1"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Proforma developed as a result</a:t>
            </a:r>
            <a:r>
              <a:rPr kumimoji="0" lang="en-GB" sz="2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p>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GB" sz="2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+ 15 min </a:t>
            </a:r>
            <a:r>
              <a:rPr kumimoji="0" lang="en-GB" sz="2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additional time </a:t>
            </a:r>
            <a:r>
              <a:rPr kumimoji="0" lang="en-GB" sz="2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if group facilitator</a:t>
            </a:r>
          </a:p>
        </p:txBody>
      </p:sp>
    </p:spTree>
    <p:extLst>
      <p:ext uri="{BB962C8B-B14F-4D97-AF65-F5344CB8AC3E}">
        <p14:creationId xmlns:p14="http://schemas.microsoft.com/office/powerpoint/2010/main" val="394911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C81338-8CD4-44B4-369F-31F88D4C1F18}"/>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BF932B70-B721-6EA2-E9E7-0510A7D4C64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6" name="Title 1">
            <a:extLst>
              <a:ext uri="{FF2B5EF4-FFF2-40B4-BE49-F238E27FC236}">
                <a16:creationId xmlns:a16="http://schemas.microsoft.com/office/drawing/2014/main" id="{3AC41EFF-B6D2-1FBC-7036-C7DFCC00B45A}"/>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r>
              <a:rPr lang="en-GB" sz="2800" b="1" i="1" dirty="0">
                <a:solidFill>
                  <a:schemeClr val="bg1"/>
                </a:solidFill>
                <a:latin typeface="Calibri" panose="020F0502020204030204"/>
              </a:rPr>
              <a:t>Common Mental Health Conditions: anxiety disorders and depression</a:t>
            </a:r>
            <a:endParaRPr lang="en-GB" sz="2600" b="1" i="1" dirty="0">
              <a:solidFill>
                <a:schemeClr val="bg1"/>
              </a:solidFill>
              <a:latin typeface="Calibri" panose="020F0502020204030204"/>
            </a:endParaRPr>
          </a:p>
        </p:txBody>
      </p:sp>
      <p:sp>
        <p:nvSpPr>
          <p:cNvPr id="7" name="Content Placeholder 2">
            <a:extLst>
              <a:ext uri="{FF2B5EF4-FFF2-40B4-BE49-F238E27FC236}">
                <a16:creationId xmlns:a16="http://schemas.microsoft.com/office/drawing/2014/main" id="{2001385A-2D60-9CC5-7F96-1A9423ED6FBD}"/>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0" name="Content Placeholder 2">
            <a:extLst>
              <a:ext uri="{FF2B5EF4-FFF2-40B4-BE49-F238E27FC236}">
                <a16:creationId xmlns:a16="http://schemas.microsoft.com/office/drawing/2014/main" id="{52FDDB24-8CCA-C643-C6A7-537CEA5EB74E}"/>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sp>
        <p:nvSpPr>
          <p:cNvPr id="17" name="TextBox 16">
            <a:extLst>
              <a:ext uri="{FF2B5EF4-FFF2-40B4-BE49-F238E27FC236}">
                <a16:creationId xmlns:a16="http://schemas.microsoft.com/office/drawing/2014/main" id="{5BB7462F-D471-5578-4395-C1BD36C6F6D1}"/>
              </a:ext>
            </a:extLst>
          </p:cNvPr>
          <p:cNvSpPr txBox="1"/>
          <p:nvPr/>
        </p:nvSpPr>
        <p:spPr>
          <a:xfrm>
            <a:off x="506487" y="1211875"/>
            <a:ext cx="8340788" cy="5601533"/>
          </a:xfrm>
          <a:prstGeom prst="rect">
            <a:avLst/>
          </a:prstGeom>
          <a:noFill/>
        </p:spPr>
        <p:txBody>
          <a:bodyPr wrap="square">
            <a:spAutoFit/>
          </a:bodyPr>
          <a:lstStyle/>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Mental health remains England’s leading health concern (45% of respondents).</a:t>
            </a:r>
          </a:p>
          <a:p>
            <a:pPr marL="285750" indent="-285750">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21% of adults </a:t>
            </a:r>
            <a:r>
              <a:rPr lang="en-GB" sz="2000" dirty="0">
                <a:solidFill>
                  <a:srgbClr val="333333"/>
                </a:solidFill>
                <a:latin typeface="Arial" panose="020B0604020202020204" pitchFamily="34" charset="0"/>
                <a:ea typeface="Calibri" panose="020F0502020204030204" pitchFamily="34" charset="0"/>
                <a:cs typeface="Arial" panose="020B0604020202020204" pitchFamily="34" charset="0"/>
              </a:rPr>
              <a:t>in England </a:t>
            </a:r>
            <a:r>
              <a:rPr lang="en-GB" sz="2000" dirty="0">
                <a:latin typeface="Arial" panose="020B0604020202020204" pitchFamily="34" charset="0"/>
                <a:cs typeface="Arial" panose="020B0604020202020204" pitchFamily="34" charset="0"/>
              </a:rPr>
              <a:t>reported a mental health problem. </a:t>
            </a:r>
          </a:p>
          <a:p>
            <a:endParaRPr lang="en-GB"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20% had a common mental health condition (CMHC), i.e. an anxiety disorder and/or depression, while 1% of the population live with a severe mental illness (0.5% a psychotic disorder).</a:t>
            </a:r>
          </a:p>
          <a:p>
            <a:pPr marL="285750" indent="-285750">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Disability-Adjusted Life Years (DALYs) measure the total burden of disease. CMHC are a top cause of DALYs mainly due to years lived with disability (YLDs).</a:t>
            </a:r>
          </a:p>
          <a:p>
            <a:endParaRPr lang="en-GB"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In Europe (2020) </a:t>
            </a:r>
            <a:r>
              <a:rPr lang="en-GB" sz="2000" i="1" dirty="0">
                <a:latin typeface="Arial" panose="020B0604020202020204" pitchFamily="34" charset="0"/>
                <a:cs typeface="Arial" panose="020B0604020202020204" pitchFamily="34" charset="0"/>
              </a:rPr>
              <a:t>11.0 million years of healthy life lost</a:t>
            </a:r>
            <a:r>
              <a:rPr lang="en-GB" sz="2000" dirty="0">
                <a:latin typeface="Arial" panose="020B0604020202020204" pitchFamily="34" charset="0"/>
                <a:cs typeface="Arial" panose="020B0604020202020204" pitchFamily="34" charset="0"/>
              </a:rPr>
              <a:t> due to anxiety- and depressive-disorders; 2.9m lost to Schizophrenia and Bipolar Disorder (for further comparison: lung cancers 10.4m, breast cancer 4.5m, Alzheimer’s/other dementias 3.7m). </a:t>
            </a:r>
          </a:p>
          <a:p>
            <a:pPr marL="285750" indent="-285750">
              <a:buFont typeface="Arial" panose="020B0604020202020204" pitchFamily="34" charset="0"/>
              <a:buChar char="•"/>
            </a:pPr>
            <a:endParaRPr lang="en-GB" dirty="0"/>
          </a:p>
        </p:txBody>
      </p:sp>
      <p:sp>
        <p:nvSpPr>
          <p:cNvPr id="2" name="TextBox 1">
            <a:extLst>
              <a:ext uri="{FF2B5EF4-FFF2-40B4-BE49-F238E27FC236}">
                <a16:creationId xmlns:a16="http://schemas.microsoft.com/office/drawing/2014/main" id="{004D43AF-CB3F-5C04-7255-5A8765176CCA}"/>
              </a:ext>
            </a:extLst>
          </p:cNvPr>
          <p:cNvSpPr txBox="1"/>
          <p:nvPr/>
        </p:nvSpPr>
        <p:spPr>
          <a:xfrm>
            <a:off x="10390909" y="904099"/>
            <a:ext cx="1801091" cy="5909310"/>
          </a:xfrm>
          <a:prstGeom prst="rect">
            <a:avLst/>
          </a:prstGeom>
          <a:solidFill>
            <a:schemeClr val="accent1">
              <a:lumMod val="75000"/>
            </a:schemeClr>
          </a:solidFill>
        </p:spPr>
        <p:txBody>
          <a:bodyPr wrap="square" rtlCol="0">
            <a:spAutoFit/>
          </a:bodyPr>
          <a:lstStyle/>
          <a:p>
            <a:pPr algn="ctr"/>
            <a:r>
              <a:rPr lang="en-GB" dirty="0">
                <a:solidFill>
                  <a:schemeClr val="bg1"/>
                </a:solidFill>
              </a:rPr>
              <a:t>Source</a:t>
            </a:r>
          </a:p>
          <a:p>
            <a:pPr algn="ctr"/>
            <a:endParaRPr lang="en-GB" dirty="0">
              <a:solidFill>
                <a:schemeClr val="bg1"/>
              </a:solidFill>
            </a:endParaRPr>
          </a:p>
          <a:p>
            <a:r>
              <a:rPr lang="en-GB" dirty="0">
                <a:solidFill>
                  <a:schemeClr val="bg1"/>
                </a:solidFill>
                <a:hlinkClick r:id="rId4">
                  <a:extLst>
                    <a:ext uri="{A12FA001-AC4F-418D-AE19-62706E023703}">
                      <ahyp:hlinkClr xmlns:ahyp="http://schemas.microsoft.com/office/drawing/2018/hyperlinkcolor" val="tx"/>
                    </a:ext>
                  </a:extLst>
                </a:hlinkClick>
              </a:rPr>
              <a:t>Adult Psychiatric Morbidity Survey: Survey of Mental Health and Wellbeing, England, 2023/4 - NHS England Digital</a:t>
            </a:r>
            <a:endParaRPr lang="en-GB" dirty="0">
              <a:solidFill>
                <a:schemeClr val="bg1"/>
              </a:solidFill>
            </a:endParaRPr>
          </a:p>
          <a:p>
            <a:endParaRPr lang="en-GB" dirty="0">
              <a:solidFill>
                <a:schemeClr val="bg1"/>
              </a:solidFill>
            </a:endParaRPr>
          </a:p>
          <a:p>
            <a:r>
              <a:rPr lang="en-GB" dirty="0">
                <a:solidFill>
                  <a:schemeClr val="bg1"/>
                </a:solidFill>
              </a:rPr>
              <a:t>WHO, Global Disease Burden 2020-21: </a:t>
            </a:r>
            <a:r>
              <a:rPr lang="en-GB" dirty="0">
                <a:solidFill>
                  <a:schemeClr val="bg1"/>
                </a:solidFill>
                <a:hlinkClick r:id="rId5">
                  <a:extLst>
                    <a:ext uri="{A12FA001-AC4F-418D-AE19-62706E023703}">
                      <ahyp:hlinkClr xmlns:ahyp="http://schemas.microsoft.com/office/drawing/2018/hyperlinkcolor" val="tx"/>
                    </a:ext>
                  </a:extLst>
                </a:hlinkClick>
              </a:rPr>
              <a:t>Leading causes of DALYs</a:t>
            </a:r>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p:txBody>
      </p:sp>
    </p:spTree>
    <p:extLst>
      <p:ext uri="{BB962C8B-B14F-4D97-AF65-F5344CB8AC3E}">
        <p14:creationId xmlns:p14="http://schemas.microsoft.com/office/powerpoint/2010/main" val="260775725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7BDC0331-0D87-E78D-73CF-FB69B595B81E}"/>
              </a:ext>
            </a:extLst>
          </p:cNvPr>
          <p:cNvSpPr/>
          <p:nvPr/>
        </p:nvSpPr>
        <p:spPr>
          <a:xfrm>
            <a:off x="0" y="1543075"/>
            <a:ext cx="4216400" cy="5314925"/>
          </a:xfrm>
          <a:prstGeom prst="roundRect">
            <a:avLst/>
          </a:prstGeom>
          <a:solidFill>
            <a:srgbClr val="005EB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2215" b="0" i="0" u="none" strike="noStrike" kern="1200" cap="none" spc="0" normalizeH="0" baseline="0" noProof="0">
              <a:ln>
                <a:noFill/>
              </a:ln>
              <a:solidFill>
                <a:prstClr val="white"/>
              </a:solidFill>
              <a:effectLst/>
              <a:uLnTx/>
              <a:uFillTx/>
              <a:latin typeface="Calibri"/>
              <a:ea typeface="+mn-ea"/>
              <a:cs typeface="+mn-cs"/>
            </a:endParaRPr>
          </a:p>
        </p:txBody>
      </p:sp>
      <p:sp>
        <p:nvSpPr>
          <p:cNvPr id="6" name="Rounded Rectangle 5">
            <a:extLst>
              <a:ext uri="{FF2B5EF4-FFF2-40B4-BE49-F238E27FC236}">
                <a16:creationId xmlns:a16="http://schemas.microsoft.com/office/drawing/2014/main" id="{B047F1C5-515B-5BC9-3DCC-C9AD921E99E8}"/>
              </a:ext>
            </a:extLst>
          </p:cNvPr>
          <p:cNvSpPr/>
          <p:nvPr/>
        </p:nvSpPr>
        <p:spPr>
          <a:xfrm>
            <a:off x="4210448" y="1543006"/>
            <a:ext cx="4476064" cy="5314994"/>
          </a:xfrm>
          <a:prstGeom prst="roundRect">
            <a:avLst/>
          </a:prstGeom>
          <a:solidFill>
            <a:srgbClr val="41B6E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2215" b="0" i="0" u="none" strike="noStrike" kern="1200" cap="none" spc="0" normalizeH="0" baseline="0" noProof="0">
              <a:ln>
                <a:noFill/>
              </a:ln>
              <a:solidFill>
                <a:prstClr val="white"/>
              </a:solidFill>
              <a:effectLst/>
              <a:uLnTx/>
              <a:uFillTx/>
              <a:latin typeface="Calibri"/>
              <a:ea typeface="+mn-ea"/>
              <a:cs typeface="+mn-cs"/>
            </a:endParaRPr>
          </a:p>
        </p:txBody>
      </p:sp>
      <p:sp>
        <p:nvSpPr>
          <p:cNvPr id="7" name="Rounded Rectangle 6">
            <a:extLst>
              <a:ext uri="{FF2B5EF4-FFF2-40B4-BE49-F238E27FC236}">
                <a16:creationId xmlns:a16="http://schemas.microsoft.com/office/drawing/2014/main" id="{7FD09AC2-CB2A-0D8B-8716-7B9169D2EB66}"/>
              </a:ext>
            </a:extLst>
          </p:cNvPr>
          <p:cNvSpPr/>
          <p:nvPr/>
        </p:nvSpPr>
        <p:spPr>
          <a:xfrm>
            <a:off x="8711514" y="1492376"/>
            <a:ext cx="3527854" cy="2691324"/>
          </a:xfrm>
          <a:prstGeom prst="roundRect">
            <a:avLst/>
          </a:prstGeom>
          <a:solidFill>
            <a:srgbClr val="AE257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2215" b="0" i="0" u="none" strike="noStrike" kern="1200" cap="none" spc="0" normalizeH="0" baseline="0" noProof="0">
              <a:ln>
                <a:noFill/>
              </a:ln>
              <a:solidFill>
                <a:prstClr val="white"/>
              </a:solidFill>
              <a:effectLst/>
              <a:uLnTx/>
              <a:uFillTx/>
              <a:latin typeface="Calibri"/>
              <a:ea typeface="+mn-ea"/>
              <a:cs typeface="+mn-cs"/>
            </a:endParaRPr>
          </a:p>
        </p:txBody>
      </p:sp>
      <p:sp>
        <p:nvSpPr>
          <p:cNvPr id="8" name="Rounded Rectangle 7">
            <a:extLst>
              <a:ext uri="{FF2B5EF4-FFF2-40B4-BE49-F238E27FC236}">
                <a16:creationId xmlns:a16="http://schemas.microsoft.com/office/drawing/2014/main" id="{91CCCC7F-5F6D-BF69-226E-1E14741AE1FD}"/>
              </a:ext>
            </a:extLst>
          </p:cNvPr>
          <p:cNvSpPr/>
          <p:nvPr/>
        </p:nvSpPr>
        <p:spPr>
          <a:xfrm>
            <a:off x="8711514" y="4158062"/>
            <a:ext cx="3480486" cy="2691325"/>
          </a:xfrm>
          <a:prstGeom prst="roundRect">
            <a:avLst/>
          </a:prstGeom>
          <a:solidFill>
            <a:srgbClr val="ED8B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2215" b="0" i="0" u="none" strike="noStrike" kern="1200" cap="none" spc="0" normalizeH="0" baseline="0" noProof="0">
              <a:ln>
                <a:noFill/>
              </a:ln>
              <a:solidFill>
                <a:prstClr val="white"/>
              </a:solidFill>
              <a:effectLst/>
              <a:uLnTx/>
              <a:uFillTx/>
              <a:latin typeface="Calibri"/>
              <a:ea typeface="+mn-ea"/>
              <a:cs typeface="+mn-cs"/>
            </a:endParaRPr>
          </a:p>
        </p:txBody>
      </p:sp>
      <p:sp>
        <p:nvSpPr>
          <p:cNvPr id="15" name="TextBox 14">
            <a:extLst>
              <a:ext uri="{FF2B5EF4-FFF2-40B4-BE49-F238E27FC236}">
                <a16:creationId xmlns:a16="http://schemas.microsoft.com/office/drawing/2014/main" id="{21449408-7522-B8CD-3C7B-C339F4E9C2BB}"/>
              </a:ext>
            </a:extLst>
          </p:cNvPr>
          <p:cNvSpPr txBox="1"/>
          <p:nvPr/>
        </p:nvSpPr>
        <p:spPr>
          <a:xfrm>
            <a:off x="80407" y="1543006"/>
            <a:ext cx="3928268" cy="5775299"/>
          </a:xfrm>
          <a:prstGeom prst="rect">
            <a:avLst/>
          </a:prstGeom>
          <a:noFill/>
        </p:spPr>
        <p:txBody>
          <a:bodyPr wrap="square">
            <a:spAutoFit/>
          </a:bodyPr>
          <a:lstStyle/>
          <a:p>
            <a:pPr marL="0" marR="0" lvl="0" indent="0" algn="ctr" defTabSz="529640" rtl="0" eaLnBrk="1" fontAlgn="auto" latinLnBrk="0" hangingPunct="1">
              <a:lnSpc>
                <a:spcPct val="100000"/>
              </a:lnSpc>
              <a:spcBef>
                <a:spcPts val="0"/>
              </a:spcBef>
              <a:spcAft>
                <a:spcPts val="0"/>
              </a:spcAft>
              <a:buClrTx/>
              <a:buSzTx/>
              <a:buFontTx/>
              <a:buNone/>
              <a:tabLst/>
              <a:defRPr/>
            </a:pPr>
            <a:r>
              <a:rPr kumimoji="0" lang="en-US" sz="2462" b="1" i="0" u="none" strike="noStrike" kern="1200" cap="none" spc="0" normalizeH="0" baseline="0" noProof="0" dirty="0">
                <a:ln>
                  <a:noFill/>
                </a:ln>
                <a:solidFill>
                  <a:srgbClr val="FFFFFF"/>
                </a:solidFill>
                <a:effectLst/>
                <a:uLnTx/>
                <a:uFillTx/>
                <a:latin typeface="Arial" pitchFamily="34" charset="0"/>
                <a:ea typeface="+mn-ea"/>
                <a:cs typeface="Arial" pitchFamily="34" charset="0"/>
              </a:rPr>
              <a:t>Core Components</a:t>
            </a:r>
          </a:p>
          <a:p>
            <a:pPr marL="0" marR="0" lvl="0" indent="0" algn="ctr" defTabSz="529640" rtl="0" eaLnBrk="1" fontAlgn="auto" latinLnBrk="0" hangingPunct="1">
              <a:lnSpc>
                <a:spcPct val="100000"/>
              </a:lnSpc>
              <a:spcBef>
                <a:spcPts val="0"/>
              </a:spcBef>
              <a:spcAft>
                <a:spcPts val="0"/>
              </a:spcAft>
              <a:buClrTx/>
              <a:buSzTx/>
              <a:buFontTx/>
              <a:buNone/>
              <a:tabLst/>
              <a:defRPr/>
            </a:pPr>
            <a:r>
              <a:rPr kumimoji="0" lang="en-US" sz="2462" b="1" i="0" u="none" strike="noStrike" kern="1200" cap="none" spc="0" normalizeH="0" baseline="0" noProof="0" dirty="0">
                <a:ln>
                  <a:noFill/>
                </a:ln>
                <a:solidFill>
                  <a:srgbClr val="FFFFFF"/>
                </a:solidFill>
                <a:effectLst/>
                <a:uLnTx/>
                <a:uFillTx/>
                <a:latin typeface="Arial" pitchFamily="34" charset="0"/>
                <a:ea typeface="+mn-ea"/>
                <a:cs typeface="Arial" pitchFamily="34" charset="0"/>
              </a:rPr>
              <a:t>(Every SPWP)</a:t>
            </a:r>
          </a:p>
          <a:p>
            <a:pPr marL="342900" marR="0" lvl="0" indent="-342900" algn="ctr" defTabSz="5296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62" b="1" i="0" u="none" strike="noStrike" kern="1200" cap="none" spc="0" normalizeH="0" baseline="0" noProof="0" dirty="0">
                <a:ln>
                  <a:noFill/>
                </a:ln>
                <a:solidFill>
                  <a:srgbClr val="FFFFFF"/>
                </a:solidFill>
                <a:effectLst/>
                <a:uLnTx/>
                <a:uFillTx/>
                <a:latin typeface="Arial" pitchFamily="34" charset="0"/>
                <a:ea typeface="+mn-ea"/>
                <a:cs typeface="Arial" pitchFamily="34" charset="0"/>
              </a:rPr>
              <a:t>Clinic</a:t>
            </a:r>
          </a:p>
          <a:p>
            <a:pPr marL="342900" marR="0" lvl="0" indent="-342900" algn="ctr" defTabSz="5296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62" b="1" i="0" u="none" strike="noStrike" kern="1200" cap="none" spc="0" normalizeH="0" baseline="0" noProof="0" dirty="0">
                <a:ln>
                  <a:noFill/>
                </a:ln>
                <a:solidFill>
                  <a:srgbClr val="FFFFFF"/>
                </a:solidFill>
                <a:effectLst/>
                <a:uLnTx/>
                <a:uFillTx/>
                <a:latin typeface="Arial" pitchFamily="34" charset="0"/>
                <a:ea typeface="+mn-ea"/>
                <a:cs typeface="Arial" pitchFamily="34" charset="0"/>
              </a:rPr>
              <a:t>Own CMS</a:t>
            </a:r>
          </a:p>
          <a:p>
            <a:pPr marL="342900" marR="0" lvl="0" indent="-342900" algn="ctr" defTabSz="5296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62" b="1" i="0" u="none" strike="noStrike" kern="1200" cap="none" spc="0" normalizeH="0" baseline="0" noProof="0" dirty="0">
                <a:ln>
                  <a:noFill/>
                </a:ln>
                <a:solidFill>
                  <a:srgbClr val="FFFFFF"/>
                </a:solidFill>
                <a:effectLst/>
                <a:uLnTx/>
                <a:uFillTx/>
                <a:latin typeface="Arial" pitchFamily="34" charset="0"/>
                <a:ea typeface="+mn-ea"/>
                <a:cs typeface="Arial" pitchFamily="34" charset="0"/>
              </a:rPr>
              <a:t>Own Line Mgt</a:t>
            </a:r>
          </a:p>
          <a:p>
            <a:pPr marL="342900" marR="0" lvl="0" indent="-342900" algn="ctr" defTabSz="5296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62" b="1" i="0" u="none" strike="noStrike" kern="1200" cap="none" spc="0" normalizeH="0" baseline="0" noProof="0" dirty="0">
                <a:ln>
                  <a:noFill/>
                </a:ln>
                <a:solidFill>
                  <a:srgbClr val="FFFFFF"/>
                </a:solidFill>
                <a:effectLst/>
                <a:uLnTx/>
                <a:uFillTx/>
                <a:latin typeface="Arial" pitchFamily="34" charset="0"/>
                <a:ea typeface="+mn-ea"/>
                <a:cs typeface="Arial" pitchFamily="34" charset="0"/>
              </a:rPr>
              <a:t>Own CSS</a:t>
            </a:r>
          </a:p>
          <a:p>
            <a:pPr marL="342900" marR="0" lvl="0" indent="-342900" algn="ctr" defTabSz="5296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62" b="1" i="0" u="none" strike="noStrike" kern="1200" cap="none" spc="0" normalizeH="0" baseline="0" noProof="0" dirty="0">
                <a:ln>
                  <a:noFill/>
                </a:ln>
                <a:solidFill>
                  <a:srgbClr val="FFFFFF"/>
                </a:solidFill>
                <a:effectLst/>
                <a:uLnTx/>
                <a:uFillTx/>
                <a:latin typeface="Arial" pitchFamily="34" charset="0"/>
                <a:ea typeface="+mn-ea"/>
                <a:cs typeface="Arial" pitchFamily="34" charset="0"/>
              </a:rPr>
              <a:t>Own CPD</a:t>
            </a:r>
          </a:p>
          <a:p>
            <a:pPr marL="342900" marR="0" lvl="0" indent="-342900" algn="ctr" defTabSz="5296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62" b="1" i="0" u="none" strike="noStrike" kern="1200" cap="none" spc="0" normalizeH="0" baseline="0" noProof="0" dirty="0">
                <a:ln>
                  <a:noFill/>
                </a:ln>
                <a:solidFill>
                  <a:srgbClr val="FFFFFF"/>
                </a:solidFill>
                <a:effectLst/>
                <a:uLnTx/>
                <a:uFillTx/>
                <a:latin typeface="Arial" pitchFamily="34" charset="0"/>
                <a:ea typeface="+mn-ea"/>
                <a:cs typeface="Arial" pitchFamily="34" charset="0"/>
              </a:rPr>
              <a:t>CMS of PWPs</a:t>
            </a:r>
          </a:p>
          <a:p>
            <a:pPr marL="342900" marR="0" lvl="0" indent="-342900" algn="ctr" defTabSz="5296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62" b="1" i="0" u="none" strike="noStrike" kern="1200" cap="none" spc="0" normalizeH="0" baseline="0" noProof="0" dirty="0">
                <a:ln>
                  <a:noFill/>
                </a:ln>
                <a:solidFill>
                  <a:srgbClr val="FFFFFF"/>
                </a:solidFill>
                <a:effectLst/>
                <a:uLnTx/>
                <a:uFillTx/>
                <a:latin typeface="Arial" pitchFamily="34" charset="0"/>
                <a:ea typeface="+mn-ea"/>
                <a:cs typeface="Arial" pitchFamily="34" charset="0"/>
              </a:rPr>
              <a:t>CSS for PWPs</a:t>
            </a:r>
          </a:p>
          <a:p>
            <a:pPr marL="342900" marR="0" lvl="0" indent="-342900" algn="ctr" defTabSz="5296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62" b="1" i="0" u="none" strike="noStrike" kern="1200" cap="none" spc="0" normalizeH="0" baseline="0" noProof="0" dirty="0">
                <a:ln>
                  <a:noFill/>
                </a:ln>
                <a:solidFill>
                  <a:srgbClr val="FFFFFF"/>
                </a:solidFill>
                <a:effectLst/>
                <a:uLnTx/>
                <a:uFillTx/>
                <a:latin typeface="Arial" pitchFamily="34" charset="0"/>
                <a:ea typeface="+mn-ea"/>
                <a:cs typeface="Arial" pitchFamily="34" charset="0"/>
              </a:rPr>
              <a:t>Observed Practice</a:t>
            </a:r>
          </a:p>
          <a:p>
            <a:pPr marL="342900" marR="0" lvl="0" indent="-342900" algn="ctr" defTabSz="5296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62" b="1" i="0" u="none" strike="noStrike" kern="1200" cap="none" spc="0" normalizeH="0" baseline="0" noProof="0" dirty="0">
                <a:ln>
                  <a:noFill/>
                </a:ln>
                <a:solidFill>
                  <a:srgbClr val="FFFFFF"/>
                </a:solidFill>
                <a:effectLst/>
                <a:uLnTx/>
                <a:uFillTx/>
                <a:latin typeface="Arial" pitchFamily="34" charset="0"/>
                <a:ea typeface="+mn-ea"/>
                <a:cs typeface="Arial" pitchFamily="34" charset="0"/>
              </a:rPr>
              <a:t>Step 2 CPD</a:t>
            </a:r>
          </a:p>
          <a:p>
            <a:pPr marL="342900" marR="0" lvl="0" indent="-342900" algn="ctr" defTabSz="5296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62" b="1" i="0" u="none" strike="noStrike" kern="1200" cap="none" spc="0" normalizeH="0" baseline="0" noProof="0" dirty="0">
                <a:ln>
                  <a:noFill/>
                </a:ln>
                <a:solidFill>
                  <a:srgbClr val="FFFFFF"/>
                </a:solidFill>
                <a:effectLst/>
                <a:uLnTx/>
                <a:uFillTx/>
                <a:latin typeface="Arial" pitchFamily="34" charset="0"/>
                <a:ea typeface="+mn-ea"/>
                <a:cs typeface="Arial" pitchFamily="34" charset="0"/>
              </a:rPr>
              <a:t>Meetings</a:t>
            </a:r>
          </a:p>
          <a:p>
            <a:pPr marL="342900" marR="0" lvl="0" indent="-342900" algn="ctr" defTabSz="5296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62" b="1" i="0" u="none" strike="noStrike" kern="1200" cap="none" spc="0" normalizeH="0" baseline="0" noProof="0" dirty="0">
                <a:ln>
                  <a:noFill/>
                </a:ln>
                <a:solidFill>
                  <a:srgbClr val="FFFFFF"/>
                </a:solidFill>
                <a:effectLst/>
                <a:uLnTx/>
                <a:uFillTx/>
                <a:latin typeface="Arial" pitchFamily="34" charset="0"/>
                <a:ea typeface="+mn-ea"/>
                <a:cs typeface="Arial" pitchFamily="34" charset="0"/>
              </a:rPr>
              <a:t>Meta Supervision</a:t>
            </a:r>
          </a:p>
          <a:p>
            <a:pPr marL="342900" marR="0" lvl="0" indent="-342900" algn="ctr" defTabSz="5296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6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Clinical Drop In</a:t>
            </a:r>
          </a:p>
          <a:p>
            <a:pPr marL="342900" marR="0" lvl="0" indent="-342900" algn="ctr" defTabSz="52964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462" b="1"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sp>
        <p:nvSpPr>
          <p:cNvPr id="17" name="TextBox 16">
            <a:extLst>
              <a:ext uri="{FF2B5EF4-FFF2-40B4-BE49-F238E27FC236}">
                <a16:creationId xmlns:a16="http://schemas.microsoft.com/office/drawing/2014/main" id="{480AEE7D-BCB8-0928-A02C-A56C9CE5961D}"/>
              </a:ext>
            </a:extLst>
          </p:cNvPr>
          <p:cNvSpPr txBox="1"/>
          <p:nvPr/>
        </p:nvSpPr>
        <p:spPr>
          <a:xfrm>
            <a:off x="4368371" y="1882945"/>
            <a:ext cx="4211637" cy="4256550"/>
          </a:xfrm>
          <a:prstGeom prst="rect">
            <a:avLst/>
          </a:prstGeom>
          <a:noFill/>
        </p:spPr>
        <p:txBody>
          <a:bodyPr wrap="square">
            <a:spAutoFit/>
          </a:bodyPr>
          <a:lstStyle/>
          <a:p>
            <a:pPr marL="0" marR="0" lvl="0" indent="0" algn="ctr" defTabSz="529640" rtl="0" eaLnBrk="1" fontAlgn="auto" latinLnBrk="0" hangingPunct="1">
              <a:lnSpc>
                <a:spcPct val="100000"/>
              </a:lnSpc>
              <a:spcBef>
                <a:spcPts val="0"/>
              </a:spcBef>
              <a:spcAft>
                <a:spcPts val="0"/>
              </a:spcAft>
              <a:buClrTx/>
              <a:buSzTx/>
              <a:buFontTx/>
              <a:buNone/>
              <a:tabLst/>
              <a:defRPr/>
            </a:pPr>
            <a:r>
              <a:rPr kumimoji="0" lang="en-GB" sz="246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Nominated Core Components 2 </a:t>
            </a:r>
          </a:p>
          <a:p>
            <a:pPr marL="0" marR="0" lvl="0" indent="0" algn="ctr" defTabSz="529640" rtl="0" eaLnBrk="1" fontAlgn="auto" latinLnBrk="0" hangingPunct="1">
              <a:lnSpc>
                <a:spcPct val="100000"/>
              </a:lnSpc>
              <a:spcBef>
                <a:spcPts val="0"/>
              </a:spcBef>
              <a:spcAft>
                <a:spcPts val="0"/>
              </a:spcAft>
              <a:buClrTx/>
              <a:buSzTx/>
              <a:buFontTx/>
              <a:buNone/>
              <a:tabLst/>
              <a:defRPr/>
            </a:pPr>
            <a:r>
              <a:rPr kumimoji="0" lang="en-GB" sz="246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(One Senior PWP within team who leads, with Deputy or additional time, as per Team need)</a:t>
            </a:r>
          </a:p>
          <a:p>
            <a:pPr marL="0" marR="0" lvl="0" indent="0" algn="ctr" defTabSz="529640" rtl="0" eaLnBrk="1" fontAlgn="auto" latinLnBrk="0" hangingPunct="1">
              <a:lnSpc>
                <a:spcPct val="100000"/>
              </a:lnSpc>
              <a:spcBef>
                <a:spcPts val="0"/>
              </a:spcBef>
              <a:spcAft>
                <a:spcPts val="0"/>
              </a:spcAft>
              <a:buClrTx/>
              <a:buSzTx/>
              <a:buFontTx/>
              <a:buNone/>
              <a:tabLst/>
              <a:defRPr/>
            </a:pPr>
            <a:endParaRPr kumimoji="0" lang="en-GB" sz="246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342900" marR="0" lvl="0" indent="-342900" algn="ctr" defTabSz="5296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6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Trainee PWP support</a:t>
            </a:r>
          </a:p>
          <a:p>
            <a:pPr marL="342900" marR="0" lvl="0" indent="-342900" algn="ctr" defTabSz="5296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60" b="1" i="0" u="none" strike="noStrike" kern="1200" cap="none" spc="0" normalizeH="0" baseline="0" noProof="0" dirty="0" err="1">
                <a:ln>
                  <a:noFill/>
                </a:ln>
                <a:solidFill>
                  <a:prstClr val="white"/>
                </a:solidFill>
                <a:effectLst/>
                <a:uLnTx/>
                <a:uFillTx/>
                <a:latin typeface="Arial" panose="020B0604020202020204" pitchFamily="34" charset="0"/>
                <a:ea typeface="+mn-ea"/>
                <a:cs typeface="Arial" panose="020B0604020202020204" pitchFamily="34" charset="0"/>
              </a:rPr>
              <a:t>SilverCloud</a:t>
            </a:r>
            <a:endParaRPr kumimoji="0" lang="en-GB" sz="246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342900" marR="0" lvl="0" indent="-342900" algn="ctr" defTabSz="5296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6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Courses</a:t>
            </a:r>
          </a:p>
          <a:p>
            <a:pPr marL="342900" marR="0" lvl="0" indent="-342900" algn="ctr" defTabSz="5296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6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Recovery</a:t>
            </a:r>
          </a:p>
        </p:txBody>
      </p:sp>
      <p:sp>
        <p:nvSpPr>
          <p:cNvPr id="18" name="TextBox 17">
            <a:extLst>
              <a:ext uri="{FF2B5EF4-FFF2-40B4-BE49-F238E27FC236}">
                <a16:creationId xmlns:a16="http://schemas.microsoft.com/office/drawing/2014/main" id="{B32F7BD0-2AA3-3AC4-2C3C-43A8304FC6B2}"/>
              </a:ext>
            </a:extLst>
          </p:cNvPr>
          <p:cNvSpPr txBox="1"/>
          <p:nvPr/>
        </p:nvSpPr>
        <p:spPr>
          <a:xfrm>
            <a:off x="8832850" y="2125063"/>
            <a:ext cx="3187700" cy="1228028"/>
          </a:xfrm>
          <a:prstGeom prst="rect">
            <a:avLst/>
          </a:prstGeom>
          <a:noFill/>
        </p:spPr>
        <p:txBody>
          <a:bodyPr>
            <a:spAutoFit/>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GB" sz="246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Tasks that vary by Team, SPWP and time required</a:t>
            </a:r>
            <a:endParaRPr kumimoji="0" lang="en-GB" sz="246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9" name="TextBox 18">
            <a:extLst>
              <a:ext uri="{FF2B5EF4-FFF2-40B4-BE49-F238E27FC236}">
                <a16:creationId xmlns:a16="http://schemas.microsoft.com/office/drawing/2014/main" id="{D75C6758-FCBC-18AF-B363-49A6FD6EE8A6}"/>
              </a:ext>
            </a:extLst>
          </p:cNvPr>
          <p:cNvSpPr txBox="1"/>
          <p:nvPr/>
        </p:nvSpPr>
        <p:spPr>
          <a:xfrm>
            <a:off x="9004300" y="5058292"/>
            <a:ext cx="3187700" cy="849463"/>
          </a:xfrm>
          <a:prstGeom prst="rect">
            <a:avLst/>
          </a:prstGeom>
          <a:noFill/>
        </p:spPr>
        <p:txBody>
          <a:bodyPr>
            <a:spAutoFit/>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GB" sz="246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Ad Hoc Response Cover</a:t>
            </a:r>
          </a:p>
        </p:txBody>
      </p:sp>
      <p:pic>
        <p:nvPicPr>
          <p:cNvPr id="13321" name="Picture 2" descr="Graphical user interface, logo&#10;&#10;Description automatically generated">
            <a:extLst>
              <a:ext uri="{FF2B5EF4-FFF2-40B4-BE49-F238E27FC236}">
                <a16:creationId xmlns:a16="http://schemas.microsoft.com/office/drawing/2014/main" id="{3177046E-8F77-52EC-E085-A1FFAD00B7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39300" y="-12700"/>
            <a:ext cx="2552700" cy="180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
            <a:extLst>
              <a:ext uri="{FF2B5EF4-FFF2-40B4-BE49-F238E27FC236}">
                <a16:creationId xmlns:a16="http://schemas.microsoft.com/office/drawing/2014/main" id="{7554904A-7A52-67DB-5617-042BAAD410A0}"/>
              </a:ext>
            </a:extLst>
          </p:cNvPr>
          <p:cNvSpPr>
            <a:spLocks noGrp="1" noChangeArrowheads="1"/>
          </p:cNvSpPr>
          <p:nvPr>
            <p:ph type="title"/>
          </p:nvPr>
        </p:nvSpPr>
        <p:spPr>
          <a:xfrm>
            <a:off x="3234103" y="930499"/>
            <a:ext cx="6480175" cy="1260475"/>
          </a:xfrm>
        </p:spPr>
        <p:txBody>
          <a:bodyPr rtlCol="0" anchor="t">
            <a:noAutofit/>
          </a:bodyPr>
          <a:lstStyle/>
          <a:p>
            <a:pPr algn="l" defTabSz="529640" fontAlgn="auto">
              <a:spcAft>
                <a:spcPts val="0"/>
              </a:spcAft>
              <a:defRPr/>
            </a:pPr>
            <a:r>
              <a:rPr lang="en-US" sz="2800" b="1" dirty="0">
                <a:solidFill>
                  <a:schemeClr val="tx1">
                    <a:lumMod val="50000"/>
                    <a:lumOff val="50000"/>
                  </a:schemeClr>
                </a:solidFill>
                <a:latin typeface="Arial" pitchFamily="34" charset="0"/>
                <a:cs typeface="Arial" pitchFamily="34" charset="0"/>
              </a:rPr>
              <a:t>SPWP Job Plan Components</a:t>
            </a:r>
            <a:endParaRPr lang="en-US" sz="2800" dirty="0">
              <a:solidFill>
                <a:schemeClr val="tx1">
                  <a:lumMod val="50000"/>
                  <a:lumOff val="50000"/>
                </a:schemeClr>
              </a:solidFill>
              <a:latin typeface="Arial" pitchFamily="34" charset="0"/>
              <a:cs typeface="Arial" pitchFamily="34" charset="0"/>
            </a:endParaRPr>
          </a:p>
        </p:txBody>
      </p:sp>
      <p:sp>
        <p:nvSpPr>
          <p:cNvPr id="13327" name="Rectangle 1">
            <a:extLst>
              <a:ext uri="{FF2B5EF4-FFF2-40B4-BE49-F238E27FC236}">
                <a16:creationId xmlns:a16="http://schemas.microsoft.com/office/drawing/2014/main" id="{A31D362C-1E65-2EE3-31B1-B43DDFA11097}"/>
              </a:ext>
            </a:extLst>
          </p:cNvPr>
          <p:cNvSpPr txBox="1">
            <a:spLocks noChangeArrowheads="1"/>
          </p:cNvSpPr>
          <p:nvPr/>
        </p:nvSpPr>
        <p:spPr bwMode="auto">
          <a:xfrm>
            <a:off x="145000" y="87776"/>
            <a:ext cx="96393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542" tIns="56271" rIns="112542" bIns="56271"/>
          <a:lstStyle>
            <a:lvl1pPr defTabSz="528638">
              <a:defRPr>
                <a:solidFill>
                  <a:schemeClr val="tx1"/>
                </a:solidFill>
                <a:latin typeface="Calibri" panose="020F0502020204030204" pitchFamily="34" charset="0"/>
              </a:defRPr>
            </a:lvl1pPr>
            <a:lvl2pPr marL="742950" indent="-285750" defTabSz="528638">
              <a:defRPr>
                <a:solidFill>
                  <a:schemeClr val="tx1"/>
                </a:solidFill>
                <a:latin typeface="Calibri" panose="020F0502020204030204" pitchFamily="34" charset="0"/>
              </a:defRPr>
            </a:lvl2pPr>
            <a:lvl3pPr marL="1143000" indent="-228600" defTabSz="528638">
              <a:defRPr>
                <a:solidFill>
                  <a:schemeClr val="tx1"/>
                </a:solidFill>
                <a:latin typeface="Calibri" panose="020F0502020204030204" pitchFamily="34" charset="0"/>
              </a:defRPr>
            </a:lvl3pPr>
            <a:lvl4pPr marL="1600200" indent="-228600" defTabSz="528638">
              <a:defRPr>
                <a:solidFill>
                  <a:schemeClr val="tx1"/>
                </a:solidFill>
                <a:latin typeface="Calibri" panose="020F0502020204030204" pitchFamily="34" charset="0"/>
              </a:defRPr>
            </a:lvl4pPr>
            <a:lvl5pPr marL="2057400" indent="-228600" defTabSz="528638">
              <a:defRPr>
                <a:solidFill>
                  <a:schemeClr val="tx1"/>
                </a:solidFill>
                <a:latin typeface="Calibri" panose="020F0502020204030204" pitchFamily="34" charset="0"/>
              </a:defRPr>
            </a:lvl5pPr>
            <a:lvl6pPr marL="2514600" indent="-228600" defTabSz="528638" fontAlgn="base">
              <a:spcBef>
                <a:spcPct val="0"/>
              </a:spcBef>
              <a:spcAft>
                <a:spcPct val="0"/>
              </a:spcAft>
              <a:defRPr>
                <a:solidFill>
                  <a:schemeClr val="tx1"/>
                </a:solidFill>
                <a:latin typeface="Calibri" panose="020F0502020204030204" pitchFamily="34" charset="0"/>
              </a:defRPr>
            </a:lvl6pPr>
            <a:lvl7pPr marL="2971800" indent="-228600" defTabSz="528638" fontAlgn="base">
              <a:spcBef>
                <a:spcPct val="0"/>
              </a:spcBef>
              <a:spcAft>
                <a:spcPct val="0"/>
              </a:spcAft>
              <a:defRPr>
                <a:solidFill>
                  <a:schemeClr val="tx1"/>
                </a:solidFill>
                <a:latin typeface="Calibri" panose="020F0502020204030204" pitchFamily="34" charset="0"/>
              </a:defRPr>
            </a:lvl7pPr>
            <a:lvl8pPr marL="3429000" indent="-228600" defTabSz="528638" fontAlgn="base">
              <a:spcBef>
                <a:spcPct val="0"/>
              </a:spcBef>
              <a:spcAft>
                <a:spcPct val="0"/>
              </a:spcAft>
              <a:defRPr>
                <a:solidFill>
                  <a:schemeClr val="tx1"/>
                </a:solidFill>
                <a:latin typeface="Calibri" panose="020F0502020204030204" pitchFamily="34" charset="0"/>
              </a:defRPr>
            </a:lvl8pPr>
            <a:lvl9pPr marL="3886200" indent="-228600" defTabSz="528638" fontAlgn="base">
              <a:spcBef>
                <a:spcPct val="0"/>
              </a:spcBef>
              <a:spcAft>
                <a:spcPct val="0"/>
              </a:spcAft>
              <a:defRPr>
                <a:solidFill>
                  <a:schemeClr val="tx1"/>
                </a:solidFill>
                <a:latin typeface="Calibri" panose="020F0502020204030204" pitchFamily="34" charset="0"/>
              </a:defRPr>
            </a:lvl9pPr>
          </a:lstStyle>
          <a:p>
            <a:pPr marL="0" marR="0" lvl="0" indent="0" algn="l" defTabSz="528638" rtl="0" eaLnBrk="1" fontAlgn="base" latinLnBrk="0" hangingPunct="1">
              <a:lnSpc>
                <a:spcPct val="100000"/>
              </a:lnSpc>
              <a:spcBef>
                <a:spcPct val="0"/>
              </a:spcBef>
              <a:spcAft>
                <a:spcPct val="0"/>
              </a:spcAft>
              <a:buClrTx/>
              <a:buSzTx/>
              <a:buFontTx/>
              <a:buNone/>
              <a:tabLst/>
              <a:defRPr/>
            </a:pPr>
            <a:r>
              <a:rPr kumimoji="0" lang="en-GB" sz="3600" b="1"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‘Clinical Leadership of Step 2, at a day to day level’</a:t>
            </a:r>
            <a:endParaRPr kumimoji="0" lang="en-GB" altLang="en-US" sz="60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159932257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38135-A57E-DF18-9F08-38F8A88D8BEA}"/>
              </a:ext>
            </a:extLst>
          </p:cNvPr>
          <p:cNvSpPr>
            <a:spLocks noGrp="1"/>
          </p:cNvSpPr>
          <p:nvPr>
            <p:ph type="title"/>
          </p:nvPr>
        </p:nvSpPr>
        <p:spPr>
          <a:xfrm>
            <a:off x="240142" y="37409"/>
            <a:ext cx="10972800" cy="1143000"/>
          </a:xfrm>
        </p:spPr>
        <p:txBody>
          <a:bodyPr>
            <a:normAutofit/>
          </a:bodyPr>
          <a:lstStyle/>
          <a:p>
            <a:pPr algn="l"/>
            <a:r>
              <a:rPr lang="en-GB" sz="3600" dirty="0">
                <a:solidFill>
                  <a:schemeClr val="tx2">
                    <a:lumMod val="60000"/>
                    <a:lumOff val="40000"/>
                  </a:schemeClr>
                </a:solidFill>
                <a:latin typeface="Arial" panose="020B0604020202020204" pitchFamily="34" charset="0"/>
                <a:cs typeface="Arial" panose="020B0604020202020204" pitchFamily="34" charset="0"/>
              </a:rPr>
              <a:t>SPWP Job Plan Example</a:t>
            </a:r>
          </a:p>
        </p:txBody>
      </p:sp>
      <p:sp>
        <p:nvSpPr>
          <p:cNvPr id="3" name="Content Placeholder 2">
            <a:extLst>
              <a:ext uri="{FF2B5EF4-FFF2-40B4-BE49-F238E27FC236}">
                <a16:creationId xmlns:a16="http://schemas.microsoft.com/office/drawing/2014/main" id="{47992C72-35E9-E7F4-D8B3-FD0FC5FB25D3}"/>
              </a:ext>
            </a:extLst>
          </p:cNvPr>
          <p:cNvSpPr>
            <a:spLocks noGrp="1"/>
          </p:cNvSpPr>
          <p:nvPr>
            <p:ph idx="1"/>
          </p:nvPr>
        </p:nvSpPr>
        <p:spPr/>
        <p:txBody>
          <a:bodyPr/>
          <a:lstStyle/>
          <a:p>
            <a:pPr marL="0" indent="0">
              <a:buNone/>
            </a:pPr>
            <a:endParaRPr lang="en-GB" dirty="0"/>
          </a:p>
        </p:txBody>
      </p:sp>
      <p:graphicFrame>
        <p:nvGraphicFramePr>
          <p:cNvPr id="5" name="Table 4">
            <a:extLst>
              <a:ext uri="{FF2B5EF4-FFF2-40B4-BE49-F238E27FC236}">
                <a16:creationId xmlns:a16="http://schemas.microsoft.com/office/drawing/2014/main" id="{3A819A25-76A4-7680-FE5D-34A19D204770}"/>
              </a:ext>
            </a:extLst>
          </p:cNvPr>
          <p:cNvGraphicFramePr>
            <a:graphicFrameLocks noGrp="1"/>
          </p:cNvGraphicFramePr>
          <p:nvPr/>
        </p:nvGraphicFramePr>
        <p:xfrm>
          <a:off x="240142" y="1180409"/>
          <a:ext cx="11817882" cy="5529309"/>
        </p:xfrm>
        <a:graphic>
          <a:graphicData uri="http://schemas.openxmlformats.org/drawingml/2006/table">
            <a:tbl>
              <a:tblPr firstRow="1" bandRow="1">
                <a:tableStyleId>{5C22544A-7EE6-4342-B048-85BDC9FD1C3A}</a:tableStyleId>
              </a:tblPr>
              <a:tblGrid>
                <a:gridCol w="847253">
                  <a:extLst>
                    <a:ext uri="{9D8B030D-6E8A-4147-A177-3AD203B41FA5}">
                      <a16:colId xmlns:a16="http://schemas.microsoft.com/office/drawing/2014/main" val="2622536091"/>
                    </a:ext>
                  </a:extLst>
                </a:gridCol>
                <a:gridCol w="1890583">
                  <a:extLst>
                    <a:ext uri="{9D8B030D-6E8A-4147-A177-3AD203B41FA5}">
                      <a16:colId xmlns:a16="http://schemas.microsoft.com/office/drawing/2014/main" val="3659871731"/>
                    </a:ext>
                  </a:extLst>
                </a:gridCol>
                <a:gridCol w="1779373">
                  <a:extLst>
                    <a:ext uri="{9D8B030D-6E8A-4147-A177-3AD203B41FA5}">
                      <a16:colId xmlns:a16="http://schemas.microsoft.com/office/drawing/2014/main" val="1568933872"/>
                    </a:ext>
                  </a:extLst>
                </a:gridCol>
                <a:gridCol w="2286000">
                  <a:extLst>
                    <a:ext uri="{9D8B030D-6E8A-4147-A177-3AD203B41FA5}">
                      <a16:colId xmlns:a16="http://schemas.microsoft.com/office/drawing/2014/main" val="2624694370"/>
                    </a:ext>
                  </a:extLst>
                </a:gridCol>
                <a:gridCol w="2261287">
                  <a:extLst>
                    <a:ext uri="{9D8B030D-6E8A-4147-A177-3AD203B41FA5}">
                      <a16:colId xmlns:a16="http://schemas.microsoft.com/office/drawing/2014/main" val="1341208925"/>
                    </a:ext>
                  </a:extLst>
                </a:gridCol>
                <a:gridCol w="2753386">
                  <a:extLst>
                    <a:ext uri="{9D8B030D-6E8A-4147-A177-3AD203B41FA5}">
                      <a16:colId xmlns:a16="http://schemas.microsoft.com/office/drawing/2014/main" val="4052885590"/>
                    </a:ext>
                  </a:extLst>
                </a:gridCol>
              </a:tblGrid>
              <a:tr h="743508">
                <a:tc>
                  <a:txBody>
                    <a:bodyPr/>
                    <a:lstStyle/>
                    <a:p>
                      <a:endParaRPr lang="en-GB" dirty="0"/>
                    </a:p>
                  </a:txBody>
                  <a:tcPr/>
                </a:tc>
                <a:tc>
                  <a:txBody>
                    <a:bodyPr/>
                    <a:lstStyle/>
                    <a:p>
                      <a:r>
                        <a:rPr lang="en-GB" dirty="0"/>
                        <a:t>Monday</a:t>
                      </a:r>
                    </a:p>
                  </a:txBody>
                  <a:tcPr/>
                </a:tc>
                <a:tc>
                  <a:txBody>
                    <a:bodyPr/>
                    <a:lstStyle/>
                    <a:p>
                      <a:r>
                        <a:rPr lang="en-GB" dirty="0"/>
                        <a:t>Tuesday</a:t>
                      </a:r>
                    </a:p>
                  </a:txBody>
                  <a:tcPr/>
                </a:tc>
                <a:tc>
                  <a:txBody>
                    <a:bodyPr/>
                    <a:lstStyle/>
                    <a:p>
                      <a:r>
                        <a:rPr lang="en-GB" dirty="0"/>
                        <a:t>Wednesday</a:t>
                      </a:r>
                    </a:p>
                  </a:txBody>
                  <a:tcPr/>
                </a:tc>
                <a:tc>
                  <a:txBody>
                    <a:bodyPr/>
                    <a:lstStyle/>
                    <a:p>
                      <a:r>
                        <a:rPr lang="en-GB" dirty="0"/>
                        <a:t>Thursday</a:t>
                      </a:r>
                    </a:p>
                  </a:txBody>
                  <a:tcPr/>
                </a:tc>
                <a:tc>
                  <a:txBody>
                    <a:bodyPr/>
                    <a:lstStyle/>
                    <a:p>
                      <a:r>
                        <a:rPr lang="en-GB" dirty="0"/>
                        <a:t>Friday</a:t>
                      </a:r>
                    </a:p>
                  </a:txBody>
                  <a:tcPr/>
                </a:tc>
                <a:extLst>
                  <a:ext uri="{0D108BD9-81ED-4DB2-BD59-A6C34878D82A}">
                    <a16:rowId xmlns:a16="http://schemas.microsoft.com/office/drawing/2014/main" val="3278881928"/>
                  </a:ext>
                </a:extLst>
              </a:tr>
              <a:tr h="2216195">
                <a:tc>
                  <a:txBody>
                    <a:bodyPr/>
                    <a:lstStyle/>
                    <a:p>
                      <a:r>
                        <a:rPr lang="en-GB" dirty="0"/>
                        <a:t>AM</a:t>
                      </a:r>
                    </a:p>
                  </a:txBody>
                  <a:tcPr/>
                </a:tc>
                <a:tc>
                  <a:txBody>
                    <a:bodyPr/>
                    <a:lstStyle/>
                    <a:p>
                      <a:pPr marL="0" marR="0" lvl="0" indent="0" algn="l" defTabSz="562722" rtl="0" eaLnBrk="1" fontAlgn="auto" latinLnBrk="0" hangingPunct="1">
                        <a:lnSpc>
                          <a:spcPct val="100000"/>
                        </a:lnSpc>
                        <a:spcBef>
                          <a:spcPts val="0"/>
                        </a:spcBef>
                        <a:spcAft>
                          <a:spcPts val="0"/>
                        </a:spcAft>
                        <a:buClrTx/>
                        <a:buSzTx/>
                        <a:buFontTx/>
                        <a:buNone/>
                        <a:tabLst/>
                        <a:defRPr/>
                      </a:pPr>
                      <a:r>
                        <a:rPr lang="en-GB" b="1" dirty="0"/>
                        <a:t>Nominated Core Task Time: </a:t>
                      </a:r>
                      <a:r>
                        <a:rPr lang="en-GB" dirty="0"/>
                        <a:t>Recovery</a:t>
                      </a:r>
                    </a:p>
                  </a:txBody>
                  <a:tcPr/>
                </a:tc>
                <a:tc>
                  <a:txBody>
                    <a:bodyPr/>
                    <a:lstStyle/>
                    <a:p>
                      <a:r>
                        <a:rPr lang="en-GB" dirty="0"/>
                        <a:t>Taught </a:t>
                      </a:r>
                      <a:r>
                        <a:rPr lang="en-GB" b="1" dirty="0"/>
                        <a:t>CPD</a:t>
                      </a:r>
                      <a:r>
                        <a:rPr lang="en-GB" dirty="0"/>
                        <a:t>: Attending/</a:t>
                      </a:r>
                    </a:p>
                    <a:p>
                      <a:r>
                        <a:rPr lang="en-GB" dirty="0"/>
                        <a:t>Supporting delivery</a:t>
                      </a:r>
                    </a:p>
                  </a:txBody>
                  <a:tcPr/>
                </a:tc>
                <a:tc>
                  <a:txBody>
                    <a:bodyPr/>
                    <a:lstStyle/>
                    <a:p>
                      <a:r>
                        <a:rPr lang="en-GB" dirty="0"/>
                        <a:t>3x </a:t>
                      </a:r>
                      <a:r>
                        <a:rPr lang="en-GB" b="1" dirty="0"/>
                        <a:t>CLM </a:t>
                      </a:r>
                      <a:r>
                        <a:rPr lang="en-GB" b="1" dirty="0" err="1"/>
                        <a:t>inc</a:t>
                      </a:r>
                      <a:r>
                        <a:rPr lang="en-GB" b="1" dirty="0"/>
                        <a:t> Protect Prep Time </a:t>
                      </a:r>
                      <a:r>
                        <a:rPr lang="en-GB" b="0" dirty="0"/>
                        <a:t>inc.</a:t>
                      </a:r>
                      <a:r>
                        <a:rPr lang="en-GB" b="1" dirty="0"/>
                        <a:t> Step 2 Review</a:t>
                      </a:r>
                      <a:r>
                        <a:rPr lang="en-GB" dirty="0"/>
                        <a:t> Monitoring</a:t>
                      </a:r>
                    </a:p>
                    <a:p>
                      <a:endParaRPr lang="en-GB" b="1" dirty="0"/>
                    </a:p>
                  </a:txBody>
                  <a:tcPr/>
                </a:tc>
                <a:tc>
                  <a:txBody>
                    <a:bodyPr/>
                    <a:lstStyle/>
                    <a:p>
                      <a:pPr marL="0" marR="0" lvl="0" indent="0" algn="l" defTabSz="562722" rtl="0" eaLnBrk="1" fontAlgn="auto" latinLnBrk="0" hangingPunct="1">
                        <a:lnSpc>
                          <a:spcPct val="100000"/>
                        </a:lnSpc>
                        <a:spcBef>
                          <a:spcPts val="0"/>
                        </a:spcBef>
                        <a:spcAft>
                          <a:spcPts val="0"/>
                        </a:spcAft>
                        <a:buClrTx/>
                        <a:buSzTx/>
                        <a:buFontTx/>
                        <a:buNone/>
                        <a:tabLst/>
                        <a:defRPr/>
                      </a:pPr>
                      <a:r>
                        <a:rPr lang="en-GB" b="1" dirty="0"/>
                        <a:t> </a:t>
                      </a:r>
                      <a:r>
                        <a:rPr lang="en-GB" dirty="0"/>
                        <a:t>3x </a:t>
                      </a:r>
                      <a:r>
                        <a:rPr lang="en-GB" b="1" dirty="0"/>
                        <a:t>CLM </a:t>
                      </a:r>
                      <a:r>
                        <a:rPr lang="en-GB" b="1" dirty="0" err="1"/>
                        <a:t>inc</a:t>
                      </a:r>
                      <a:r>
                        <a:rPr lang="en-GB" b="1" dirty="0"/>
                        <a:t> Protect Prep Time </a:t>
                      </a:r>
                      <a:r>
                        <a:rPr lang="en-GB" b="0" dirty="0"/>
                        <a:t>inc.</a:t>
                      </a:r>
                      <a:r>
                        <a:rPr lang="en-GB" b="1" dirty="0"/>
                        <a:t> Step 2 Review</a:t>
                      </a:r>
                      <a:r>
                        <a:rPr lang="en-GB" dirty="0"/>
                        <a:t> Monitoring</a:t>
                      </a:r>
                    </a:p>
                    <a:p>
                      <a:endParaRPr lang="en-GB" b="1" dirty="0"/>
                    </a:p>
                  </a:txBody>
                  <a:tcPr/>
                </a:tc>
                <a:tc>
                  <a:txBody>
                    <a:bodyPr/>
                    <a:lstStyle/>
                    <a:p>
                      <a:pPr marL="0" marR="0" lvl="0" indent="0" algn="l" defTabSz="562722" rtl="0" eaLnBrk="1" fontAlgn="auto" latinLnBrk="0" hangingPunct="1">
                        <a:lnSpc>
                          <a:spcPct val="100000"/>
                        </a:lnSpc>
                        <a:spcBef>
                          <a:spcPts val="0"/>
                        </a:spcBef>
                        <a:spcAft>
                          <a:spcPts val="0"/>
                        </a:spcAft>
                        <a:buClrTx/>
                        <a:buSzTx/>
                        <a:buFontTx/>
                        <a:buNone/>
                        <a:tabLst/>
                        <a:defRPr/>
                      </a:pPr>
                      <a:r>
                        <a:rPr lang="en-GB" b="1" dirty="0"/>
                        <a:t>Own 1:1 Clinic </a:t>
                      </a:r>
                      <a:r>
                        <a:rPr lang="en-GB" dirty="0"/>
                        <a:t>(1x Assessment 2x PWP 1:1, 1x </a:t>
                      </a:r>
                      <a:r>
                        <a:rPr lang="en-GB" dirty="0" err="1"/>
                        <a:t>cCBT</a:t>
                      </a:r>
                      <a:r>
                        <a:rPr lang="en-GB" dirty="0"/>
                        <a:t> review)</a:t>
                      </a:r>
                    </a:p>
                    <a:p>
                      <a:pPr marL="0" marR="0" lvl="0" indent="0" algn="l" defTabSz="562722" rtl="0" eaLnBrk="1" fontAlgn="auto" latinLnBrk="0" hangingPunct="1">
                        <a:lnSpc>
                          <a:spcPct val="100000"/>
                        </a:lnSpc>
                        <a:spcBef>
                          <a:spcPts val="0"/>
                        </a:spcBef>
                        <a:spcAft>
                          <a:spcPts val="0"/>
                        </a:spcAft>
                        <a:buClrTx/>
                        <a:buSzTx/>
                        <a:buFontTx/>
                        <a:buNone/>
                        <a:tabLst/>
                        <a:defRPr/>
                      </a:pPr>
                      <a:endParaRPr lang="en-GB" dirty="0"/>
                    </a:p>
                    <a:p>
                      <a:pPr marL="0" marR="0" lvl="0" indent="0" algn="l" defTabSz="562722" rtl="0" eaLnBrk="1" fontAlgn="auto" latinLnBrk="0" hangingPunct="1">
                        <a:lnSpc>
                          <a:spcPct val="100000"/>
                        </a:lnSpc>
                        <a:spcBef>
                          <a:spcPts val="0"/>
                        </a:spcBef>
                        <a:spcAft>
                          <a:spcPts val="0"/>
                        </a:spcAft>
                        <a:buClrTx/>
                        <a:buSzTx/>
                        <a:buFontTx/>
                        <a:buNone/>
                        <a:tabLst/>
                        <a:defRPr/>
                      </a:pPr>
                      <a:endParaRPr lang="en-GB" dirty="0"/>
                    </a:p>
                  </a:txBody>
                  <a:tcPr/>
                </a:tc>
                <a:extLst>
                  <a:ext uri="{0D108BD9-81ED-4DB2-BD59-A6C34878D82A}">
                    <a16:rowId xmlns:a16="http://schemas.microsoft.com/office/drawing/2014/main" val="1476162811"/>
                  </a:ext>
                </a:extLst>
              </a:tr>
              <a:tr h="2569606">
                <a:tc>
                  <a:txBody>
                    <a:bodyPr/>
                    <a:lstStyle/>
                    <a:p>
                      <a:r>
                        <a:rPr lang="en-GB" dirty="0"/>
                        <a:t>PM</a:t>
                      </a:r>
                    </a:p>
                  </a:txBody>
                  <a:tcPr/>
                </a:tc>
                <a:tc>
                  <a:txBody>
                    <a:bodyPr/>
                    <a:lstStyle/>
                    <a:p>
                      <a:r>
                        <a:rPr lang="en-GB" b="1" dirty="0"/>
                        <a:t>CSS Group: Prep/Delivery</a:t>
                      </a:r>
                    </a:p>
                    <a:p>
                      <a:endParaRPr lang="en-GB" b="1" dirty="0"/>
                    </a:p>
                    <a:p>
                      <a:pPr marL="0" marR="0" lvl="0" indent="0" algn="l" defTabSz="562722" rtl="0" eaLnBrk="1" fontAlgn="auto" latinLnBrk="0" hangingPunct="1">
                        <a:lnSpc>
                          <a:spcPct val="100000"/>
                        </a:lnSpc>
                        <a:spcBef>
                          <a:spcPts val="0"/>
                        </a:spcBef>
                        <a:spcAft>
                          <a:spcPts val="0"/>
                        </a:spcAft>
                        <a:buClrTx/>
                        <a:buSzTx/>
                        <a:buFontTx/>
                        <a:buNone/>
                        <a:tabLst/>
                        <a:defRPr/>
                      </a:pPr>
                      <a:r>
                        <a:rPr lang="en-GB" b="1" dirty="0"/>
                        <a:t>Observed Practice </a:t>
                      </a:r>
                      <a:r>
                        <a:rPr lang="en-GB" b="0" dirty="0"/>
                        <a:t>of PWPs/Groups</a:t>
                      </a:r>
                    </a:p>
                    <a:p>
                      <a:endParaRPr lang="en-GB" b="1" dirty="0"/>
                    </a:p>
                  </a:txBody>
                  <a:tcPr/>
                </a:tc>
                <a:tc>
                  <a:txBody>
                    <a:bodyPr/>
                    <a:lstStyle/>
                    <a:p>
                      <a:r>
                        <a:rPr lang="en-GB" b="1" dirty="0"/>
                        <a:t>Meetings</a:t>
                      </a:r>
                    </a:p>
                    <a:p>
                      <a:endParaRPr lang="en-GB" b="1" dirty="0"/>
                    </a:p>
                    <a:p>
                      <a:r>
                        <a:rPr lang="en-GB" b="1" dirty="0"/>
                        <a:t>Champion Role</a:t>
                      </a:r>
                    </a:p>
                  </a:txBody>
                  <a:tcPr/>
                </a:tc>
                <a:tc>
                  <a:txBody>
                    <a:bodyPr/>
                    <a:lstStyle/>
                    <a:p>
                      <a:pPr marL="0" marR="0" lvl="0" indent="0" algn="l" defTabSz="562722" rtl="0" eaLnBrk="1" fontAlgn="auto" latinLnBrk="0" hangingPunct="1">
                        <a:lnSpc>
                          <a:spcPct val="100000"/>
                        </a:lnSpc>
                        <a:spcBef>
                          <a:spcPts val="0"/>
                        </a:spcBef>
                        <a:spcAft>
                          <a:spcPts val="0"/>
                        </a:spcAft>
                        <a:buClrTx/>
                        <a:buSzTx/>
                        <a:buFontTx/>
                        <a:buNone/>
                        <a:tabLst/>
                        <a:defRPr/>
                      </a:pPr>
                      <a:r>
                        <a:rPr lang="en-GB" b="0" dirty="0"/>
                        <a:t>Other </a:t>
                      </a:r>
                      <a:r>
                        <a:rPr lang="en-GB" b="1" dirty="0"/>
                        <a:t>Team specific identified task</a:t>
                      </a:r>
                    </a:p>
                    <a:p>
                      <a:pPr marL="0" marR="0" lvl="0" indent="0" algn="l" defTabSz="562722" rtl="0" eaLnBrk="1" fontAlgn="auto" latinLnBrk="0" hangingPunct="1">
                        <a:lnSpc>
                          <a:spcPct val="100000"/>
                        </a:lnSpc>
                        <a:spcBef>
                          <a:spcPts val="0"/>
                        </a:spcBef>
                        <a:spcAft>
                          <a:spcPts val="0"/>
                        </a:spcAft>
                        <a:buClrTx/>
                        <a:buSzTx/>
                        <a:buFontTx/>
                        <a:buNone/>
                        <a:tabLst/>
                        <a:defRPr/>
                      </a:pPr>
                      <a:endParaRPr lang="en-GB" b="1" dirty="0"/>
                    </a:p>
                    <a:p>
                      <a:pPr marL="0" marR="0" lvl="0" indent="0" algn="l" defTabSz="562722" rtl="0" eaLnBrk="1" fontAlgn="auto" latinLnBrk="0" hangingPunct="1">
                        <a:lnSpc>
                          <a:spcPct val="100000"/>
                        </a:lnSpc>
                        <a:spcBef>
                          <a:spcPts val="0"/>
                        </a:spcBef>
                        <a:spcAft>
                          <a:spcPts val="0"/>
                        </a:spcAft>
                        <a:buClrTx/>
                        <a:buSzTx/>
                        <a:buFontTx/>
                        <a:buNone/>
                        <a:tabLst/>
                        <a:defRPr/>
                      </a:pPr>
                      <a:r>
                        <a:rPr lang="en-GB" b="1" dirty="0"/>
                        <a:t>Own CMS/CSS</a:t>
                      </a:r>
                      <a:r>
                        <a:rPr lang="en-GB" dirty="0"/>
                        <a:t> (1hr a fortnight)</a:t>
                      </a:r>
                    </a:p>
                    <a:p>
                      <a:endParaRPr lang="en-GB" b="1" dirty="0"/>
                    </a:p>
                  </a:txBody>
                  <a:tcPr/>
                </a:tc>
                <a:tc>
                  <a:txBody>
                    <a:bodyPr/>
                    <a:lstStyle/>
                    <a:p>
                      <a:pPr marL="0" marR="0" lvl="0" indent="0" algn="l" defTabSz="562722" rtl="0" eaLnBrk="1" fontAlgn="auto" latinLnBrk="0" hangingPunct="1">
                        <a:lnSpc>
                          <a:spcPct val="100000"/>
                        </a:lnSpc>
                        <a:spcBef>
                          <a:spcPts val="0"/>
                        </a:spcBef>
                        <a:spcAft>
                          <a:spcPts val="0"/>
                        </a:spcAft>
                        <a:buClrTx/>
                        <a:buSzTx/>
                        <a:buFontTx/>
                        <a:buNone/>
                        <a:tabLst/>
                        <a:defRPr/>
                      </a:pPr>
                      <a:r>
                        <a:rPr lang="en-GB" b="1" dirty="0" err="1"/>
                        <a:t>Adhoc</a:t>
                      </a:r>
                      <a:r>
                        <a:rPr lang="en-GB" b="1" dirty="0"/>
                        <a:t> Response Cover</a:t>
                      </a:r>
                    </a:p>
                    <a:p>
                      <a:endParaRPr lang="en-GB" dirty="0"/>
                    </a:p>
                    <a:p>
                      <a:endParaRPr lang="en-GB" dirty="0"/>
                    </a:p>
                  </a:txBody>
                  <a:tcPr/>
                </a:tc>
                <a:tc>
                  <a:txBody>
                    <a:bodyPr/>
                    <a:lstStyle/>
                    <a:p>
                      <a:pPr marL="0" marR="0" lvl="0" indent="0" algn="l" defTabSz="562722" rtl="0" eaLnBrk="1" fontAlgn="auto" latinLnBrk="0" hangingPunct="1">
                        <a:lnSpc>
                          <a:spcPct val="100000"/>
                        </a:lnSpc>
                        <a:spcBef>
                          <a:spcPts val="0"/>
                        </a:spcBef>
                        <a:spcAft>
                          <a:spcPts val="0"/>
                        </a:spcAft>
                        <a:buClrTx/>
                        <a:buSzTx/>
                        <a:buFontTx/>
                        <a:buNone/>
                        <a:tabLst/>
                        <a:defRPr/>
                      </a:pPr>
                      <a:r>
                        <a:rPr lang="en-GB" b="1" dirty="0"/>
                        <a:t>Nominated Core Task Time: </a:t>
                      </a:r>
                      <a:r>
                        <a:rPr lang="en-GB" b="0" dirty="0"/>
                        <a:t>Courses</a:t>
                      </a:r>
                    </a:p>
                    <a:p>
                      <a:endParaRPr lang="en-GB" dirty="0"/>
                    </a:p>
                  </a:txBody>
                  <a:tcPr/>
                </a:tc>
                <a:extLst>
                  <a:ext uri="{0D108BD9-81ED-4DB2-BD59-A6C34878D82A}">
                    <a16:rowId xmlns:a16="http://schemas.microsoft.com/office/drawing/2014/main" val="1801397214"/>
                  </a:ext>
                </a:extLst>
              </a:tr>
            </a:tbl>
          </a:graphicData>
        </a:graphic>
      </p:graphicFrame>
    </p:spTree>
    <p:extLst>
      <p:ext uri="{BB962C8B-B14F-4D97-AF65-F5344CB8AC3E}">
        <p14:creationId xmlns:p14="http://schemas.microsoft.com/office/powerpoint/2010/main" val="322761793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9A8412-E3E2-DC88-A89B-403EAAE4D1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6671E3-4200-8D96-0657-21079A1539B7}"/>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EE0364EA-B0C7-924C-9342-50B37153867A}"/>
              </a:ext>
            </a:extLst>
          </p:cNvPr>
          <p:cNvSpPr>
            <a:spLocks noGrp="1"/>
          </p:cNvSpPr>
          <p:nvPr>
            <p:ph type="subTitle" idx="1"/>
          </p:nvPr>
        </p:nvSpPr>
        <p:spPr/>
        <p:txBody>
          <a:bodyPr/>
          <a:lstStyle/>
          <a:p>
            <a:endParaRPr lang="en-GB"/>
          </a:p>
        </p:txBody>
      </p:sp>
      <p:sp>
        <p:nvSpPr>
          <p:cNvPr id="4" name="Rectangle 3">
            <a:extLst>
              <a:ext uri="{FF2B5EF4-FFF2-40B4-BE49-F238E27FC236}">
                <a16:creationId xmlns:a16="http://schemas.microsoft.com/office/drawing/2014/main" id="{B132C129-2394-8AD1-A79C-3D9B85FB9F12}"/>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14C2B0F5-9B4A-D0A0-0333-444D637B3508}"/>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A picture containing drawing&#10;&#10;Description automatically generated">
            <a:extLst>
              <a:ext uri="{FF2B5EF4-FFF2-40B4-BE49-F238E27FC236}">
                <a16:creationId xmlns:a16="http://schemas.microsoft.com/office/drawing/2014/main" id="{EC249419-1399-C111-8B73-92FE4FFC73B5}"/>
              </a:ext>
            </a:extLst>
          </p:cNvPr>
          <p:cNvPicPr>
            <a:picLocks noChangeAspect="1"/>
          </p:cNvPicPr>
          <p:nvPr/>
        </p:nvPicPr>
        <p:blipFill>
          <a:blip r:embed="rId3"/>
          <a:stretch>
            <a:fillRect/>
          </a:stretch>
        </p:blipFill>
        <p:spPr>
          <a:xfrm>
            <a:off x="277885" y="5038884"/>
            <a:ext cx="2640117" cy="1528489"/>
          </a:xfrm>
          <a:prstGeom prst="rect">
            <a:avLst/>
          </a:prstGeom>
        </p:spPr>
      </p:pic>
      <p:pic>
        <p:nvPicPr>
          <p:cNvPr id="8" name="Picture 7" descr="Icon&#10;&#10;Description automatically generated">
            <a:extLst>
              <a:ext uri="{FF2B5EF4-FFF2-40B4-BE49-F238E27FC236}">
                <a16:creationId xmlns:a16="http://schemas.microsoft.com/office/drawing/2014/main" id="{1D57C45A-E9B7-C74C-DF71-66E7D50562D1}"/>
              </a:ext>
            </a:extLst>
          </p:cNvPr>
          <p:cNvPicPr/>
          <p:nvPr/>
        </p:nvPicPr>
        <p:blipFill>
          <a:blip r:embed="rId4">
            <a:extLst>
              <a:ext uri="{28A0092B-C50C-407E-A947-70E740481C1C}">
                <a14:useLocalDpi xmlns:a14="http://schemas.microsoft.com/office/drawing/2010/main" val="0"/>
              </a:ext>
            </a:extLst>
          </a:blip>
          <a:stretch>
            <a:fillRect/>
          </a:stretch>
        </p:blipFill>
        <p:spPr>
          <a:xfrm>
            <a:off x="10495135" y="5220960"/>
            <a:ext cx="1440180" cy="1367155"/>
          </a:xfrm>
          <a:prstGeom prst="rect">
            <a:avLst/>
          </a:prstGeom>
        </p:spPr>
      </p:pic>
      <p:sp>
        <p:nvSpPr>
          <p:cNvPr id="9" name="TextBox 8">
            <a:extLst>
              <a:ext uri="{FF2B5EF4-FFF2-40B4-BE49-F238E27FC236}">
                <a16:creationId xmlns:a16="http://schemas.microsoft.com/office/drawing/2014/main" id="{D19CE5CC-D1D2-2B0E-FF06-B1503608C2D8}"/>
              </a:ext>
            </a:extLst>
          </p:cNvPr>
          <p:cNvSpPr txBox="1"/>
          <p:nvPr/>
        </p:nvSpPr>
        <p:spPr>
          <a:xfrm>
            <a:off x="1980547" y="2626273"/>
            <a:ext cx="8230906" cy="178510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600" dirty="0">
                <a:solidFill>
                  <a:prstClr val="black"/>
                </a:solidFill>
                <a:latin typeface="Calibri" panose="020F0502020204030204"/>
              </a:rPr>
              <a:t>Thank you</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Any Questions?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AE16BA25-DCF1-F129-3C4C-CC67F07DF044}"/>
              </a:ext>
            </a:extLst>
          </p:cNvPr>
          <p:cNvPicPr>
            <a:picLocks noChangeAspect="1"/>
          </p:cNvPicPr>
          <p:nvPr/>
        </p:nvPicPr>
        <p:blipFill>
          <a:blip r:embed="rId5"/>
          <a:stretch>
            <a:fillRect/>
          </a:stretch>
        </p:blipFill>
        <p:spPr>
          <a:xfrm>
            <a:off x="277885" y="242957"/>
            <a:ext cx="3038475" cy="1504950"/>
          </a:xfrm>
          <a:prstGeom prst="rect">
            <a:avLst/>
          </a:prstGeom>
        </p:spPr>
      </p:pic>
    </p:spTree>
    <p:extLst>
      <p:ext uri="{BB962C8B-B14F-4D97-AF65-F5344CB8AC3E}">
        <p14:creationId xmlns:p14="http://schemas.microsoft.com/office/powerpoint/2010/main" val="254394314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9E7D87-BE37-B988-68D1-5E2939ACC3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70F3CA-1B59-1D93-B2BE-E8296ED519AF}"/>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5E058CF4-B006-89BE-89D4-154E784B5BD6}"/>
              </a:ext>
            </a:extLst>
          </p:cNvPr>
          <p:cNvSpPr>
            <a:spLocks noGrp="1"/>
          </p:cNvSpPr>
          <p:nvPr>
            <p:ph type="subTitle" idx="1"/>
          </p:nvPr>
        </p:nvSpPr>
        <p:spPr/>
        <p:txBody>
          <a:bodyPr/>
          <a:lstStyle/>
          <a:p>
            <a:endParaRPr lang="en-GB"/>
          </a:p>
        </p:txBody>
      </p:sp>
      <p:sp>
        <p:nvSpPr>
          <p:cNvPr id="4" name="Rectangle 3">
            <a:extLst>
              <a:ext uri="{FF2B5EF4-FFF2-40B4-BE49-F238E27FC236}">
                <a16:creationId xmlns:a16="http://schemas.microsoft.com/office/drawing/2014/main" id="{BAEB2AF0-CB6A-B033-C480-93D12CB36EE8}"/>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8D8AC360-2AB2-9F16-2D53-AEF9C70B0F3C}"/>
              </a:ext>
            </a:extLst>
          </p:cNvPr>
          <p:cNvSpPr/>
          <p:nvPr/>
        </p:nvSpPr>
        <p:spPr>
          <a:xfrm>
            <a:off x="184558" y="192947"/>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A picture containing drawing&#10;&#10;Description automatically generated">
            <a:extLst>
              <a:ext uri="{FF2B5EF4-FFF2-40B4-BE49-F238E27FC236}">
                <a16:creationId xmlns:a16="http://schemas.microsoft.com/office/drawing/2014/main" id="{1B24B4C6-3896-A304-FAAA-A64933B7A2CC}"/>
              </a:ext>
            </a:extLst>
          </p:cNvPr>
          <p:cNvPicPr>
            <a:picLocks noChangeAspect="1"/>
          </p:cNvPicPr>
          <p:nvPr/>
        </p:nvPicPr>
        <p:blipFill>
          <a:blip r:embed="rId3"/>
          <a:stretch>
            <a:fillRect/>
          </a:stretch>
        </p:blipFill>
        <p:spPr>
          <a:xfrm>
            <a:off x="277885" y="5038884"/>
            <a:ext cx="2640117" cy="1528489"/>
          </a:xfrm>
          <a:prstGeom prst="rect">
            <a:avLst/>
          </a:prstGeom>
        </p:spPr>
      </p:pic>
      <p:pic>
        <p:nvPicPr>
          <p:cNvPr id="8" name="Picture 7" descr="Icon&#10;&#10;Description automatically generated">
            <a:extLst>
              <a:ext uri="{FF2B5EF4-FFF2-40B4-BE49-F238E27FC236}">
                <a16:creationId xmlns:a16="http://schemas.microsoft.com/office/drawing/2014/main" id="{889C2743-B380-3B03-B9A8-2AE84CE31A31}"/>
              </a:ext>
            </a:extLst>
          </p:cNvPr>
          <p:cNvPicPr/>
          <p:nvPr/>
        </p:nvPicPr>
        <p:blipFill>
          <a:blip r:embed="rId4">
            <a:extLst>
              <a:ext uri="{28A0092B-C50C-407E-A947-70E740481C1C}">
                <a14:useLocalDpi xmlns:a14="http://schemas.microsoft.com/office/drawing/2010/main" val="0"/>
              </a:ext>
            </a:extLst>
          </a:blip>
          <a:stretch>
            <a:fillRect/>
          </a:stretch>
        </p:blipFill>
        <p:spPr>
          <a:xfrm>
            <a:off x="10495135" y="5220960"/>
            <a:ext cx="1440180" cy="1367155"/>
          </a:xfrm>
          <a:prstGeom prst="rect">
            <a:avLst/>
          </a:prstGeom>
        </p:spPr>
      </p:pic>
      <p:sp>
        <p:nvSpPr>
          <p:cNvPr id="9" name="TextBox 8">
            <a:extLst>
              <a:ext uri="{FF2B5EF4-FFF2-40B4-BE49-F238E27FC236}">
                <a16:creationId xmlns:a16="http://schemas.microsoft.com/office/drawing/2014/main" id="{6FBC1F8B-4724-DDEE-54DC-4DC1E2A6F975}"/>
              </a:ext>
            </a:extLst>
          </p:cNvPr>
          <p:cNvSpPr txBox="1"/>
          <p:nvPr/>
        </p:nvSpPr>
        <p:spPr>
          <a:xfrm>
            <a:off x="1980547" y="2626273"/>
            <a:ext cx="8230906" cy="14773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600" dirty="0">
                <a:solidFill>
                  <a:prstClr val="black"/>
                </a:solidFill>
                <a:latin typeface="Calibri" panose="020F0502020204030204"/>
              </a:rPr>
              <a:t>BREAK</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B3A22E80-0616-329C-52DA-4381EF2A234E}"/>
              </a:ext>
            </a:extLst>
          </p:cNvPr>
          <p:cNvPicPr>
            <a:picLocks noChangeAspect="1"/>
          </p:cNvPicPr>
          <p:nvPr/>
        </p:nvPicPr>
        <p:blipFill>
          <a:blip r:embed="rId5"/>
          <a:stretch>
            <a:fillRect/>
          </a:stretch>
        </p:blipFill>
        <p:spPr>
          <a:xfrm>
            <a:off x="277885" y="242957"/>
            <a:ext cx="3038475" cy="1504950"/>
          </a:xfrm>
          <a:prstGeom prst="rect">
            <a:avLst/>
          </a:prstGeom>
        </p:spPr>
      </p:pic>
      <p:pic>
        <p:nvPicPr>
          <p:cNvPr id="11" name="Picture 10" descr="Woman taking a break">
            <a:extLst>
              <a:ext uri="{FF2B5EF4-FFF2-40B4-BE49-F238E27FC236}">
                <a16:creationId xmlns:a16="http://schemas.microsoft.com/office/drawing/2014/main" id="{DB847294-9A96-79A9-E11C-9D2C2DE2D1A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68656" y="2277652"/>
            <a:ext cx="2609114" cy="1956619"/>
          </a:xfrm>
          <a:prstGeom prst="rect">
            <a:avLst/>
          </a:prstGeom>
        </p:spPr>
      </p:pic>
      <p:pic>
        <p:nvPicPr>
          <p:cNvPr id="13" name="Picture 12" descr="Woman outside coffee shop">
            <a:extLst>
              <a:ext uri="{FF2B5EF4-FFF2-40B4-BE49-F238E27FC236}">
                <a16:creationId xmlns:a16="http://schemas.microsoft.com/office/drawing/2014/main" id="{D7E83F2D-C8BD-F779-3001-7587AAB022C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87160" y="2271723"/>
            <a:ext cx="2609114" cy="1962548"/>
          </a:xfrm>
          <a:prstGeom prst="rect">
            <a:avLst/>
          </a:prstGeom>
        </p:spPr>
      </p:pic>
    </p:spTree>
    <p:extLst>
      <p:ext uri="{BB962C8B-B14F-4D97-AF65-F5344CB8AC3E}">
        <p14:creationId xmlns:p14="http://schemas.microsoft.com/office/powerpoint/2010/main" val="242370542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7E2F724-2FB3-4D1D-A730-739B8654C0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4" name="Picture 3" descr="Computer code representation.">
            <a:extLst>
              <a:ext uri="{FF2B5EF4-FFF2-40B4-BE49-F238E27FC236}">
                <a16:creationId xmlns:a16="http://schemas.microsoft.com/office/drawing/2014/main" id="{10AAE745-A292-6D0C-D1C4-3F99C710A199}"/>
              </a:ext>
            </a:extLst>
          </p:cNvPr>
          <p:cNvPicPr>
            <a:picLocks noChangeAspect="1"/>
          </p:cNvPicPr>
          <p:nvPr/>
        </p:nvPicPr>
        <p:blipFill>
          <a:blip r:embed="rId4">
            <a:alphaModFix/>
          </a:blip>
          <a:srcRect l="444"/>
          <a:stretch>
            <a:fillRect/>
          </a:stretch>
        </p:blipFill>
        <p:spPr>
          <a:xfrm>
            <a:off x="13976" y="-2294580"/>
            <a:ext cx="12552601" cy="8404131"/>
          </a:xfrm>
          <a:prstGeom prst="rect">
            <a:avLst/>
          </a:prstGeom>
        </p:spPr>
      </p:pic>
      <p:sp>
        <p:nvSpPr>
          <p:cNvPr id="2" name="Title 1">
            <a:extLst>
              <a:ext uri="{FF2B5EF4-FFF2-40B4-BE49-F238E27FC236}">
                <a16:creationId xmlns:a16="http://schemas.microsoft.com/office/drawing/2014/main" id="{ADB6D5CF-4C52-3425-588E-B90A04CFB0C5}"/>
              </a:ext>
            </a:extLst>
          </p:cNvPr>
          <p:cNvSpPr>
            <a:spLocks noGrp="1"/>
          </p:cNvSpPr>
          <p:nvPr>
            <p:ph type="ctrTitle"/>
          </p:nvPr>
        </p:nvSpPr>
        <p:spPr>
          <a:xfrm>
            <a:off x="517870" y="978407"/>
            <a:ext cx="5021182" cy="3290107"/>
          </a:xfrm>
        </p:spPr>
        <p:txBody>
          <a:bodyPr anchor="t">
            <a:normAutofit/>
          </a:bodyPr>
          <a:lstStyle/>
          <a:p>
            <a:pPr>
              <a:lnSpc>
                <a:spcPct val="90000"/>
              </a:lnSpc>
            </a:pPr>
            <a:r>
              <a:rPr lang="en-GB" sz="5600">
                <a:solidFill>
                  <a:schemeClr val="accent2">
                    <a:lumMod val="60000"/>
                    <a:lumOff val="40000"/>
                  </a:schemeClr>
                </a:solidFill>
              </a:rPr>
              <a:t>E</a:t>
            </a:r>
            <a:r>
              <a:rPr lang="en-GB" sz="5600"/>
              <a:t>motionally </a:t>
            </a:r>
            <a:r>
              <a:rPr lang="en-GB" sz="5600">
                <a:solidFill>
                  <a:schemeClr val="accent2">
                    <a:lumMod val="60000"/>
                    <a:lumOff val="40000"/>
                  </a:schemeClr>
                </a:solidFill>
              </a:rPr>
              <a:t>I</a:t>
            </a:r>
            <a:r>
              <a:rPr lang="en-GB" sz="5600"/>
              <a:t>ntelligent </a:t>
            </a:r>
            <a:br>
              <a:rPr lang="en-GB" sz="5600"/>
            </a:br>
            <a:r>
              <a:rPr lang="en-GB" sz="5600">
                <a:solidFill>
                  <a:schemeClr val="accent2">
                    <a:lumMod val="60000"/>
                    <a:lumOff val="40000"/>
                  </a:schemeClr>
                </a:solidFill>
              </a:rPr>
              <a:t>D</a:t>
            </a:r>
            <a:r>
              <a:rPr lang="en-GB" sz="5600"/>
              <a:t>igital </a:t>
            </a:r>
            <a:r>
              <a:rPr lang="en-GB" sz="5600">
                <a:solidFill>
                  <a:schemeClr val="accent2">
                    <a:lumMod val="60000"/>
                    <a:lumOff val="40000"/>
                  </a:schemeClr>
                </a:solidFill>
              </a:rPr>
              <a:t>P</a:t>
            </a:r>
            <a:r>
              <a:rPr lang="en-GB" sz="5600"/>
              <a:t>edagogy</a:t>
            </a:r>
          </a:p>
        </p:txBody>
      </p:sp>
      <p:sp>
        <p:nvSpPr>
          <p:cNvPr id="3" name="Subtitle 2">
            <a:extLst>
              <a:ext uri="{FF2B5EF4-FFF2-40B4-BE49-F238E27FC236}">
                <a16:creationId xmlns:a16="http://schemas.microsoft.com/office/drawing/2014/main" id="{18783561-1BA7-E06B-7B45-A660F0AE17BC}"/>
              </a:ext>
            </a:extLst>
          </p:cNvPr>
          <p:cNvSpPr>
            <a:spLocks noGrp="1"/>
          </p:cNvSpPr>
          <p:nvPr>
            <p:ph type="subTitle" idx="1"/>
          </p:nvPr>
        </p:nvSpPr>
        <p:spPr>
          <a:xfrm>
            <a:off x="517870" y="4482450"/>
            <a:ext cx="5040785" cy="1397143"/>
          </a:xfrm>
        </p:spPr>
        <p:txBody>
          <a:bodyPr anchor="t">
            <a:normAutofit/>
          </a:bodyPr>
          <a:lstStyle/>
          <a:p>
            <a:pPr>
              <a:lnSpc>
                <a:spcPct val="100000"/>
              </a:lnSpc>
            </a:pPr>
            <a:r>
              <a:rPr lang="en-GB" sz="2400" dirty="0">
                <a:solidFill>
                  <a:srgbClr val="FFFFFF"/>
                </a:solidFill>
              </a:rPr>
              <a:t>The Potential for Virtual Patients in the Training of Psychological Wellbeing Practitioners</a:t>
            </a:r>
          </a:p>
        </p:txBody>
      </p:sp>
      <p:sp>
        <p:nvSpPr>
          <p:cNvPr id="11" name="Rectangle 10">
            <a:extLst>
              <a:ext uri="{FF2B5EF4-FFF2-40B4-BE49-F238E27FC236}">
                <a16:creationId xmlns:a16="http://schemas.microsoft.com/office/drawing/2014/main" id="{B2C335F7-F61C-4EB4-80F2-4B1438FE66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8" name="VP Intro.mov">
            <a:hlinkClick r:id="" action="ppaction://media"/>
            <a:extLst>
              <a:ext uri="{FF2B5EF4-FFF2-40B4-BE49-F238E27FC236}">
                <a16:creationId xmlns:a16="http://schemas.microsoft.com/office/drawing/2014/main" id="{D250D104-D5C9-B6BC-E4B1-9C4F7647BAB2}"/>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5465479" y="1532822"/>
            <a:ext cx="6597715" cy="4082230"/>
          </a:xfrm>
          <a:prstGeom prst="rect">
            <a:avLst/>
          </a:prstGeom>
        </p:spPr>
      </p:pic>
      <p:pic>
        <p:nvPicPr>
          <p:cNvPr id="16" name="Picture 15" descr="A black and grey logo&#10;&#10;AI-generated content may be incorrect.">
            <a:extLst>
              <a:ext uri="{FF2B5EF4-FFF2-40B4-BE49-F238E27FC236}">
                <a16:creationId xmlns:a16="http://schemas.microsoft.com/office/drawing/2014/main" id="{67580C0D-2191-48E1-600E-83E104281EBD}"/>
              </a:ext>
            </a:extLst>
          </p:cNvPr>
          <p:cNvPicPr>
            <a:picLocks noChangeAspect="1"/>
          </p:cNvPicPr>
          <p:nvPr/>
        </p:nvPicPr>
        <p:blipFill>
          <a:blip r:embed="rId6"/>
          <a:stretch>
            <a:fillRect/>
          </a:stretch>
        </p:blipFill>
        <p:spPr>
          <a:xfrm>
            <a:off x="143293" y="6158863"/>
            <a:ext cx="1666904" cy="649824"/>
          </a:xfrm>
          <a:prstGeom prst="rect">
            <a:avLst/>
          </a:prstGeom>
        </p:spPr>
      </p:pic>
      <p:sp>
        <p:nvSpPr>
          <p:cNvPr id="5" name="TextBox 4">
            <a:extLst>
              <a:ext uri="{FF2B5EF4-FFF2-40B4-BE49-F238E27FC236}">
                <a16:creationId xmlns:a16="http://schemas.microsoft.com/office/drawing/2014/main" id="{E7EFFFD5-D7F4-5480-42AE-CB56E7EFB15B}"/>
              </a:ext>
            </a:extLst>
          </p:cNvPr>
          <p:cNvSpPr txBox="1"/>
          <p:nvPr/>
        </p:nvSpPr>
        <p:spPr>
          <a:xfrm>
            <a:off x="2838444" y="6349910"/>
            <a:ext cx="6515694"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0000"/>
                </a:solidFill>
                <a:effectLst/>
                <a:uLnTx/>
                <a:uFillTx/>
                <a:latin typeface="Bierstadt"/>
                <a:ea typeface="+mn-ea"/>
                <a:cs typeface="+mn-cs"/>
              </a:rPr>
              <a:t>Dr Paul Thompson: </a:t>
            </a:r>
            <a:r>
              <a:rPr kumimoji="0" lang="en-GB" sz="2400" b="0" i="0" u="none" strike="noStrike" kern="1200" cap="none" spc="0" normalizeH="0" baseline="0" noProof="0" dirty="0">
                <a:ln>
                  <a:noFill/>
                </a:ln>
                <a:solidFill>
                  <a:srgbClr val="000000"/>
                </a:solidFill>
                <a:effectLst/>
                <a:uLnTx/>
                <a:uFillTx/>
                <a:latin typeface="Bierstadt"/>
                <a:ea typeface="+mn-ea"/>
                <a:cs typeface="+mn-cs"/>
                <a:hlinkClick r:id="rId7"/>
              </a:rPr>
              <a:t>paul.thompson@tees.ac.uk</a:t>
            </a:r>
            <a:r>
              <a:rPr kumimoji="0" lang="en-GB" sz="2400" b="0" i="0" u="none" strike="noStrike" kern="1200" cap="none" spc="0" normalizeH="0" baseline="0" noProof="0" dirty="0">
                <a:ln>
                  <a:noFill/>
                </a:ln>
                <a:solidFill>
                  <a:srgbClr val="000000"/>
                </a:solidFill>
                <a:effectLst/>
                <a:uLnTx/>
                <a:uFillTx/>
                <a:latin typeface="Bierstadt"/>
                <a:ea typeface="+mn-ea"/>
                <a:cs typeface="+mn-cs"/>
              </a:rPr>
              <a:t> </a:t>
            </a:r>
          </a:p>
        </p:txBody>
      </p:sp>
      <p:pic>
        <p:nvPicPr>
          <p:cNvPr id="7" name="Picture 6">
            <a:extLst>
              <a:ext uri="{FF2B5EF4-FFF2-40B4-BE49-F238E27FC236}">
                <a16:creationId xmlns:a16="http://schemas.microsoft.com/office/drawing/2014/main" id="{922F58DF-33DE-4DF3-35CF-53A147F89AD3}"/>
              </a:ext>
            </a:extLst>
          </p:cNvPr>
          <p:cNvPicPr>
            <a:picLocks noChangeAspect="1"/>
          </p:cNvPicPr>
          <p:nvPr/>
        </p:nvPicPr>
        <p:blipFill>
          <a:blip r:embed="rId8"/>
          <a:stretch>
            <a:fillRect/>
          </a:stretch>
        </p:blipFill>
        <p:spPr>
          <a:xfrm>
            <a:off x="10382386" y="6206479"/>
            <a:ext cx="1754381" cy="641195"/>
          </a:xfrm>
          <a:prstGeom prst="rect">
            <a:avLst/>
          </a:prstGeom>
        </p:spPr>
      </p:pic>
      <p:pic>
        <p:nvPicPr>
          <p:cNvPr id="10" name="Picture 9">
            <a:extLst>
              <a:ext uri="{FF2B5EF4-FFF2-40B4-BE49-F238E27FC236}">
                <a16:creationId xmlns:a16="http://schemas.microsoft.com/office/drawing/2014/main" id="{73B0153A-4D29-73F5-ED3A-8F5895C0D9F2}"/>
              </a:ext>
            </a:extLst>
          </p:cNvPr>
          <p:cNvPicPr>
            <a:picLocks noChangeAspect="1"/>
          </p:cNvPicPr>
          <p:nvPr/>
        </p:nvPicPr>
        <p:blipFill>
          <a:blip r:embed="rId9"/>
          <a:stretch>
            <a:fillRect/>
          </a:stretch>
        </p:blipFill>
        <p:spPr>
          <a:xfrm>
            <a:off x="10346687" y="177754"/>
            <a:ext cx="1355068" cy="1355068"/>
          </a:xfrm>
          <a:prstGeom prst="rect">
            <a:avLst/>
          </a:prstGeom>
        </p:spPr>
      </p:pic>
    </p:spTree>
    <p:extLst>
      <p:ext uri="{BB962C8B-B14F-4D97-AF65-F5344CB8AC3E}">
        <p14:creationId xmlns:p14="http://schemas.microsoft.com/office/powerpoint/2010/main" val="269058496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316"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9723B5-4CCF-A943-4FFB-1EC14E7B4024}"/>
              </a:ext>
            </a:extLst>
          </p:cNvPr>
          <p:cNvSpPr>
            <a:spLocks noGrp="1"/>
          </p:cNvSpPr>
          <p:nvPr>
            <p:ph type="title"/>
          </p:nvPr>
        </p:nvSpPr>
        <p:spPr/>
        <p:txBody>
          <a:bodyPr/>
          <a:lstStyle/>
          <a:p>
            <a:r>
              <a:rPr lang="en-GB"/>
              <a:t>Aims</a:t>
            </a:r>
          </a:p>
        </p:txBody>
      </p:sp>
      <p:sp>
        <p:nvSpPr>
          <p:cNvPr id="3" name="Content Placeholder 2">
            <a:extLst>
              <a:ext uri="{FF2B5EF4-FFF2-40B4-BE49-F238E27FC236}">
                <a16:creationId xmlns:a16="http://schemas.microsoft.com/office/drawing/2014/main" id="{89A038F5-32B2-0FF2-D73F-38A252A9B077}"/>
              </a:ext>
            </a:extLst>
          </p:cNvPr>
          <p:cNvSpPr>
            <a:spLocks noGrp="1"/>
          </p:cNvSpPr>
          <p:nvPr>
            <p:ph idx="1"/>
          </p:nvPr>
        </p:nvSpPr>
        <p:spPr>
          <a:xfrm>
            <a:off x="515112" y="2089245"/>
            <a:ext cx="11155680" cy="3767328"/>
          </a:xfrm>
        </p:spPr>
        <p:txBody>
          <a:bodyPr>
            <a:normAutofit/>
          </a:bodyPr>
          <a:lstStyle/>
          <a:p>
            <a:r>
              <a:rPr lang="en-GB" sz="2800" dirty="0"/>
              <a:t>Background to the Research </a:t>
            </a:r>
          </a:p>
          <a:p>
            <a:r>
              <a:rPr lang="en-GB" sz="2800" dirty="0"/>
              <a:t>Theory &amp; the EIDP Framework</a:t>
            </a:r>
          </a:p>
          <a:p>
            <a:r>
              <a:rPr lang="en-GB" sz="2800" dirty="0"/>
              <a:t>Virtual Patient</a:t>
            </a:r>
          </a:p>
          <a:p>
            <a:r>
              <a:rPr lang="en-GB" sz="2800" dirty="0"/>
              <a:t>Findings &amp; Implications</a:t>
            </a:r>
          </a:p>
          <a:p>
            <a:r>
              <a:rPr lang="en-GB" sz="2800" dirty="0"/>
              <a:t>Next steps</a:t>
            </a:r>
          </a:p>
          <a:p>
            <a:endParaRPr lang="en-GB" dirty="0"/>
          </a:p>
        </p:txBody>
      </p:sp>
      <p:pic>
        <p:nvPicPr>
          <p:cNvPr id="18" name="Picture 17" descr="A black and grey logo&#10;&#10;AI-generated content may be incorrect.">
            <a:extLst>
              <a:ext uri="{FF2B5EF4-FFF2-40B4-BE49-F238E27FC236}">
                <a16:creationId xmlns:a16="http://schemas.microsoft.com/office/drawing/2014/main" id="{778C4C69-5246-266B-434E-5B949A045DC4}"/>
              </a:ext>
            </a:extLst>
          </p:cNvPr>
          <p:cNvPicPr>
            <a:picLocks noChangeAspect="1"/>
          </p:cNvPicPr>
          <p:nvPr/>
        </p:nvPicPr>
        <p:blipFill>
          <a:blip r:embed="rId2"/>
          <a:stretch>
            <a:fillRect/>
          </a:stretch>
        </p:blipFill>
        <p:spPr>
          <a:xfrm>
            <a:off x="99263" y="6160560"/>
            <a:ext cx="1666904" cy="649824"/>
          </a:xfrm>
          <a:prstGeom prst="rect">
            <a:avLst/>
          </a:prstGeom>
        </p:spPr>
      </p:pic>
      <p:pic>
        <p:nvPicPr>
          <p:cNvPr id="7" name="Picture 6" descr="A blue light bulb with dots and lines&#10;&#10;AI-generated content may be incorrect.">
            <a:extLst>
              <a:ext uri="{FF2B5EF4-FFF2-40B4-BE49-F238E27FC236}">
                <a16:creationId xmlns:a16="http://schemas.microsoft.com/office/drawing/2014/main" id="{6C4A4383-5108-8D8D-AFCE-2F53D2C7AE05}"/>
              </a:ext>
            </a:extLst>
          </p:cNvPr>
          <p:cNvPicPr>
            <a:picLocks noChangeAspect="1"/>
          </p:cNvPicPr>
          <p:nvPr/>
        </p:nvPicPr>
        <p:blipFill>
          <a:blip r:embed="rId3"/>
          <a:stretch>
            <a:fillRect/>
          </a:stretch>
        </p:blipFill>
        <p:spPr>
          <a:xfrm>
            <a:off x="8596700" y="645918"/>
            <a:ext cx="3302044" cy="5387546"/>
          </a:xfrm>
          <a:prstGeom prst="rect">
            <a:avLst/>
          </a:prstGeom>
        </p:spPr>
      </p:pic>
      <p:pic>
        <p:nvPicPr>
          <p:cNvPr id="4" name="Picture 3">
            <a:extLst>
              <a:ext uri="{FF2B5EF4-FFF2-40B4-BE49-F238E27FC236}">
                <a16:creationId xmlns:a16="http://schemas.microsoft.com/office/drawing/2014/main" id="{DC4AABD5-8478-F068-5127-E1A7DDE084A9}"/>
              </a:ext>
            </a:extLst>
          </p:cNvPr>
          <p:cNvPicPr>
            <a:picLocks noChangeAspect="1"/>
          </p:cNvPicPr>
          <p:nvPr/>
        </p:nvPicPr>
        <p:blipFill>
          <a:blip r:embed="rId4"/>
          <a:stretch>
            <a:fillRect/>
          </a:stretch>
        </p:blipFill>
        <p:spPr>
          <a:xfrm>
            <a:off x="10382386" y="6206479"/>
            <a:ext cx="1754381" cy="641195"/>
          </a:xfrm>
          <a:prstGeom prst="rect">
            <a:avLst/>
          </a:prstGeom>
        </p:spPr>
      </p:pic>
    </p:spTree>
    <p:extLst>
      <p:ext uri="{BB962C8B-B14F-4D97-AF65-F5344CB8AC3E}">
        <p14:creationId xmlns:p14="http://schemas.microsoft.com/office/powerpoint/2010/main" val="106339876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globe with icons around it&#10;&#10;AI-generated content may be incorrect.">
            <a:extLst>
              <a:ext uri="{FF2B5EF4-FFF2-40B4-BE49-F238E27FC236}">
                <a16:creationId xmlns:a16="http://schemas.microsoft.com/office/drawing/2014/main" id="{30C4E171-BA75-059A-EC3F-794B08CD913D}"/>
              </a:ext>
            </a:extLst>
          </p:cNvPr>
          <p:cNvPicPr>
            <a:picLocks noChangeAspect="1"/>
          </p:cNvPicPr>
          <p:nvPr/>
        </p:nvPicPr>
        <p:blipFill>
          <a:blip r:embed="rId3">
            <a:alphaModFix amt="18000"/>
          </a:blip>
          <a:stretch>
            <a:fillRect/>
          </a:stretch>
        </p:blipFill>
        <p:spPr>
          <a:xfrm>
            <a:off x="-593124" y="-432486"/>
            <a:ext cx="15655545" cy="7290486"/>
          </a:xfrm>
          <a:prstGeom prst="rect">
            <a:avLst/>
          </a:prstGeom>
        </p:spPr>
      </p:pic>
      <p:sp>
        <p:nvSpPr>
          <p:cNvPr id="2" name="Title 1">
            <a:extLst>
              <a:ext uri="{FF2B5EF4-FFF2-40B4-BE49-F238E27FC236}">
                <a16:creationId xmlns:a16="http://schemas.microsoft.com/office/drawing/2014/main" id="{EFB946E4-7072-1863-417D-2B8411E51982}"/>
              </a:ext>
            </a:extLst>
          </p:cNvPr>
          <p:cNvSpPr>
            <a:spLocks noGrp="1"/>
          </p:cNvSpPr>
          <p:nvPr>
            <p:ph type="title"/>
          </p:nvPr>
        </p:nvSpPr>
        <p:spPr/>
        <p:txBody>
          <a:bodyPr/>
          <a:lstStyle/>
          <a:p>
            <a:r>
              <a:rPr lang="en-GB"/>
              <a:t>Background</a:t>
            </a:r>
          </a:p>
        </p:txBody>
      </p:sp>
      <p:sp>
        <p:nvSpPr>
          <p:cNvPr id="3" name="Content Placeholder 2">
            <a:extLst>
              <a:ext uri="{FF2B5EF4-FFF2-40B4-BE49-F238E27FC236}">
                <a16:creationId xmlns:a16="http://schemas.microsoft.com/office/drawing/2014/main" id="{716029B6-5FCC-36FD-14D8-DBE9FC13C6A7}"/>
              </a:ext>
            </a:extLst>
          </p:cNvPr>
          <p:cNvSpPr>
            <a:spLocks noGrp="1"/>
          </p:cNvSpPr>
          <p:nvPr>
            <p:ph idx="1"/>
          </p:nvPr>
        </p:nvSpPr>
        <p:spPr>
          <a:xfrm>
            <a:off x="521208" y="1807029"/>
            <a:ext cx="11155680" cy="4538907"/>
          </a:xfrm>
        </p:spPr>
        <p:txBody>
          <a:bodyPr>
            <a:normAutofit/>
          </a:bodyPr>
          <a:lstStyle/>
          <a:p>
            <a:r>
              <a:rPr lang="en-GB" sz="2400" b="1" dirty="0"/>
              <a:t>Training Challenge</a:t>
            </a:r>
            <a:endParaRPr lang="en-GB" sz="2400" dirty="0"/>
          </a:p>
          <a:p>
            <a:pPr lvl="1"/>
            <a:r>
              <a:rPr lang="en-GB" sz="2000" dirty="0"/>
              <a:t>PWP training is intensive, fast-paced, and highly applied</a:t>
            </a:r>
          </a:p>
          <a:p>
            <a:pPr lvl="1"/>
            <a:r>
              <a:rPr lang="en-GB" sz="2000" dirty="0"/>
              <a:t>Traditional experiential learning (role plays) cause many logistical issues yet are needed to support clinical development and are commonly the most anxiety provoking activity </a:t>
            </a:r>
          </a:p>
          <a:p>
            <a:pPr lvl="2"/>
            <a:r>
              <a:rPr lang="en-GB" sz="1800" dirty="0"/>
              <a:t>timing / chronotype / availability / confidence / receiving meaningful feedback (peer to peer)</a:t>
            </a:r>
          </a:p>
          <a:p>
            <a:pPr lvl="1"/>
            <a:r>
              <a:rPr lang="en-GB" sz="2000" dirty="0"/>
              <a:t>Alongside role plays, many of the skills associated with assessment are practiced with real patients</a:t>
            </a:r>
          </a:p>
          <a:p>
            <a:pPr lvl="1"/>
            <a:r>
              <a:rPr lang="en-GB" sz="2000" dirty="0"/>
              <a:t>There is a reliance on experiential learning to enable application of theory into practice</a:t>
            </a:r>
          </a:p>
          <a:p>
            <a:pPr lvl="1"/>
            <a:r>
              <a:rPr lang="en-GB" sz="2000" dirty="0"/>
              <a:t>More experiential learning = better application = more confident practitioners </a:t>
            </a:r>
          </a:p>
          <a:p>
            <a:pPr lvl="1"/>
            <a:r>
              <a:rPr lang="en-GB" sz="2000" dirty="0"/>
              <a:t>Logistical issues within clinical practice leads to different trainee experiences (Owen, 2020)</a:t>
            </a:r>
          </a:p>
          <a:p>
            <a:pPr lvl="1"/>
            <a:r>
              <a:rPr lang="en-GB" sz="2000" dirty="0"/>
              <a:t>Can lead to increased stress making trainees more susceptible to burnout (Owen, 2021)</a:t>
            </a:r>
          </a:p>
          <a:p>
            <a:pPr lvl="1"/>
            <a:endParaRPr lang="en-GB" sz="2000" dirty="0"/>
          </a:p>
          <a:p>
            <a:pPr lvl="1"/>
            <a:endParaRPr lang="en-GB" dirty="0"/>
          </a:p>
        </p:txBody>
      </p:sp>
      <p:pic>
        <p:nvPicPr>
          <p:cNvPr id="12" name="Picture 11" descr="A black and grey logo&#10;&#10;AI-generated content may be incorrect.">
            <a:extLst>
              <a:ext uri="{FF2B5EF4-FFF2-40B4-BE49-F238E27FC236}">
                <a16:creationId xmlns:a16="http://schemas.microsoft.com/office/drawing/2014/main" id="{4BC94E72-6FC2-F802-03CF-A86C4B3F5480}"/>
              </a:ext>
            </a:extLst>
          </p:cNvPr>
          <p:cNvPicPr>
            <a:picLocks noChangeAspect="1"/>
          </p:cNvPicPr>
          <p:nvPr/>
        </p:nvPicPr>
        <p:blipFill>
          <a:blip r:embed="rId4"/>
          <a:stretch>
            <a:fillRect/>
          </a:stretch>
        </p:blipFill>
        <p:spPr>
          <a:xfrm>
            <a:off x="99263" y="6160560"/>
            <a:ext cx="1666904" cy="649824"/>
          </a:xfrm>
          <a:prstGeom prst="rect">
            <a:avLst/>
          </a:prstGeom>
        </p:spPr>
      </p:pic>
      <p:pic>
        <p:nvPicPr>
          <p:cNvPr id="4" name="Picture 3">
            <a:extLst>
              <a:ext uri="{FF2B5EF4-FFF2-40B4-BE49-F238E27FC236}">
                <a16:creationId xmlns:a16="http://schemas.microsoft.com/office/drawing/2014/main" id="{07378203-FA1A-3C66-3188-011AF751724D}"/>
              </a:ext>
            </a:extLst>
          </p:cNvPr>
          <p:cNvPicPr>
            <a:picLocks noChangeAspect="1"/>
          </p:cNvPicPr>
          <p:nvPr/>
        </p:nvPicPr>
        <p:blipFill>
          <a:blip r:embed="rId5"/>
          <a:stretch>
            <a:fillRect/>
          </a:stretch>
        </p:blipFill>
        <p:spPr>
          <a:xfrm>
            <a:off x="10382386" y="6206479"/>
            <a:ext cx="1754381" cy="641195"/>
          </a:xfrm>
          <a:prstGeom prst="rect">
            <a:avLst/>
          </a:prstGeom>
        </p:spPr>
      </p:pic>
    </p:spTree>
    <p:extLst>
      <p:ext uri="{BB962C8B-B14F-4D97-AF65-F5344CB8AC3E}">
        <p14:creationId xmlns:p14="http://schemas.microsoft.com/office/powerpoint/2010/main" val="414775893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9D7400-4609-4093-7D39-3712CBB24EB9}"/>
            </a:ext>
          </a:extLst>
        </p:cNvPr>
        <p:cNvGrpSpPr/>
        <p:nvPr/>
      </p:nvGrpSpPr>
      <p:grpSpPr>
        <a:xfrm>
          <a:off x="0" y="0"/>
          <a:ext cx="0" cy="0"/>
          <a:chOff x="0" y="0"/>
          <a:chExt cx="0" cy="0"/>
        </a:xfrm>
      </p:grpSpPr>
      <p:pic>
        <p:nvPicPr>
          <p:cNvPr id="8" name="Picture 7" descr="A globe with icons around it&#10;&#10;AI-generated content may be incorrect.">
            <a:extLst>
              <a:ext uri="{FF2B5EF4-FFF2-40B4-BE49-F238E27FC236}">
                <a16:creationId xmlns:a16="http://schemas.microsoft.com/office/drawing/2014/main" id="{8B6B4A2E-3AFF-F798-DD14-2A6D0EC7E1B4}"/>
              </a:ext>
            </a:extLst>
          </p:cNvPr>
          <p:cNvPicPr>
            <a:picLocks noChangeAspect="1"/>
          </p:cNvPicPr>
          <p:nvPr/>
        </p:nvPicPr>
        <p:blipFill>
          <a:blip r:embed="rId3">
            <a:alphaModFix amt="18000"/>
          </a:blip>
          <a:stretch>
            <a:fillRect/>
          </a:stretch>
        </p:blipFill>
        <p:spPr>
          <a:xfrm>
            <a:off x="-593124" y="-432486"/>
            <a:ext cx="15655545" cy="7290486"/>
          </a:xfrm>
          <a:prstGeom prst="rect">
            <a:avLst/>
          </a:prstGeom>
        </p:spPr>
      </p:pic>
      <p:sp>
        <p:nvSpPr>
          <p:cNvPr id="2" name="Title 1">
            <a:extLst>
              <a:ext uri="{FF2B5EF4-FFF2-40B4-BE49-F238E27FC236}">
                <a16:creationId xmlns:a16="http://schemas.microsoft.com/office/drawing/2014/main" id="{7F1B9784-9183-EE76-2569-26E0F093DFDA}"/>
              </a:ext>
            </a:extLst>
          </p:cNvPr>
          <p:cNvSpPr>
            <a:spLocks noGrp="1"/>
          </p:cNvSpPr>
          <p:nvPr>
            <p:ph type="title"/>
          </p:nvPr>
        </p:nvSpPr>
        <p:spPr/>
        <p:txBody>
          <a:bodyPr/>
          <a:lstStyle/>
          <a:p>
            <a:r>
              <a:rPr lang="en-GB"/>
              <a:t>Background</a:t>
            </a:r>
          </a:p>
        </p:txBody>
      </p:sp>
      <p:sp>
        <p:nvSpPr>
          <p:cNvPr id="3" name="Content Placeholder 2">
            <a:extLst>
              <a:ext uri="{FF2B5EF4-FFF2-40B4-BE49-F238E27FC236}">
                <a16:creationId xmlns:a16="http://schemas.microsoft.com/office/drawing/2014/main" id="{B92450F1-E71B-092C-AF68-BCC9EEE0D7A2}"/>
              </a:ext>
            </a:extLst>
          </p:cNvPr>
          <p:cNvSpPr>
            <a:spLocks noGrp="1"/>
          </p:cNvSpPr>
          <p:nvPr>
            <p:ph idx="1"/>
          </p:nvPr>
        </p:nvSpPr>
        <p:spPr>
          <a:xfrm>
            <a:off x="521208" y="1807029"/>
            <a:ext cx="11155680" cy="4538907"/>
          </a:xfrm>
        </p:spPr>
        <p:txBody>
          <a:bodyPr>
            <a:normAutofit/>
          </a:bodyPr>
          <a:lstStyle/>
          <a:p>
            <a:r>
              <a:rPr lang="en-GB" sz="2400" b="1" dirty="0"/>
              <a:t>Research Motivation</a:t>
            </a:r>
            <a:endParaRPr lang="en-GB" sz="2400" dirty="0"/>
          </a:p>
          <a:p>
            <a:pPr lvl="1"/>
            <a:r>
              <a:rPr lang="en-GB" sz="2000" dirty="0"/>
              <a:t>To help trainees not only to pass assessments, but to thrive in real clinical practice</a:t>
            </a:r>
          </a:p>
          <a:p>
            <a:pPr lvl="1"/>
            <a:r>
              <a:rPr lang="en-GB" sz="2000" dirty="0"/>
              <a:t>Increase experiential learning whilst reducing stress and anxiety associated with traditional role plays</a:t>
            </a:r>
          </a:p>
          <a:p>
            <a:pPr lvl="1"/>
            <a:r>
              <a:rPr lang="en-GB" sz="2000" dirty="0"/>
              <a:t>Content delivery </a:t>
            </a:r>
            <a:r>
              <a:rPr lang="en-GB" sz="2000" b="1" dirty="0"/>
              <a:t>and</a:t>
            </a:r>
            <a:r>
              <a:rPr lang="en-GB" sz="2000" dirty="0"/>
              <a:t> support wellbeing: they are not mutually exclusive </a:t>
            </a:r>
          </a:p>
          <a:p>
            <a:r>
              <a:rPr lang="en-GB" sz="2200" b="1" dirty="0"/>
              <a:t>Aims</a:t>
            </a:r>
            <a:endParaRPr lang="en-GB" sz="2200" dirty="0"/>
          </a:p>
          <a:p>
            <a:pPr lvl="1"/>
            <a:r>
              <a:rPr lang="en-GB" sz="2000" dirty="0"/>
              <a:t>Develop a method of increasing experiential learning activities without increasing lecturer or supervisor workloads</a:t>
            </a:r>
          </a:p>
          <a:p>
            <a:pPr lvl="1"/>
            <a:r>
              <a:rPr lang="en-GB" sz="2000" dirty="0"/>
              <a:t>To ensure that wellbeing was specifically integrated into teaching and learning </a:t>
            </a:r>
          </a:p>
          <a:p>
            <a:r>
              <a:rPr lang="en-GB" sz="2200" dirty="0"/>
              <a:t>Different project – virtual patient for GPs led by Dr Philippa Bolton </a:t>
            </a:r>
          </a:p>
          <a:p>
            <a:pPr lvl="1"/>
            <a:endParaRPr lang="en-GB" sz="2000" dirty="0"/>
          </a:p>
          <a:p>
            <a:pPr lvl="1"/>
            <a:endParaRPr lang="en-GB" sz="2000" dirty="0"/>
          </a:p>
          <a:p>
            <a:pPr lvl="1"/>
            <a:endParaRPr lang="en-GB" sz="2000" dirty="0"/>
          </a:p>
          <a:p>
            <a:pPr lvl="1"/>
            <a:endParaRPr lang="en-GB" dirty="0"/>
          </a:p>
        </p:txBody>
      </p:sp>
      <p:pic>
        <p:nvPicPr>
          <p:cNvPr id="12" name="Picture 11" descr="A black and grey logo&#10;&#10;AI-generated content may be incorrect.">
            <a:extLst>
              <a:ext uri="{FF2B5EF4-FFF2-40B4-BE49-F238E27FC236}">
                <a16:creationId xmlns:a16="http://schemas.microsoft.com/office/drawing/2014/main" id="{8D252820-5EE9-0424-1CD9-2F3BA1120000}"/>
              </a:ext>
            </a:extLst>
          </p:cNvPr>
          <p:cNvPicPr>
            <a:picLocks noChangeAspect="1"/>
          </p:cNvPicPr>
          <p:nvPr/>
        </p:nvPicPr>
        <p:blipFill>
          <a:blip r:embed="rId4"/>
          <a:stretch>
            <a:fillRect/>
          </a:stretch>
        </p:blipFill>
        <p:spPr>
          <a:xfrm>
            <a:off x="99263" y="6160560"/>
            <a:ext cx="1666904" cy="649824"/>
          </a:xfrm>
          <a:prstGeom prst="rect">
            <a:avLst/>
          </a:prstGeom>
        </p:spPr>
      </p:pic>
      <p:pic>
        <p:nvPicPr>
          <p:cNvPr id="4" name="Picture 3">
            <a:extLst>
              <a:ext uri="{FF2B5EF4-FFF2-40B4-BE49-F238E27FC236}">
                <a16:creationId xmlns:a16="http://schemas.microsoft.com/office/drawing/2014/main" id="{8D60043F-5850-2765-DCAD-3B0E83CE9802}"/>
              </a:ext>
            </a:extLst>
          </p:cNvPr>
          <p:cNvPicPr>
            <a:picLocks noChangeAspect="1"/>
          </p:cNvPicPr>
          <p:nvPr/>
        </p:nvPicPr>
        <p:blipFill>
          <a:blip r:embed="rId5"/>
          <a:stretch>
            <a:fillRect/>
          </a:stretch>
        </p:blipFill>
        <p:spPr>
          <a:xfrm>
            <a:off x="10382386" y="6206479"/>
            <a:ext cx="1754381" cy="641195"/>
          </a:xfrm>
          <a:prstGeom prst="rect">
            <a:avLst/>
          </a:prstGeom>
        </p:spPr>
      </p:pic>
    </p:spTree>
    <p:extLst>
      <p:ext uri="{BB962C8B-B14F-4D97-AF65-F5344CB8AC3E}">
        <p14:creationId xmlns:p14="http://schemas.microsoft.com/office/powerpoint/2010/main" val="249012521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420BC5C-C418-4843-B04B-6918968D09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Bierstadt"/>
              <a:ea typeface="+mn-ea"/>
              <a:cs typeface="+mn-cs"/>
            </a:endParaRPr>
          </a:p>
        </p:txBody>
      </p:sp>
      <p:sp>
        <p:nvSpPr>
          <p:cNvPr id="2" name="Title 1">
            <a:extLst>
              <a:ext uri="{FF2B5EF4-FFF2-40B4-BE49-F238E27FC236}">
                <a16:creationId xmlns:a16="http://schemas.microsoft.com/office/drawing/2014/main" id="{7459A546-FDD6-E36A-DA9B-1DF0239ADFE4}"/>
              </a:ext>
            </a:extLst>
          </p:cNvPr>
          <p:cNvSpPr>
            <a:spLocks noGrp="1"/>
          </p:cNvSpPr>
          <p:nvPr>
            <p:ph type="title"/>
          </p:nvPr>
        </p:nvSpPr>
        <p:spPr>
          <a:xfrm>
            <a:off x="517870" y="913093"/>
            <a:ext cx="7128843" cy="705395"/>
          </a:xfrm>
        </p:spPr>
        <p:txBody>
          <a:bodyPr>
            <a:normAutofit/>
          </a:bodyPr>
          <a:lstStyle/>
          <a:p>
            <a:r>
              <a:rPr lang="en-GB" sz="4000" dirty="0"/>
              <a:t>Why Virtual Patients</a:t>
            </a:r>
          </a:p>
        </p:txBody>
      </p:sp>
      <p:sp>
        <p:nvSpPr>
          <p:cNvPr id="11" name="Rectangle 10">
            <a:extLst>
              <a:ext uri="{FF2B5EF4-FFF2-40B4-BE49-F238E27FC236}">
                <a16:creationId xmlns:a16="http://schemas.microsoft.com/office/drawing/2014/main" id="{04E511C3-750B-AA87-AE51-0FA2069EA0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1115568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graphicFrame>
        <p:nvGraphicFramePr>
          <p:cNvPr id="5" name="Content Placeholder 2">
            <a:extLst>
              <a:ext uri="{FF2B5EF4-FFF2-40B4-BE49-F238E27FC236}">
                <a16:creationId xmlns:a16="http://schemas.microsoft.com/office/drawing/2014/main" id="{8A8C8CFD-1DD6-C6DC-0065-64FA3A6F83A5}"/>
              </a:ext>
            </a:extLst>
          </p:cNvPr>
          <p:cNvGraphicFramePr>
            <a:graphicFrameLocks noGrp="1"/>
          </p:cNvGraphicFramePr>
          <p:nvPr>
            <p:ph idx="1"/>
          </p:nvPr>
        </p:nvGraphicFramePr>
        <p:xfrm>
          <a:off x="1085523" y="1618488"/>
          <a:ext cx="10279162" cy="5239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622290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bg>
      <p:bgPr>
        <a:gradFill>
          <a:gsLst>
            <a:gs pos="22000">
              <a:schemeClr val="accent2">
                <a:lumMod val="20000"/>
                <a:lumOff val="80000"/>
              </a:schemeClr>
            </a:gs>
            <a:gs pos="28000">
              <a:schemeClr val="accent2">
                <a:lumMod val="20000"/>
                <a:lumOff val="80000"/>
              </a:schemeClr>
            </a:gs>
            <a:gs pos="74000">
              <a:schemeClr val="accent6">
                <a:lumMod val="20000"/>
                <a:lumOff val="80000"/>
              </a:schemeClr>
            </a:gs>
            <a:gs pos="66000">
              <a:schemeClr val="accent6">
                <a:lumMod val="20000"/>
                <a:lumOff val="80000"/>
              </a:schemeClr>
            </a:gs>
            <a:gs pos="100000">
              <a:schemeClr val="accent6">
                <a:lumMod val="20000"/>
                <a:lumOff val="80000"/>
              </a:schemeClr>
            </a:gs>
          </a:gsLst>
          <a:lin ang="1080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F0030-28AE-D85A-07DB-7DD11028A526}"/>
              </a:ext>
            </a:extLst>
          </p:cNvPr>
          <p:cNvSpPr>
            <a:spLocks noGrp="1"/>
          </p:cNvSpPr>
          <p:nvPr>
            <p:ph type="title"/>
          </p:nvPr>
        </p:nvSpPr>
        <p:spPr>
          <a:xfrm>
            <a:off x="521208" y="978408"/>
            <a:ext cx="11155680" cy="842277"/>
          </a:xfrm>
        </p:spPr>
        <p:txBody>
          <a:bodyPr/>
          <a:lstStyle/>
          <a:p>
            <a:r>
              <a:rPr lang="en-GB" dirty="0"/>
              <a:t>Theoretical Foundations</a:t>
            </a:r>
          </a:p>
        </p:txBody>
      </p:sp>
      <p:sp>
        <p:nvSpPr>
          <p:cNvPr id="7" name="Content Placeholder 6">
            <a:extLst>
              <a:ext uri="{FF2B5EF4-FFF2-40B4-BE49-F238E27FC236}">
                <a16:creationId xmlns:a16="http://schemas.microsoft.com/office/drawing/2014/main" id="{1575BB99-02DC-64E7-D30C-134B342D3423}"/>
              </a:ext>
            </a:extLst>
          </p:cNvPr>
          <p:cNvSpPr>
            <a:spLocks noGrp="1"/>
          </p:cNvSpPr>
          <p:nvPr>
            <p:ph idx="1"/>
          </p:nvPr>
        </p:nvSpPr>
        <p:spPr>
          <a:xfrm>
            <a:off x="-12837" y="2441448"/>
            <a:ext cx="4123773" cy="4416552"/>
          </a:xfrm>
        </p:spPr>
        <p:txBody>
          <a:bodyPr>
            <a:normAutofit fontScale="70000" lnSpcReduction="20000"/>
          </a:bodyPr>
          <a:lstStyle/>
          <a:p>
            <a:pPr marL="0" indent="0" algn="ctr">
              <a:buNone/>
            </a:pPr>
            <a:r>
              <a:rPr lang="en-GB" sz="3200" b="1" dirty="0"/>
              <a:t>Educational Theory</a:t>
            </a:r>
          </a:p>
          <a:p>
            <a:pPr lvl="1"/>
            <a:endParaRPr lang="en-GB" sz="2300" b="1" dirty="0"/>
          </a:p>
          <a:p>
            <a:pPr lvl="1"/>
            <a:r>
              <a:rPr lang="en-GB" sz="2300" b="1" dirty="0"/>
              <a:t>Social Constructivism</a:t>
            </a:r>
            <a:r>
              <a:rPr lang="en-GB" sz="2300" dirty="0"/>
              <a:t> – learning shaped by a social and cultural context (Vygotsky, 1978)</a:t>
            </a:r>
          </a:p>
          <a:p>
            <a:pPr lvl="1"/>
            <a:r>
              <a:rPr lang="en-GB" sz="2300" b="1" dirty="0"/>
              <a:t>Experiential Learning</a:t>
            </a:r>
            <a:r>
              <a:rPr lang="en-GB" sz="2300" dirty="0"/>
              <a:t> – learning through doing and reflection (Dewey, 1938, Kolb, 1984, Schon, 1991)</a:t>
            </a:r>
          </a:p>
          <a:p>
            <a:pPr lvl="1"/>
            <a:r>
              <a:rPr lang="en-GB" sz="2300" b="1" dirty="0"/>
              <a:t>Cognitive Load Theory</a:t>
            </a:r>
            <a:r>
              <a:rPr lang="en-GB" sz="2300" dirty="0"/>
              <a:t> – managing mental effort in learning (Sweller, 1988)</a:t>
            </a:r>
          </a:p>
          <a:p>
            <a:pPr lvl="1"/>
            <a:r>
              <a:rPr lang="en-GB" sz="2300" b="1" dirty="0"/>
              <a:t>Technology Acceptance Model</a:t>
            </a:r>
            <a:r>
              <a:rPr lang="en-GB" sz="2300" dirty="0"/>
              <a:t> – ensuring digital tools are perceived as useful and easy to use, supporting adoption (Davis, 1989)</a:t>
            </a:r>
          </a:p>
        </p:txBody>
      </p:sp>
      <p:sp>
        <p:nvSpPr>
          <p:cNvPr id="8" name="Content Placeholder 6">
            <a:extLst>
              <a:ext uri="{FF2B5EF4-FFF2-40B4-BE49-F238E27FC236}">
                <a16:creationId xmlns:a16="http://schemas.microsoft.com/office/drawing/2014/main" id="{F84AA56C-D42D-1FC8-3C32-10AE120E0468}"/>
              </a:ext>
            </a:extLst>
          </p:cNvPr>
          <p:cNvSpPr txBox="1">
            <a:spLocks/>
          </p:cNvSpPr>
          <p:nvPr/>
        </p:nvSpPr>
        <p:spPr>
          <a:xfrm>
            <a:off x="8132856" y="2441448"/>
            <a:ext cx="3857608" cy="3767328"/>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10000"/>
              </a:lnSpc>
              <a:spcBef>
                <a:spcPts val="1000"/>
              </a:spcBef>
              <a:spcAft>
                <a:spcPts val="0"/>
              </a:spcAft>
              <a:buClrTx/>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Bierstadt"/>
                <a:ea typeface="+mn-ea"/>
                <a:cs typeface="+mn-cs"/>
              </a:rPr>
              <a:t>Psychological Theory </a:t>
            </a:r>
            <a:endParaRPr kumimoji="0" lang="en-GB" sz="1800" b="1" i="0" u="none" strike="noStrike" kern="1200" cap="none" spc="0" normalizeH="0" baseline="0" noProof="0" dirty="0">
              <a:ln>
                <a:noFill/>
              </a:ln>
              <a:solidFill>
                <a:srgbClr val="000000"/>
              </a:solidFill>
              <a:effectLst/>
              <a:uLnTx/>
              <a:uFillTx/>
              <a:latin typeface="Bierstadt"/>
              <a:ea typeface="+mn-ea"/>
              <a:cs typeface="+mn-cs"/>
            </a:endParaRP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endParaRPr kumimoji="0" lang="en-GB" sz="1600" b="1" i="0" u="none" strike="noStrike" kern="1200" cap="none" spc="0" normalizeH="0" baseline="0" noProof="0" dirty="0">
              <a:ln>
                <a:noFill/>
              </a:ln>
              <a:solidFill>
                <a:srgbClr val="000000"/>
              </a:solidFill>
              <a:effectLst/>
              <a:uLnTx/>
              <a:uFillTx/>
              <a:latin typeface="Bierstadt"/>
              <a:ea typeface="+mn-ea"/>
              <a:cs typeface="+mn-cs"/>
            </a:endParaRP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rgbClr val="000000"/>
                </a:solidFill>
                <a:effectLst/>
                <a:uLnTx/>
                <a:uFillTx/>
                <a:latin typeface="Bierstadt"/>
                <a:ea typeface="+mn-ea"/>
                <a:cs typeface="+mn-cs"/>
              </a:rPr>
              <a:t>Psychological Capital</a:t>
            </a:r>
            <a:r>
              <a:rPr kumimoji="0" lang="en-GB" sz="1600" b="0" i="0" u="none" strike="noStrike" kern="1200" cap="none" spc="0" normalizeH="0" baseline="0" noProof="0" dirty="0">
                <a:ln>
                  <a:noFill/>
                </a:ln>
                <a:solidFill>
                  <a:srgbClr val="000000"/>
                </a:solidFill>
                <a:effectLst/>
                <a:uLnTx/>
                <a:uFillTx/>
                <a:latin typeface="Bierstadt"/>
                <a:ea typeface="+mn-ea"/>
                <a:cs typeface="+mn-cs"/>
              </a:rPr>
              <a:t> – building hope, efficacy, resilience, and optimism (Luthans, et al., 2007)</a:t>
            </a: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rgbClr val="000000"/>
                </a:solidFill>
                <a:effectLst/>
                <a:uLnTx/>
                <a:uFillTx/>
                <a:latin typeface="Bierstadt"/>
                <a:ea typeface="+mn-ea"/>
                <a:cs typeface="+mn-cs"/>
              </a:rPr>
              <a:t>Emotional Intelligence</a:t>
            </a:r>
            <a:r>
              <a:rPr kumimoji="0" lang="en-GB" sz="1600" b="0" i="0" u="none" strike="noStrike" kern="1200" cap="none" spc="0" normalizeH="0" baseline="0" noProof="0" dirty="0">
                <a:ln>
                  <a:noFill/>
                </a:ln>
                <a:solidFill>
                  <a:srgbClr val="000000"/>
                </a:solidFill>
                <a:effectLst/>
                <a:uLnTx/>
                <a:uFillTx/>
                <a:latin typeface="Bierstadt"/>
                <a:ea typeface="+mn-ea"/>
                <a:cs typeface="+mn-cs"/>
              </a:rPr>
              <a:t> – developing awareness, empathy, and regulation (Goleman, 1995)</a:t>
            </a:r>
          </a:p>
          <a:p>
            <a:pPr marL="228600" marR="0" lvl="0" indent="-228600" algn="l" defTabSz="914400" rtl="0" eaLnBrk="1" fontAlgn="auto" latinLnBrk="0" hangingPunct="1">
              <a:lnSpc>
                <a:spcPct val="110000"/>
              </a:lnSpc>
              <a:spcBef>
                <a:spcPts val="10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Bierstadt"/>
              <a:ea typeface="+mn-ea"/>
              <a:cs typeface="+mn-cs"/>
            </a:endParaRPr>
          </a:p>
        </p:txBody>
      </p:sp>
      <p:sp>
        <p:nvSpPr>
          <p:cNvPr id="9" name="Content Placeholder 6">
            <a:extLst>
              <a:ext uri="{FF2B5EF4-FFF2-40B4-BE49-F238E27FC236}">
                <a16:creationId xmlns:a16="http://schemas.microsoft.com/office/drawing/2014/main" id="{E030483E-1326-D98A-5446-F6AB0AE9FBE5}"/>
              </a:ext>
            </a:extLst>
          </p:cNvPr>
          <p:cNvSpPr txBox="1">
            <a:spLocks/>
          </p:cNvSpPr>
          <p:nvPr/>
        </p:nvSpPr>
        <p:spPr>
          <a:xfrm>
            <a:off x="4164900" y="2441448"/>
            <a:ext cx="4123773" cy="4377015"/>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11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10000"/>
              </a:lnSpc>
              <a:spcBef>
                <a:spcPts val="1000"/>
              </a:spcBef>
              <a:spcAft>
                <a:spcPts val="0"/>
              </a:spcAft>
              <a:buClrTx/>
              <a:buSzTx/>
              <a:buFont typeface="Arial" panose="020B0604020202020204" pitchFamily="34" charset="0"/>
              <a:buNone/>
              <a:tabLst/>
              <a:defRPr/>
            </a:pPr>
            <a:r>
              <a:rPr kumimoji="0" lang="en-GB" sz="2600" b="1" i="0" u="none" strike="noStrike" kern="1200" cap="none" spc="0" normalizeH="0" baseline="0" noProof="0" dirty="0">
                <a:ln>
                  <a:noFill/>
                </a:ln>
                <a:solidFill>
                  <a:srgbClr val="000000"/>
                </a:solidFill>
                <a:effectLst/>
                <a:uLnTx/>
                <a:uFillTx/>
                <a:latin typeface="Bierstadt"/>
                <a:ea typeface="+mn-ea"/>
                <a:cs typeface="+mn-cs"/>
              </a:rPr>
              <a:t>Multimedia Learning Theory</a:t>
            </a: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endParaRPr kumimoji="0" lang="en-GB" sz="2100" b="1" i="0" u="none" strike="noStrike" kern="1200" cap="none" spc="0" normalizeH="0" baseline="0" noProof="0" dirty="0">
              <a:ln>
                <a:noFill/>
              </a:ln>
              <a:solidFill>
                <a:srgbClr val="000000"/>
              </a:solidFill>
              <a:effectLst/>
              <a:uLnTx/>
              <a:uFillTx/>
              <a:latin typeface="Bierstadt"/>
              <a:ea typeface="+mn-ea"/>
              <a:cs typeface="+mn-cs"/>
            </a:endParaRP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GB" sz="2100" b="1" i="0" u="none" strike="noStrike" kern="1200" cap="none" spc="0" normalizeH="0" baseline="0" noProof="0" dirty="0">
                <a:ln>
                  <a:noFill/>
                </a:ln>
                <a:solidFill>
                  <a:srgbClr val="000000"/>
                </a:solidFill>
                <a:effectLst/>
                <a:uLnTx/>
                <a:uFillTx/>
                <a:latin typeface="Bierstadt"/>
                <a:ea typeface="+mn-ea"/>
                <a:cs typeface="+mn-cs"/>
              </a:rPr>
              <a:t>Cognitive Theory of Multimedia Learning (CTML) </a:t>
            </a:r>
            <a:r>
              <a:rPr kumimoji="0" lang="en-GB" sz="2100" b="0" i="0" u="none" strike="noStrike" kern="1200" cap="none" spc="0" normalizeH="0" baseline="0" noProof="0" dirty="0">
                <a:ln>
                  <a:noFill/>
                </a:ln>
                <a:solidFill>
                  <a:srgbClr val="000000"/>
                </a:solidFill>
                <a:effectLst/>
                <a:uLnTx/>
                <a:uFillTx/>
                <a:latin typeface="Bierstadt"/>
                <a:ea typeface="+mn-ea"/>
                <a:cs typeface="+mn-cs"/>
              </a:rPr>
              <a:t>– people learn better from audio &amp; visual providing they complement (Mayer, 2005)</a:t>
            </a: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GB" sz="2100" b="1" i="0" u="none" strike="noStrike" kern="1200" cap="none" spc="0" normalizeH="0" baseline="0" noProof="0" dirty="0">
                <a:ln>
                  <a:noFill/>
                </a:ln>
                <a:solidFill>
                  <a:srgbClr val="000000"/>
                </a:solidFill>
                <a:effectLst/>
                <a:uLnTx/>
                <a:uFillTx/>
                <a:latin typeface="Bierstadt"/>
                <a:ea typeface="+mn-ea"/>
                <a:cs typeface="+mn-cs"/>
              </a:rPr>
              <a:t>Cognitive Affective Theory of Learning with Media (CATLM) </a:t>
            </a:r>
            <a:r>
              <a:rPr kumimoji="0" lang="en-GB" sz="2100" b="0" i="0" u="none" strike="noStrike" kern="1200" cap="none" spc="0" normalizeH="0" baseline="0" noProof="0" dirty="0">
                <a:ln>
                  <a:noFill/>
                </a:ln>
                <a:solidFill>
                  <a:srgbClr val="000000"/>
                </a:solidFill>
                <a:effectLst/>
                <a:uLnTx/>
                <a:uFillTx/>
                <a:latin typeface="Bierstadt"/>
                <a:ea typeface="+mn-ea"/>
                <a:cs typeface="+mn-cs"/>
              </a:rPr>
              <a:t>extends CTML by including the role of emotions, motivation, and metacognition (Moreno, 2006)</a:t>
            </a: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GB" sz="2100" b="1" i="0" u="none" strike="noStrike" kern="1200" cap="none" spc="0" normalizeH="0" baseline="0" noProof="0" dirty="0">
                <a:ln>
                  <a:noFill/>
                </a:ln>
                <a:solidFill>
                  <a:srgbClr val="000000"/>
                </a:solidFill>
                <a:effectLst/>
                <a:uLnTx/>
                <a:uFillTx/>
                <a:latin typeface="Bierstadt"/>
                <a:ea typeface="+mn-ea"/>
                <a:cs typeface="+mn-cs"/>
              </a:rPr>
              <a:t>Cognitive‑Affective‑Social Theory of Learning in Digital Environments (CASTLE) </a:t>
            </a:r>
            <a:r>
              <a:rPr kumimoji="0" lang="en-GB" sz="2100" b="0" i="0" u="none" strike="noStrike" kern="1200" cap="none" spc="0" normalizeH="0" baseline="0" noProof="0" dirty="0">
                <a:ln>
                  <a:noFill/>
                </a:ln>
                <a:solidFill>
                  <a:srgbClr val="000000"/>
                </a:solidFill>
                <a:effectLst/>
                <a:uLnTx/>
                <a:uFillTx/>
                <a:latin typeface="Bierstadt"/>
                <a:ea typeface="+mn-ea"/>
                <a:cs typeface="+mn-cs"/>
              </a:rPr>
              <a:t>– uniting cognitive, affective, and social processes in learning (Schneider, et al., 2022)</a:t>
            </a: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dirty="0">
              <a:ln>
                <a:noFill/>
              </a:ln>
              <a:solidFill>
                <a:srgbClr val="000000"/>
              </a:solidFill>
              <a:effectLst/>
              <a:uLnTx/>
              <a:uFillTx/>
              <a:latin typeface="Bierstadt"/>
              <a:ea typeface="+mn-ea"/>
              <a:cs typeface="+mn-cs"/>
            </a:endParaRPr>
          </a:p>
        </p:txBody>
      </p:sp>
      <p:sp>
        <p:nvSpPr>
          <p:cNvPr id="10" name="Rectangle 9">
            <a:extLst>
              <a:ext uri="{FF2B5EF4-FFF2-40B4-BE49-F238E27FC236}">
                <a16:creationId xmlns:a16="http://schemas.microsoft.com/office/drawing/2014/main" id="{7F25B428-EDDA-B1F4-8CF6-CD70D3F5498C}"/>
              </a:ext>
            </a:extLst>
          </p:cNvPr>
          <p:cNvSpPr/>
          <p:nvPr/>
        </p:nvSpPr>
        <p:spPr>
          <a:xfrm>
            <a:off x="4164900" y="2014643"/>
            <a:ext cx="45719" cy="4803820"/>
          </a:xfrm>
          <a:prstGeom prst="rect">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Bierstadt"/>
              <a:ea typeface="+mn-ea"/>
              <a:cs typeface="+mn-cs"/>
            </a:endParaRPr>
          </a:p>
        </p:txBody>
      </p:sp>
      <p:sp>
        <p:nvSpPr>
          <p:cNvPr id="11" name="Rectangle 10">
            <a:extLst>
              <a:ext uri="{FF2B5EF4-FFF2-40B4-BE49-F238E27FC236}">
                <a16:creationId xmlns:a16="http://schemas.microsoft.com/office/drawing/2014/main" id="{DBA49966-5365-9EE3-5CA5-9C6244FA4D49}"/>
              </a:ext>
            </a:extLst>
          </p:cNvPr>
          <p:cNvSpPr/>
          <p:nvPr/>
        </p:nvSpPr>
        <p:spPr>
          <a:xfrm>
            <a:off x="8288673" y="2014643"/>
            <a:ext cx="45719" cy="4803820"/>
          </a:xfrm>
          <a:prstGeom prst="rect">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Bierstadt"/>
              <a:ea typeface="+mn-ea"/>
              <a:cs typeface="+mn-cs"/>
            </a:endParaRPr>
          </a:p>
        </p:txBody>
      </p:sp>
    </p:spTree>
    <p:extLst>
      <p:ext uri="{BB962C8B-B14F-4D97-AF65-F5344CB8AC3E}">
        <p14:creationId xmlns:p14="http://schemas.microsoft.com/office/powerpoint/2010/main" val="3045278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93DC8C-63B8-4D79-32CB-18BA06A75F36}"/>
            </a:ext>
          </a:extLst>
        </p:cNvPr>
        <p:cNvGrpSpPr/>
        <p:nvPr/>
      </p:nvGrpSpPr>
      <p:grpSpPr>
        <a:xfrm>
          <a:off x="0" y="0"/>
          <a:ext cx="0" cy="0"/>
          <a:chOff x="0" y="0"/>
          <a:chExt cx="0" cy="0"/>
        </a:xfrm>
      </p:grpSpPr>
      <p:pic>
        <p:nvPicPr>
          <p:cNvPr id="21" name="Picture 20" descr="GMMH_Logo_A4_White.png">
            <a:extLst>
              <a:ext uri="{FF2B5EF4-FFF2-40B4-BE49-F238E27FC236}">
                <a16:creationId xmlns:a16="http://schemas.microsoft.com/office/drawing/2014/main" id="{CB367F62-18E2-F4A5-21DD-FB3E9E6F82D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11314" y="460800"/>
            <a:ext cx="2166372" cy="1028061"/>
          </a:xfrm>
          <a:prstGeom prst="rect">
            <a:avLst/>
          </a:prstGeom>
        </p:spPr>
      </p:pic>
      <p:sp>
        <p:nvSpPr>
          <p:cNvPr id="6" name="Title 1">
            <a:extLst>
              <a:ext uri="{FF2B5EF4-FFF2-40B4-BE49-F238E27FC236}">
                <a16:creationId xmlns:a16="http://schemas.microsoft.com/office/drawing/2014/main" id="{563E3DF8-66FA-9B66-1746-0A3982BC70DF}"/>
              </a:ext>
            </a:extLst>
          </p:cNvPr>
          <p:cNvSpPr txBox="1">
            <a:spLocks/>
          </p:cNvSpPr>
          <p:nvPr/>
        </p:nvSpPr>
        <p:spPr>
          <a:xfrm>
            <a:off x="0" y="8750"/>
            <a:ext cx="12192000" cy="895349"/>
          </a:xfrm>
          <a:prstGeom prst="rect">
            <a:avLst/>
          </a:prstGeom>
          <a:solidFill>
            <a:schemeClr val="accent1">
              <a:lumMod val="75000"/>
            </a:schemeClr>
          </a:solidFill>
          <a:ln>
            <a:solidFill>
              <a:srgbClr val="000066"/>
            </a:solidFill>
          </a:ln>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800" b="1" dirty="0">
              <a:effectLst>
                <a:outerShdw blurRad="38100" dist="38100" dir="2700000" algn="tl">
                  <a:srgbClr val="C0C0C0"/>
                </a:outerShdw>
              </a:effectLst>
              <a:latin typeface="Calibri" pitchFamily="34" charset="0"/>
              <a:cs typeface="Calibri" pitchFamily="34" charset="0"/>
            </a:endParaRPr>
          </a:p>
          <a:p>
            <a:r>
              <a:rPr lang="en-GB" sz="2800" b="1" i="1" dirty="0">
                <a:solidFill>
                  <a:schemeClr val="bg1"/>
                </a:solidFill>
                <a:latin typeface="Calibri" panose="020F0502020204030204"/>
              </a:rPr>
              <a:t>Common Mental Health Conditions: 2023-24 England </a:t>
            </a:r>
            <a:endParaRPr lang="en-GB" sz="2600" b="1" i="1" dirty="0">
              <a:solidFill>
                <a:schemeClr val="bg1"/>
              </a:solidFill>
              <a:latin typeface="Calibri" panose="020F0502020204030204"/>
            </a:endParaRPr>
          </a:p>
        </p:txBody>
      </p:sp>
      <p:sp>
        <p:nvSpPr>
          <p:cNvPr id="7" name="Content Placeholder 2">
            <a:extLst>
              <a:ext uri="{FF2B5EF4-FFF2-40B4-BE49-F238E27FC236}">
                <a16:creationId xmlns:a16="http://schemas.microsoft.com/office/drawing/2014/main" id="{3F454AAE-1966-7005-A327-CCBE127121D6}"/>
              </a:ext>
            </a:extLst>
          </p:cNvPr>
          <p:cNvSpPr txBox="1">
            <a:spLocks/>
          </p:cNvSpPr>
          <p:nvPr/>
        </p:nvSpPr>
        <p:spPr>
          <a:xfrm>
            <a:off x="400206" y="1145450"/>
            <a:ext cx="1093258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0" name="Content Placeholder 2">
            <a:extLst>
              <a:ext uri="{FF2B5EF4-FFF2-40B4-BE49-F238E27FC236}">
                <a16:creationId xmlns:a16="http://schemas.microsoft.com/office/drawing/2014/main" id="{04D3D8FC-D80E-F7DF-B75D-5CD6B248352B}"/>
              </a:ext>
            </a:extLst>
          </p:cNvPr>
          <p:cNvSpPr txBox="1">
            <a:spLocks/>
          </p:cNvSpPr>
          <p:nvPr/>
        </p:nvSpPr>
        <p:spPr>
          <a:xfrm>
            <a:off x="267419" y="1320364"/>
            <a:ext cx="11529737" cy="52569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endParaRPr lang="en-GB" dirty="0">
              <a:solidFill>
                <a:prstClr val="black"/>
              </a:solidFill>
            </a:endParaRPr>
          </a:p>
          <a:p>
            <a:pPr marL="0" lvl="0" indent="0" algn="just">
              <a:lnSpc>
                <a:spcPct val="100000"/>
              </a:lnSpc>
              <a:spcBef>
                <a:spcPts val="0"/>
              </a:spcBef>
              <a:buNone/>
              <a:defRPr/>
            </a:pPr>
            <a:endParaRPr lang="en-GB" dirty="0"/>
          </a:p>
        </p:txBody>
      </p:sp>
      <p:sp>
        <p:nvSpPr>
          <p:cNvPr id="17" name="TextBox 16">
            <a:extLst>
              <a:ext uri="{FF2B5EF4-FFF2-40B4-BE49-F238E27FC236}">
                <a16:creationId xmlns:a16="http://schemas.microsoft.com/office/drawing/2014/main" id="{104841B0-6937-7F6C-1D2E-4ED30DA725C3}"/>
              </a:ext>
            </a:extLst>
          </p:cNvPr>
          <p:cNvSpPr txBox="1"/>
          <p:nvPr/>
        </p:nvSpPr>
        <p:spPr>
          <a:xfrm>
            <a:off x="506487" y="1211875"/>
            <a:ext cx="8340788" cy="4678204"/>
          </a:xfrm>
          <a:prstGeom prst="rect">
            <a:avLst/>
          </a:prstGeom>
          <a:noFill/>
        </p:spPr>
        <p:txBody>
          <a:bodyPr wrap="square">
            <a:spAutoFit/>
          </a:bodyPr>
          <a:lstStyle/>
          <a:p>
            <a:endParaRPr lang="en-GB" sz="2000" i="1" dirty="0">
              <a:solidFill>
                <a:srgbClr val="333333"/>
              </a:solidFill>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sz="2000" dirty="0">
                <a:solidFill>
                  <a:srgbClr val="333333"/>
                </a:solidFill>
                <a:effectLst/>
                <a:latin typeface="Arial" panose="020B0604020202020204" pitchFamily="34" charset="0"/>
                <a:ea typeface="Calibri" panose="020F0502020204030204" pitchFamily="34" charset="0"/>
                <a:cs typeface="Arial" panose="020B0604020202020204" pitchFamily="34" charset="0"/>
              </a:rPr>
              <a:t>The proportion of young adults (16-24) in England with a CMHC is 25.8%, an increase of over 8% since 2007. </a:t>
            </a:r>
          </a:p>
          <a:p>
            <a:endParaRPr lang="en-GB" sz="2000" dirty="0">
              <a:solidFill>
                <a:srgbClr val="333333"/>
              </a:solidFill>
              <a:effectLst/>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sz="2000" dirty="0">
                <a:solidFill>
                  <a:srgbClr val="333333"/>
                </a:solidFill>
                <a:latin typeface="Arial" panose="020B0604020202020204" pitchFamily="34" charset="0"/>
                <a:ea typeface="Calibri" panose="020F0502020204030204" pitchFamily="34" charset="0"/>
                <a:cs typeface="Arial" panose="020B0604020202020204" pitchFamily="34" charset="0"/>
              </a:rPr>
              <a:t>More people (16-74) with a CMHC are receiving psychological therapy; 17.9%, an increase of over 7% since 2007.</a:t>
            </a:r>
          </a:p>
          <a:p>
            <a:pPr marL="285750" indent="-285750">
              <a:buFont typeface="Arial" panose="020B0604020202020204" pitchFamily="34" charset="0"/>
              <a:buChar char="•"/>
            </a:pPr>
            <a:endParaRPr lang="en-GB" sz="2000" dirty="0">
              <a:solidFill>
                <a:srgbClr val="333333"/>
              </a:solidFill>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sz="2000" dirty="0">
                <a:solidFill>
                  <a:srgbClr val="333333"/>
                </a:solidFill>
                <a:latin typeface="Arial" panose="020B0604020202020204" pitchFamily="34" charset="0"/>
                <a:ea typeface="Calibri" panose="020F0502020204030204" pitchFamily="34" charset="0"/>
                <a:cs typeface="Arial" panose="020B0604020202020204" pitchFamily="34" charset="0"/>
              </a:rPr>
              <a:t>People living with a CMHC rated as severe has increased, over 3% since 2007, to 11.6% (16-64).</a:t>
            </a:r>
          </a:p>
          <a:p>
            <a:pPr marL="285750" indent="-285750">
              <a:buFont typeface="Arial" panose="020B0604020202020204" pitchFamily="34" charset="0"/>
              <a:buChar char="•"/>
            </a:pPr>
            <a:endParaRPr lang="en-GB" sz="2000" dirty="0">
              <a:solidFill>
                <a:srgbClr val="333333"/>
              </a:solidFill>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Of those with severe symptoms, 14% asked for treatment in the past year but did not receive it. </a:t>
            </a:r>
            <a:endParaRPr lang="en-GB" sz="2000" dirty="0">
              <a:solidFill>
                <a:srgbClr val="333333"/>
              </a:solidFill>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sz="2000" dirty="0">
              <a:solidFill>
                <a:srgbClr val="333333"/>
              </a:solidFill>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sz="2000" dirty="0">
                <a:solidFill>
                  <a:srgbClr val="333333"/>
                </a:solidFill>
                <a:latin typeface="Arial" panose="020B0604020202020204" pitchFamily="34" charset="0"/>
                <a:ea typeface="Calibri" panose="020F0502020204030204" pitchFamily="34" charset="0"/>
                <a:cs typeface="Arial" panose="020B0604020202020204" pitchFamily="34" charset="0"/>
              </a:rPr>
              <a:t>Since 2007 treatment via medication increased over 18% to 38.4%.</a:t>
            </a:r>
          </a:p>
          <a:p>
            <a:pPr marL="285750" indent="-285750">
              <a:buFont typeface="Arial" panose="020B0604020202020204" pitchFamily="34" charset="0"/>
              <a:buChar char="•"/>
            </a:pPr>
            <a:endParaRPr lang="en-GB" dirty="0"/>
          </a:p>
        </p:txBody>
      </p:sp>
      <p:sp>
        <p:nvSpPr>
          <p:cNvPr id="2" name="TextBox 1">
            <a:extLst>
              <a:ext uri="{FF2B5EF4-FFF2-40B4-BE49-F238E27FC236}">
                <a16:creationId xmlns:a16="http://schemas.microsoft.com/office/drawing/2014/main" id="{C7E08368-860E-1FA8-1FA7-EF05CD9A6E7A}"/>
              </a:ext>
            </a:extLst>
          </p:cNvPr>
          <p:cNvSpPr txBox="1"/>
          <p:nvPr/>
        </p:nvSpPr>
        <p:spPr>
          <a:xfrm>
            <a:off x="10390909" y="904099"/>
            <a:ext cx="1801091" cy="5909310"/>
          </a:xfrm>
          <a:prstGeom prst="rect">
            <a:avLst/>
          </a:prstGeom>
          <a:solidFill>
            <a:schemeClr val="accent1">
              <a:lumMod val="75000"/>
            </a:schemeClr>
          </a:solidFill>
        </p:spPr>
        <p:txBody>
          <a:bodyPr wrap="square" rtlCol="0">
            <a:spAutoFit/>
          </a:bodyPr>
          <a:lstStyle/>
          <a:p>
            <a:pPr algn="ctr"/>
            <a:r>
              <a:rPr lang="en-GB" dirty="0">
                <a:solidFill>
                  <a:schemeClr val="bg1"/>
                </a:solidFill>
              </a:rPr>
              <a:t>Source</a:t>
            </a:r>
          </a:p>
          <a:p>
            <a:pPr algn="ctr"/>
            <a:endParaRPr lang="en-GB" dirty="0">
              <a:solidFill>
                <a:schemeClr val="bg1"/>
              </a:solidFill>
            </a:endParaRPr>
          </a:p>
          <a:p>
            <a:r>
              <a:rPr lang="en-GB" dirty="0">
                <a:solidFill>
                  <a:schemeClr val="bg1"/>
                </a:solidFill>
                <a:hlinkClick r:id="rId4">
                  <a:extLst>
                    <a:ext uri="{A12FA001-AC4F-418D-AE19-62706E023703}">
                      <ahyp:hlinkClr xmlns:ahyp="http://schemas.microsoft.com/office/drawing/2018/hyperlinkcolor" val="tx"/>
                    </a:ext>
                  </a:extLst>
                </a:hlinkClick>
              </a:rPr>
              <a:t>Adult Psychiatric Morbidity Survey: Survey of Mental Health and Wellbeing, England, 2023/4 - NHS England Digital</a:t>
            </a:r>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p:txBody>
      </p:sp>
    </p:spTree>
    <p:extLst>
      <p:ext uri="{BB962C8B-B14F-4D97-AF65-F5344CB8AC3E}">
        <p14:creationId xmlns:p14="http://schemas.microsoft.com/office/powerpoint/2010/main" val="77178489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3EC47-D559-F7B8-1DB4-430C4E090FE3}"/>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C4A568AE-A63A-118C-B9A9-0526C9A37DE9}"/>
              </a:ext>
            </a:extLst>
          </p:cNvPr>
          <p:cNvPicPr>
            <a:picLocks noChangeAspect="1"/>
          </p:cNvPicPr>
          <p:nvPr/>
        </p:nvPicPr>
        <p:blipFill>
          <a:blip r:embed="rId3"/>
          <a:stretch>
            <a:fillRect/>
          </a:stretch>
        </p:blipFill>
        <p:spPr>
          <a:xfrm>
            <a:off x="1" y="81480"/>
            <a:ext cx="12192000" cy="6776519"/>
          </a:xfrm>
          <a:prstGeom prst="rect">
            <a:avLst/>
          </a:prstGeom>
        </p:spPr>
      </p:pic>
    </p:spTree>
    <p:extLst>
      <p:ext uri="{BB962C8B-B14F-4D97-AF65-F5344CB8AC3E}">
        <p14:creationId xmlns:p14="http://schemas.microsoft.com/office/powerpoint/2010/main" val="85316682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descr="A light bulb in the shape of a head&#10;&#10;AI-generated content may be incorrect.">
            <a:extLst>
              <a:ext uri="{FF2B5EF4-FFF2-40B4-BE49-F238E27FC236}">
                <a16:creationId xmlns:a16="http://schemas.microsoft.com/office/drawing/2014/main" id="{82128ABA-6685-3CF8-9F3D-149765D1933F}"/>
              </a:ext>
            </a:extLst>
          </p:cNvPr>
          <p:cNvPicPr>
            <a:picLocks noChangeAspect="1"/>
          </p:cNvPicPr>
          <p:nvPr/>
        </p:nvPicPr>
        <p:blipFill>
          <a:blip r:embed="rId2">
            <a:alphaModFix amt="26000"/>
          </a:blip>
          <a:stretch>
            <a:fillRect/>
          </a:stretch>
        </p:blipFill>
        <p:spPr>
          <a:xfrm>
            <a:off x="1" y="0"/>
            <a:ext cx="13253852" cy="6956854"/>
          </a:xfrm>
          <a:prstGeom prst="rect">
            <a:avLst/>
          </a:prstGeom>
        </p:spPr>
      </p:pic>
      <p:sp>
        <p:nvSpPr>
          <p:cNvPr id="2" name="Title 1">
            <a:extLst>
              <a:ext uri="{FF2B5EF4-FFF2-40B4-BE49-F238E27FC236}">
                <a16:creationId xmlns:a16="http://schemas.microsoft.com/office/drawing/2014/main" id="{719240C3-9C92-5152-D722-5B52EBABCFCC}"/>
              </a:ext>
            </a:extLst>
          </p:cNvPr>
          <p:cNvSpPr>
            <a:spLocks noGrp="1"/>
          </p:cNvSpPr>
          <p:nvPr>
            <p:ph type="title"/>
          </p:nvPr>
        </p:nvSpPr>
        <p:spPr/>
        <p:txBody>
          <a:bodyPr/>
          <a:lstStyle/>
          <a:p>
            <a:r>
              <a:rPr lang="en-GB"/>
              <a:t>Virtual Patient Design</a:t>
            </a:r>
          </a:p>
        </p:txBody>
      </p:sp>
      <p:sp>
        <p:nvSpPr>
          <p:cNvPr id="3" name="Content Placeholder 2">
            <a:extLst>
              <a:ext uri="{FF2B5EF4-FFF2-40B4-BE49-F238E27FC236}">
                <a16:creationId xmlns:a16="http://schemas.microsoft.com/office/drawing/2014/main" id="{9A12DA94-0725-2A2E-0275-C5B373A08320}"/>
              </a:ext>
            </a:extLst>
          </p:cNvPr>
          <p:cNvSpPr>
            <a:spLocks noGrp="1"/>
          </p:cNvSpPr>
          <p:nvPr>
            <p:ph idx="1"/>
          </p:nvPr>
        </p:nvSpPr>
        <p:spPr>
          <a:xfrm>
            <a:off x="521208" y="1807029"/>
            <a:ext cx="11155680" cy="4902690"/>
          </a:xfrm>
        </p:spPr>
        <p:txBody>
          <a:bodyPr>
            <a:normAutofit/>
          </a:bodyPr>
          <a:lstStyle/>
          <a:p>
            <a:r>
              <a:rPr lang="en-GB" sz="2400" b="1" dirty="0"/>
              <a:t>Pedagogical Foundations</a:t>
            </a:r>
            <a:endParaRPr lang="en-GB" sz="2400" dirty="0"/>
          </a:p>
          <a:p>
            <a:pPr lvl="1"/>
            <a:r>
              <a:rPr lang="en-GB" sz="2000" dirty="0"/>
              <a:t>EIDP framework guided design</a:t>
            </a:r>
          </a:p>
          <a:p>
            <a:pPr lvl="1"/>
            <a:r>
              <a:rPr lang="en-GB" sz="2000" dirty="0"/>
              <a:t>Aligned with the national PWP curriculum</a:t>
            </a:r>
          </a:p>
          <a:p>
            <a:r>
              <a:rPr lang="en-GB" sz="2400" b="1" dirty="0"/>
              <a:t>Design Features</a:t>
            </a:r>
            <a:endParaRPr lang="en-GB" sz="2400" dirty="0"/>
          </a:p>
          <a:p>
            <a:pPr lvl="1"/>
            <a:r>
              <a:rPr lang="en-GB" sz="2000" b="1" dirty="0"/>
              <a:t>Scenario-based dialogue</a:t>
            </a:r>
            <a:r>
              <a:rPr lang="en-GB" sz="2000" dirty="0"/>
              <a:t> with branching pathways, simulating authentic client encounters</a:t>
            </a:r>
          </a:p>
          <a:p>
            <a:pPr lvl="1"/>
            <a:r>
              <a:rPr lang="en-GB" sz="2000" b="1" dirty="0"/>
              <a:t>Multimedia integration</a:t>
            </a:r>
            <a:r>
              <a:rPr lang="en-GB" sz="2000" dirty="0"/>
              <a:t> – text, audio, and video for realism and accessibility</a:t>
            </a:r>
          </a:p>
          <a:p>
            <a:pPr lvl="1"/>
            <a:r>
              <a:rPr lang="en-GB" sz="2000" b="1" dirty="0"/>
              <a:t>Feedback loops</a:t>
            </a:r>
            <a:r>
              <a:rPr lang="en-GB" sz="2000" dirty="0"/>
              <a:t> – verbal and text, RAG-coded feedback, and structures supervision discussions</a:t>
            </a:r>
          </a:p>
          <a:p>
            <a:pPr lvl="1"/>
            <a:r>
              <a:rPr lang="en-GB" sz="2000" b="1" dirty="0"/>
              <a:t>Affective features</a:t>
            </a:r>
            <a:r>
              <a:rPr lang="en-GB" sz="2000" dirty="0"/>
              <a:t> – decisions with consequences increases engagement</a:t>
            </a:r>
          </a:p>
          <a:p>
            <a:pPr lvl="1"/>
            <a:r>
              <a:rPr lang="en-GB" sz="2000" b="1" dirty="0"/>
              <a:t>Social features </a:t>
            </a:r>
            <a:r>
              <a:rPr lang="en-GB" sz="2000" dirty="0"/>
              <a:t>– anthropomorphic characteristics increase social schema</a:t>
            </a:r>
          </a:p>
          <a:p>
            <a:pPr lvl="1"/>
            <a:endParaRPr lang="en-GB" dirty="0"/>
          </a:p>
          <a:p>
            <a:endParaRPr lang="en-GB" dirty="0"/>
          </a:p>
          <a:p>
            <a:endParaRPr lang="en-GB" dirty="0"/>
          </a:p>
        </p:txBody>
      </p:sp>
      <p:grpSp>
        <p:nvGrpSpPr>
          <p:cNvPr id="5" name="Group 4">
            <a:extLst>
              <a:ext uri="{FF2B5EF4-FFF2-40B4-BE49-F238E27FC236}">
                <a16:creationId xmlns:a16="http://schemas.microsoft.com/office/drawing/2014/main" id="{818643BB-D4FD-4F81-CA92-D61D7CAA428C}"/>
              </a:ext>
            </a:extLst>
          </p:cNvPr>
          <p:cNvGrpSpPr/>
          <p:nvPr/>
        </p:nvGrpSpPr>
        <p:grpSpPr>
          <a:xfrm>
            <a:off x="99263" y="6160560"/>
            <a:ext cx="12037504" cy="687114"/>
            <a:chOff x="99263" y="6160560"/>
            <a:chExt cx="12037504" cy="687114"/>
          </a:xfrm>
        </p:grpSpPr>
        <p:pic>
          <p:nvPicPr>
            <p:cNvPr id="7" name="Picture 6" descr="A black and grey logo&#10;&#10;AI-generated content may be incorrect.">
              <a:extLst>
                <a:ext uri="{FF2B5EF4-FFF2-40B4-BE49-F238E27FC236}">
                  <a16:creationId xmlns:a16="http://schemas.microsoft.com/office/drawing/2014/main" id="{C678073D-8755-0C23-AED0-7387DB931AFB}"/>
                </a:ext>
              </a:extLst>
            </p:cNvPr>
            <p:cNvPicPr>
              <a:picLocks noChangeAspect="1"/>
            </p:cNvPicPr>
            <p:nvPr/>
          </p:nvPicPr>
          <p:blipFill>
            <a:blip r:embed="rId3"/>
            <a:stretch>
              <a:fillRect/>
            </a:stretch>
          </p:blipFill>
          <p:spPr>
            <a:xfrm>
              <a:off x="99263" y="6160560"/>
              <a:ext cx="1666904" cy="649824"/>
            </a:xfrm>
            <a:prstGeom prst="rect">
              <a:avLst/>
            </a:prstGeom>
          </p:spPr>
        </p:pic>
        <p:pic>
          <p:nvPicPr>
            <p:cNvPr id="8" name="Picture 7">
              <a:extLst>
                <a:ext uri="{FF2B5EF4-FFF2-40B4-BE49-F238E27FC236}">
                  <a16:creationId xmlns:a16="http://schemas.microsoft.com/office/drawing/2014/main" id="{1F4974CB-48F3-7E34-B6CF-D91E320DF420}"/>
                </a:ext>
              </a:extLst>
            </p:cNvPr>
            <p:cNvPicPr>
              <a:picLocks noChangeAspect="1"/>
            </p:cNvPicPr>
            <p:nvPr/>
          </p:nvPicPr>
          <p:blipFill>
            <a:blip r:embed="rId4"/>
            <a:stretch>
              <a:fillRect/>
            </a:stretch>
          </p:blipFill>
          <p:spPr>
            <a:xfrm>
              <a:off x="10382386" y="6206479"/>
              <a:ext cx="1754381" cy="641195"/>
            </a:xfrm>
            <a:prstGeom prst="rect">
              <a:avLst/>
            </a:prstGeom>
          </p:spPr>
        </p:pic>
      </p:grpSp>
    </p:spTree>
    <p:extLst>
      <p:ext uri="{BB962C8B-B14F-4D97-AF65-F5344CB8AC3E}">
        <p14:creationId xmlns:p14="http://schemas.microsoft.com/office/powerpoint/2010/main" val="163247287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E2AE36-C754-0597-266A-F3003D78C9FD}"/>
            </a:ext>
          </a:extLst>
        </p:cNvPr>
        <p:cNvGrpSpPr/>
        <p:nvPr/>
      </p:nvGrpSpPr>
      <p:grpSpPr>
        <a:xfrm>
          <a:off x="0" y="0"/>
          <a:ext cx="0" cy="0"/>
          <a:chOff x="0" y="0"/>
          <a:chExt cx="0" cy="0"/>
        </a:xfrm>
      </p:grpSpPr>
      <p:pic>
        <p:nvPicPr>
          <p:cNvPr id="11" name="Picture 10" descr="A light bulb in the shape of a head&#10;&#10;AI-generated content may be incorrect.">
            <a:extLst>
              <a:ext uri="{FF2B5EF4-FFF2-40B4-BE49-F238E27FC236}">
                <a16:creationId xmlns:a16="http://schemas.microsoft.com/office/drawing/2014/main" id="{84B3D7ED-05D4-98AE-577B-0C360B68256F}"/>
              </a:ext>
            </a:extLst>
          </p:cNvPr>
          <p:cNvPicPr>
            <a:picLocks noChangeAspect="1"/>
          </p:cNvPicPr>
          <p:nvPr/>
        </p:nvPicPr>
        <p:blipFill>
          <a:blip r:embed="rId3">
            <a:alphaModFix amt="26000"/>
          </a:blip>
          <a:stretch>
            <a:fillRect/>
          </a:stretch>
        </p:blipFill>
        <p:spPr>
          <a:xfrm>
            <a:off x="0" y="10326"/>
            <a:ext cx="13253852" cy="6956854"/>
          </a:xfrm>
          <a:prstGeom prst="rect">
            <a:avLst/>
          </a:prstGeom>
        </p:spPr>
      </p:pic>
      <p:sp>
        <p:nvSpPr>
          <p:cNvPr id="2" name="Title 1">
            <a:extLst>
              <a:ext uri="{FF2B5EF4-FFF2-40B4-BE49-F238E27FC236}">
                <a16:creationId xmlns:a16="http://schemas.microsoft.com/office/drawing/2014/main" id="{1ACA6B17-1360-B17C-7223-29CBE32858A7}"/>
              </a:ext>
            </a:extLst>
          </p:cNvPr>
          <p:cNvSpPr>
            <a:spLocks noGrp="1"/>
          </p:cNvSpPr>
          <p:nvPr>
            <p:ph type="title"/>
          </p:nvPr>
        </p:nvSpPr>
        <p:spPr>
          <a:xfrm>
            <a:off x="514475" y="697440"/>
            <a:ext cx="4173973" cy="1463040"/>
          </a:xfrm>
        </p:spPr>
        <p:txBody>
          <a:bodyPr>
            <a:normAutofit fontScale="90000"/>
          </a:bodyPr>
          <a:lstStyle/>
          <a:p>
            <a:r>
              <a:rPr lang="en-GB" dirty="0"/>
              <a:t>Virtual Patient: Introduction</a:t>
            </a:r>
            <a:br>
              <a:rPr lang="en-GB" dirty="0"/>
            </a:br>
            <a:r>
              <a:rPr lang="en-GB" sz="2000" dirty="0"/>
              <a:t>Branched pathways over LLM</a:t>
            </a:r>
            <a:endParaRPr lang="en-GB" dirty="0"/>
          </a:p>
        </p:txBody>
      </p:sp>
      <p:grpSp>
        <p:nvGrpSpPr>
          <p:cNvPr id="5" name="Group 4">
            <a:extLst>
              <a:ext uri="{FF2B5EF4-FFF2-40B4-BE49-F238E27FC236}">
                <a16:creationId xmlns:a16="http://schemas.microsoft.com/office/drawing/2014/main" id="{8E42F16E-E9C4-B81F-D8FB-3CB99A8FF87E}"/>
              </a:ext>
            </a:extLst>
          </p:cNvPr>
          <p:cNvGrpSpPr/>
          <p:nvPr/>
        </p:nvGrpSpPr>
        <p:grpSpPr>
          <a:xfrm>
            <a:off x="99263" y="6160560"/>
            <a:ext cx="12037504" cy="687114"/>
            <a:chOff x="99263" y="6160560"/>
            <a:chExt cx="12037504" cy="687114"/>
          </a:xfrm>
        </p:grpSpPr>
        <p:pic>
          <p:nvPicPr>
            <p:cNvPr id="7" name="Picture 6" descr="A black and grey logo&#10;&#10;AI-generated content may be incorrect.">
              <a:extLst>
                <a:ext uri="{FF2B5EF4-FFF2-40B4-BE49-F238E27FC236}">
                  <a16:creationId xmlns:a16="http://schemas.microsoft.com/office/drawing/2014/main" id="{E1EE8896-1734-FEC0-9BB2-B28D550C3700}"/>
                </a:ext>
              </a:extLst>
            </p:cNvPr>
            <p:cNvPicPr>
              <a:picLocks noChangeAspect="1"/>
            </p:cNvPicPr>
            <p:nvPr/>
          </p:nvPicPr>
          <p:blipFill>
            <a:blip r:embed="rId4"/>
            <a:stretch>
              <a:fillRect/>
            </a:stretch>
          </p:blipFill>
          <p:spPr>
            <a:xfrm>
              <a:off x="99263" y="6160560"/>
              <a:ext cx="1666904" cy="649824"/>
            </a:xfrm>
            <a:prstGeom prst="rect">
              <a:avLst/>
            </a:prstGeom>
          </p:spPr>
        </p:pic>
        <p:pic>
          <p:nvPicPr>
            <p:cNvPr id="8" name="Picture 7">
              <a:extLst>
                <a:ext uri="{FF2B5EF4-FFF2-40B4-BE49-F238E27FC236}">
                  <a16:creationId xmlns:a16="http://schemas.microsoft.com/office/drawing/2014/main" id="{553CF9A9-D78F-2407-CEB9-21638E51D958}"/>
                </a:ext>
              </a:extLst>
            </p:cNvPr>
            <p:cNvPicPr>
              <a:picLocks noChangeAspect="1"/>
            </p:cNvPicPr>
            <p:nvPr/>
          </p:nvPicPr>
          <p:blipFill>
            <a:blip r:embed="rId5"/>
            <a:stretch>
              <a:fillRect/>
            </a:stretch>
          </p:blipFill>
          <p:spPr>
            <a:xfrm>
              <a:off x="10382386" y="6206479"/>
              <a:ext cx="1754381" cy="641195"/>
            </a:xfrm>
            <a:prstGeom prst="rect">
              <a:avLst/>
            </a:prstGeom>
          </p:spPr>
        </p:pic>
      </p:grpSp>
      <p:pic>
        <p:nvPicPr>
          <p:cNvPr id="15" name="Online Media 14" descr="VP Introduction">
            <a:hlinkClick r:id="" action="ppaction://media"/>
            <a:extLst>
              <a:ext uri="{FF2B5EF4-FFF2-40B4-BE49-F238E27FC236}">
                <a16:creationId xmlns:a16="http://schemas.microsoft.com/office/drawing/2014/main" id="{58AE9C56-2138-1F9C-5EAC-3408E68CAB86}"/>
              </a:ext>
            </a:extLst>
          </p:cNvPr>
          <p:cNvPicPr>
            <a:picLocks noRot="1" noChangeAspect="1"/>
          </p:cNvPicPr>
          <p:nvPr>
            <a:videoFile r:link="rId1"/>
          </p:nvPr>
        </p:nvPicPr>
        <p:blipFill>
          <a:blip r:embed="rId6"/>
          <a:stretch>
            <a:fillRect/>
          </a:stretch>
        </p:blipFill>
        <p:spPr>
          <a:xfrm>
            <a:off x="4338082" y="655978"/>
            <a:ext cx="7339443" cy="5504582"/>
          </a:xfrm>
          <a:prstGeom prst="rect">
            <a:avLst/>
          </a:prstGeom>
        </p:spPr>
      </p:pic>
    </p:spTree>
    <p:extLst>
      <p:ext uri="{BB962C8B-B14F-4D97-AF65-F5344CB8AC3E}">
        <p14:creationId xmlns:p14="http://schemas.microsoft.com/office/powerpoint/2010/main" val="4169137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5"/>
                </p:tgtEl>
              </p:cMediaNode>
            </p:video>
            <p:seq concurrent="1" nextAc="seek">
              <p:cTn id="8" restart="whenNotActive" fill="hold" evtFilter="cancelBubble" nodeType="interactiveSeq">
                <p:stCondLst>
                  <p:cond evt="onClick" delay="0">
                    <p:tgtEl>
                      <p:spTgt spid="1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5"/>
                                        </p:tgtEl>
                                      </p:cBhvr>
                                    </p:cmd>
                                  </p:childTnLst>
                                </p:cTn>
                              </p:par>
                            </p:childTnLst>
                          </p:cTn>
                        </p:par>
                      </p:childTnLst>
                    </p:cTn>
                  </p:par>
                </p:childTnLst>
              </p:cTn>
              <p:nextCondLst>
                <p:cond evt="onClick" delay="0">
                  <p:tgtEl>
                    <p:spTgt spid="15"/>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4E96A5-661D-3F73-D6E3-97EA5CA90567}"/>
            </a:ext>
          </a:extLst>
        </p:cNvPr>
        <p:cNvGrpSpPr/>
        <p:nvPr/>
      </p:nvGrpSpPr>
      <p:grpSpPr>
        <a:xfrm>
          <a:off x="0" y="0"/>
          <a:ext cx="0" cy="0"/>
          <a:chOff x="0" y="0"/>
          <a:chExt cx="0" cy="0"/>
        </a:xfrm>
      </p:grpSpPr>
      <p:pic>
        <p:nvPicPr>
          <p:cNvPr id="11" name="Picture 10" descr="A light bulb in the shape of a head&#10;&#10;AI-generated content may be incorrect.">
            <a:extLst>
              <a:ext uri="{FF2B5EF4-FFF2-40B4-BE49-F238E27FC236}">
                <a16:creationId xmlns:a16="http://schemas.microsoft.com/office/drawing/2014/main" id="{8E4DBC10-5712-2D4A-5167-F0A596BCB7B1}"/>
              </a:ext>
            </a:extLst>
          </p:cNvPr>
          <p:cNvPicPr>
            <a:picLocks noChangeAspect="1"/>
          </p:cNvPicPr>
          <p:nvPr/>
        </p:nvPicPr>
        <p:blipFill>
          <a:blip r:embed="rId3">
            <a:alphaModFix amt="26000"/>
          </a:blip>
          <a:stretch>
            <a:fillRect/>
          </a:stretch>
        </p:blipFill>
        <p:spPr>
          <a:xfrm>
            <a:off x="0" y="-146470"/>
            <a:ext cx="13253852" cy="6956854"/>
          </a:xfrm>
          <a:prstGeom prst="rect">
            <a:avLst/>
          </a:prstGeom>
        </p:spPr>
      </p:pic>
      <p:sp>
        <p:nvSpPr>
          <p:cNvPr id="2" name="Title 1">
            <a:extLst>
              <a:ext uri="{FF2B5EF4-FFF2-40B4-BE49-F238E27FC236}">
                <a16:creationId xmlns:a16="http://schemas.microsoft.com/office/drawing/2014/main" id="{B44DE280-E696-DD0C-416B-FF13351D3C80}"/>
              </a:ext>
            </a:extLst>
          </p:cNvPr>
          <p:cNvSpPr>
            <a:spLocks noGrp="1"/>
          </p:cNvSpPr>
          <p:nvPr>
            <p:ph type="title"/>
          </p:nvPr>
        </p:nvSpPr>
        <p:spPr>
          <a:xfrm>
            <a:off x="522548" y="677096"/>
            <a:ext cx="3670546" cy="1463040"/>
          </a:xfrm>
        </p:spPr>
        <p:txBody>
          <a:bodyPr>
            <a:normAutofit fontScale="90000"/>
          </a:bodyPr>
          <a:lstStyle/>
          <a:p>
            <a:r>
              <a:rPr lang="en-GB" dirty="0"/>
              <a:t>Virtual Patient: Consequences</a:t>
            </a:r>
            <a:br>
              <a:rPr lang="en-GB" dirty="0"/>
            </a:br>
            <a:r>
              <a:rPr lang="en-GB" sz="2000" dirty="0"/>
              <a:t>Enabled reflection in action (Schon, 1983)</a:t>
            </a:r>
          </a:p>
        </p:txBody>
      </p:sp>
      <p:grpSp>
        <p:nvGrpSpPr>
          <p:cNvPr id="5" name="Group 4">
            <a:extLst>
              <a:ext uri="{FF2B5EF4-FFF2-40B4-BE49-F238E27FC236}">
                <a16:creationId xmlns:a16="http://schemas.microsoft.com/office/drawing/2014/main" id="{13542493-EF38-A6D1-3639-E253447610A2}"/>
              </a:ext>
            </a:extLst>
          </p:cNvPr>
          <p:cNvGrpSpPr/>
          <p:nvPr/>
        </p:nvGrpSpPr>
        <p:grpSpPr>
          <a:xfrm>
            <a:off x="99263" y="6160560"/>
            <a:ext cx="12037504" cy="687114"/>
            <a:chOff x="99263" y="6160560"/>
            <a:chExt cx="12037504" cy="687114"/>
          </a:xfrm>
        </p:grpSpPr>
        <p:pic>
          <p:nvPicPr>
            <p:cNvPr id="7" name="Picture 6" descr="A black and grey logo&#10;&#10;AI-generated content may be incorrect.">
              <a:extLst>
                <a:ext uri="{FF2B5EF4-FFF2-40B4-BE49-F238E27FC236}">
                  <a16:creationId xmlns:a16="http://schemas.microsoft.com/office/drawing/2014/main" id="{79549832-39B8-6750-1CA1-BC13EBF68F32}"/>
                </a:ext>
              </a:extLst>
            </p:cNvPr>
            <p:cNvPicPr>
              <a:picLocks noChangeAspect="1"/>
            </p:cNvPicPr>
            <p:nvPr/>
          </p:nvPicPr>
          <p:blipFill>
            <a:blip r:embed="rId4"/>
            <a:stretch>
              <a:fillRect/>
            </a:stretch>
          </p:blipFill>
          <p:spPr>
            <a:xfrm>
              <a:off x="99263" y="6160560"/>
              <a:ext cx="1666904" cy="649824"/>
            </a:xfrm>
            <a:prstGeom prst="rect">
              <a:avLst/>
            </a:prstGeom>
          </p:spPr>
        </p:pic>
        <p:pic>
          <p:nvPicPr>
            <p:cNvPr id="8" name="Picture 7">
              <a:extLst>
                <a:ext uri="{FF2B5EF4-FFF2-40B4-BE49-F238E27FC236}">
                  <a16:creationId xmlns:a16="http://schemas.microsoft.com/office/drawing/2014/main" id="{4C267939-ADE2-BD4E-F63B-D8BD267AEFF6}"/>
                </a:ext>
              </a:extLst>
            </p:cNvPr>
            <p:cNvPicPr>
              <a:picLocks noChangeAspect="1"/>
            </p:cNvPicPr>
            <p:nvPr/>
          </p:nvPicPr>
          <p:blipFill>
            <a:blip r:embed="rId5"/>
            <a:stretch>
              <a:fillRect/>
            </a:stretch>
          </p:blipFill>
          <p:spPr>
            <a:xfrm>
              <a:off x="10382386" y="6206479"/>
              <a:ext cx="1754381" cy="641195"/>
            </a:xfrm>
            <a:prstGeom prst="rect">
              <a:avLst/>
            </a:prstGeom>
          </p:spPr>
        </p:pic>
      </p:grpSp>
      <p:pic>
        <p:nvPicPr>
          <p:cNvPr id="3" name="Online Media 2" descr="2 Consequences">
            <a:hlinkClick r:id="" action="ppaction://media"/>
            <a:extLst>
              <a:ext uri="{FF2B5EF4-FFF2-40B4-BE49-F238E27FC236}">
                <a16:creationId xmlns:a16="http://schemas.microsoft.com/office/drawing/2014/main" id="{69E97944-50DA-1CC7-9042-7058933ECB13}"/>
              </a:ext>
            </a:extLst>
          </p:cNvPr>
          <p:cNvPicPr>
            <a:picLocks noRot="1" noChangeAspect="1"/>
          </p:cNvPicPr>
          <p:nvPr>
            <a:videoFile r:link="rId1"/>
          </p:nvPr>
        </p:nvPicPr>
        <p:blipFill>
          <a:blip r:embed="rId6"/>
          <a:stretch>
            <a:fillRect/>
          </a:stretch>
        </p:blipFill>
        <p:spPr>
          <a:xfrm>
            <a:off x="4331043" y="677096"/>
            <a:ext cx="7338409" cy="5503807"/>
          </a:xfrm>
          <a:prstGeom prst="rect">
            <a:avLst/>
          </a:prstGeom>
        </p:spPr>
      </p:pic>
    </p:spTree>
    <p:extLst>
      <p:ext uri="{BB962C8B-B14F-4D97-AF65-F5344CB8AC3E}">
        <p14:creationId xmlns:p14="http://schemas.microsoft.com/office/powerpoint/2010/main" val="1328900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F93482-D1A6-5AA4-7811-DDB35BD0FF9A}"/>
            </a:ext>
          </a:extLst>
        </p:cNvPr>
        <p:cNvGrpSpPr/>
        <p:nvPr/>
      </p:nvGrpSpPr>
      <p:grpSpPr>
        <a:xfrm>
          <a:off x="0" y="0"/>
          <a:ext cx="0" cy="0"/>
          <a:chOff x="0" y="0"/>
          <a:chExt cx="0" cy="0"/>
        </a:xfrm>
      </p:grpSpPr>
      <p:pic>
        <p:nvPicPr>
          <p:cNvPr id="11" name="Picture 10" descr="A light bulb in the shape of a head&#10;&#10;AI-generated content may be incorrect.">
            <a:extLst>
              <a:ext uri="{FF2B5EF4-FFF2-40B4-BE49-F238E27FC236}">
                <a16:creationId xmlns:a16="http://schemas.microsoft.com/office/drawing/2014/main" id="{E0492525-62DB-A41B-F91D-52BBBE83A4E4}"/>
              </a:ext>
            </a:extLst>
          </p:cNvPr>
          <p:cNvPicPr>
            <a:picLocks noChangeAspect="1"/>
          </p:cNvPicPr>
          <p:nvPr/>
        </p:nvPicPr>
        <p:blipFill>
          <a:blip r:embed="rId3">
            <a:alphaModFix amt="26000"/>
          </a:blip>
          <a:stretch>
            <a:fillRect/>
          </a:stretch>
        </p:blipFill>
        <p:spPr>
          <a:xfrm>
            <a:off x="0" y="10326"/>
            <a:ext cx="13253852" cy="6956854"/>
          </a:xfrm>
          <a:prstGeom prst="rect">
            <a:avLst/>
          </a:prstGeom>
        </p:spPr>
      </p:pic>
      <p:sp>
        <p:nvSpPr>
          <p:cNvPr id="2" name="Title 1">
            <a:extLst>
              <a:ext uri="{FF2B5EF4-FFF2-40B4-BE49-F238E27FC236}">
                <a16:creationId xmlns:a16="http://schemas.microsoft.com/office/drawing/2014/main" id="{049CA260-A977-7ACB-2BBD-48A86F59A1A4}"/>
              </a:ext>
            </a:extLst>
          </p:cNvPr>
          <p:cNvSpPr>
            <a:spLocks noGrp="1"/>
          </p:cNvSpPr>
          <p:nvPr>
            <p:ph type="title"/>
          </p:nvPr>
        </p:nvSpPr>
        <p:spPr>
          <a:xfrm>
            <a:off x="521209" y="681623"/>
            <a:ext cx="3670546" cy="1463040"/>
          </a:xfrm>
        </p:spPr>
        <p:txBody>
          <a:bodyPr>
            <a:normAutofit fontScale="90000"/>
          </a:bodyPr>
          <a:lstStyle/>
          <a:p>
            <a:r>
              <a:rPr lang="en-GB" dirty="0"/>
              <a:t>Virtual Patient: Feedback</a:t>
            </a:r>
            <a:br>
              <a:rPr lang="en-GB" dirty="0"/>
            </a:br>
            <a:r>
              <a:rPr lang="en-GB" sz="2000" dirty="0"/>
              <a:t>Enabled reflection on action (Schon, 1983)</a:t>
            </a:r>
            <a:endParaRPr lang="en-GB" dirty="0"/>
          </a:p>
        </p:txBody>
      </p:sp>
      <p:grpSp>
        <p:nvGrpSpPr>
          <p:cNvPr id="5" name="Group 4">
            <a:extLst>
              <a:ext uri="{FF2B5EF4-FFF2-40B4-BE49-F238E27FC236}">
                <a16:creationId xmlns:a16="http://schemas.microsoft.com/office/drawing/2014/main" id="{260E18E8-1C5B-C5D8-EB7C-82FB845A2EF2}"/>
              </a:ext>
            </a:extLst>
          </p:cNvPr>
          <p:cNvGrpSpPr/>
          <p:nvPr/>
        </p:nvGrpSpPr>
        <p:grpSpPr>
          <a:xfrm>
            <a:off x="99263" y="6160560"/>
            <a:ext cx="12037504" cy="687114"/>
            <a:chOff x="99263" y="6160560"/>
            <a:chExt cx="12037504" cy="687114"/>
          </a:xfrm>
        </p:grpSpPr>
        <p:pic>
          <p:nvPicPr>
            <p:cNvPr id="7" name="Picture 6" descr="A black and grey logo&#10;&#10;AI-generated content may be incorrect.">
              <a:extLst>
                <a:ext uri="{FF2B5EF4-FFF2-40B4-BE49-F238E27FC236}">
                  <a16:creationId xmlns:a16="http://schemas.microsoft.com/office/drawing/2014/main" id="{DF2A9DB6-96F5-29C5-6660-9B07F737E43B}"/>
                </a:ext>
              </a:extLst>
            </p:cNvPr>
            <p:cNvPicPr>
              <a:picLocks noChangeAspect="1"/>
            </p:cNvPicPr>
            <p:nvPr/>
          </p:nvPicPr>
          <p:blipFill>
            <a:blip r:embed="rId4"/>
            <a:stretch>
              <a:fillRect/>
            </a:stretch>
          </p:blipFill>
          <p:spPr>
            <a:xfrm>
              <a:off x="99263" y="6160560"/>
              <a:ext cx="1666904" cy="649824"/>
            </a:xfrm>
            <a:prstGeom prst="rect">
              <a:avLst/>
            </a:prstGeom>
          </p:spPr>
        </p:pic>
        <p:pic>
          <p:nvPicPr>
            <p:cNvPr id="8" name="Picture 7">
              <a:extLst>
                <a:ext uri="{FF2B5EF4-FFF2-40B4-BE49-F238E27FC236}">
                  <a16:creationId xmlns:a16="http://schemas.microsoft.com/office/drawing/2014/main" id="{D0A55D13-89F7-F7AA-DBD7-32A5CD04A6F1}"/>
                </a:ext>
              </a:extLst>
            </p:cNvPr>
            <p:cNvPicPr>
              <a:picLocks noChangeAspect="1"/>
            </p:cNvPicPr>
            <p:nvPr/>
          </p:nvPicPr>
          <p:blipFill>
            <a:blip r:embed="rId5"/>
            <a:stretch>
              <a:fillRect/>
            </a:stretch>
          </p:blipFill>
          <p:spPr>
            <a:xfrm>
              <a:off x="10382386" y="6206479"/>
              <a:ext cx="1754381" cy="641195"/>
            </a:xfrm>
            <a:prstGeom prst="rect">
              <a:avLst/>
            </a:prstGeom>
          </p:spPr>
        </p:pic>
      </p:grpSp>
      <p:pic>
        <p:nvPicPr>
          <p:cNvPr id="3" name="Online Media 2" descr="3 Feedback">
            <a:hlinkClick r:id="" action="ppaction://media"/>
            <a:extLst>
              <a:ext uri="{FF2B5EF4-FFF2-40B4-BE49-F238E27FC236}">
                <a16:creationId xmlns:a16="http://schemas.microsoft.com/office/drawing/2014/main" id="{799D8A84-222B-D756-2267-2D9B5C68C2EB}"/>
              </a:ext>
            </a:extLst>
          </p:cNvPr>
          <p:cNvPicPr>
            <a:picLocks noRot="1" noChangeAspect="1"/>
          </p:cNvPicPr>
          <p:nvPr>
            <a:videoFile r:link="rId1"/>
          </p:nvPr>
        </p:nvPicPr>
        <p:blipFill>
          <a:blip r:embed="rId6"/>
          <a:stretch>
            <a:fillRect/>
          </a:stretch>
        </p:blipFill>
        <p:spPr>
          <a:xfrm>
            <a:off x="4344454" y="681623"/>
            <a:ext cx="7326337" cy="5494753"/>
          </a:xfrm>
          <a:prstGeom prst="rect">
            <a:avLst/>
          </a:prstGeom>
        </p:spPr>
      </p:pic>
    </p:spTree>
    <p:extLst>
      <p:ext uri="{BB962C8B-B14F-4D97-AF65-F5344CB8AC3E}">
        <p14:creationId xmlns:p14="http://schemas.microsoft.com/office/powerpoint/2010/main" val="70337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hand holding a light bulb&#10;&#10;AI-generated content may be incorrect.">
            <a:extLst>
              <a:ext uri="{FF2B5EF4-FFF2-40B4-BE49-F238E27FC236}">
                <a16:creationId xmlns:a16="http://schemas.microsoft.com/office/drawing/2014/main" id="{E0EA2786-47EF-AD30-A01C-66EAF3005BF9}"/>
              </a:ext>
            </a:extLst>
          </p:cNvPr>
          <p:cNvPicPr>
            <a:picLocks noChangeAspect="1"/>
          </p:cNvPicPr>
          <p:nvPr/>
        </p:nvPicPr>
        <p:blipFill>
          <a:blip r:embed="rId2">
            <a:alphaModFix amt="14000"/>
          </a:blip>
          <a:stretch>
            <a:fillRect/>
          </a:stretch>
        </p:blipFill>
        <p:spPr>
          <a:xfrm>
            <a:off x="0" y="0"/>
            <a:ext cx="14741611" cy="8316725"/>
          </a:xfrm>
          <a:prstGeom prst="rect">
            <a:avLst/>
          </a:prstGeom>
        </p:spPr>
      </p:pic>
      <p:sp>
        <p:nvSpPr>
          <p:cNvPr id="2" name="Title 1">
            <a:extLst>
              <a:ext uri="{FF2B5EF4-FFF2-40B4-BE49-F238E27FC236}">
                <a16:creationId xmlns:a16="http://schemas.microsoft.com/office/drawing/2014/main" id="{C4647479-8B67-63C6-547E-E9FC37BF0BD8}"/>
              </a:ext>
            </a:extLst>
          </p:cNvPr>
          <p:cNvSpPr>
            <a:spLocks noGrp="1"/>
          </p:cNvSpPr>
          <p:nvPr>
            <p:ph type="title"/>
          </p:nvPr>
        </p:nvSpPr>
        <p:spPr>
          <a:xfrm>
            <a:off x="521208" y="669489"/>
            <a:ext cx="11155680" cy="731520"/>
          </a:xfrm>
        </p:spPr>
        <p:txBody>
          <a:bodyPr>
            <a:normAutofit fontScale="90000"/>
          </a:bodyPr>
          <a:lstStyle/>
          <a:p>
            <a:r>
              <a:rPr lang="en-GB" dirty="0"/>
              <a:t>RESEACH DESIGN</a:t>
            </a:r>
          </a:p>
        </p:txBody>
      </p:sp>
      <p:sp>
        <p:nvSpPr>
          <p:cNvPr id="10" name="Content Placeholder 2">
            <a:extLst>
              <a:ext uri="{FF2B5EF4-FFF2-40B4-BE49-F238E27FC236}">
                <a16:creationId xmlns:a16="http://schemas.microsoft.com/office/drawing/2014/main" id="{E521EAAF-24BA-5D61-62B2-0D5B2732313F}"/>
              </a:ext>
            </a:extLst>
          </p:cNvPr>
          <p:cNvSpPr txBox="1">
            <a:spLocks/>
          </p:cNvSpPr>
          <p:nvPr/>
        </p:nvSpPr>
        <p:spPr>
          <a:xfrm>
            <a:off x="515112" y="1401009"/>
            <a:ext cx="11347374" cy="5333423"/>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Bierstadt"/>
                <a:ea typeface="+mn-ea"/>
                <a:cs typeface="+mn-cs"/>
              </a:rPr>
              <a:t>Mixed methods, quasi experimental design. Two naturally occurring cohorts of trainee PWPs within the same HEI were involved. Cohort 1 followed the standard curriculum (control; </a:t>
            </a:r>
            <a:r>
              <a:rPr kumimoji="0" lang="en-GB" sz="1800" b="0" i="1" u="none" strike="noStrike" kern="1200" cap="none" spc="0" normalizeH="0" baseline="0" noProof="0" dirty="0">
                <a:ln>
                  <a:noFill/>
                </a:ln>
                <a:solidFill>
                  <a:srgbClr val="000000"/>
                </a:solidFill>
                <a:effectLst/>
                <a:uLnTx/>
                <a:uFillTx/>
                <a:latin typeface="Bierstadt"/>
                <a:ea typeface="+mn-ea"/>
                <a:cs typeface="+mn-cs"/>
              </a:rPr>
              <a:t>n </a:t>
            </a:r>
            <a:r>
              <a:rPr kumimoji="0" lang="en-GB" sz="1800" b="0" i="0" u="none" strike="noStrike" kern="1200" cap="none" spc="0" normalizeH="0" baseline="0" noProof="0" dirty="0">
                <a:ln>
                  <a:noFill/>
                </a:ln>
                <a:solidFill>
                  <a:srgbClr val="000000"/>
                </a:solidFill>
                <a:effectLst/>
                <a:uLnTx/>
                <a:uFillTx/>
                <a:latin typeface="Bierstadt"/>
                <a:ea typeface="+mn-ea"/>
                <a:cs typeface="+mn-cs"/>
              </a:rPr>
              <a:t>= 42) and Cohort 2, who started the course one year after Cohort 1, followed the same curriculum with the addition of engaging with optional VPs (intervention; </a:t>
            </a:r>
            <a:r>
              <a:rPr kumimoji="0" lang="en-GB" sz="1800" b="0" i="1" u="none" strike="noStrike" kern="1200" cap="none" spc="0" normalizeH="0" baseline="0" noProof="0" dirty="0">
                <a:ln>
                  <a:noFill/>
                </a:ln>
                <a:solidFill>
                  <a:srgbClr val="000000"/>
                </a:solidFill>
                <a:effectLst/>
                <a:uLnTx/>
                <a:uFillTx/>
                <a:latin typeface="Bierstadt"/>
                <a:ea typeface="+mn-ea"/>
                <a:cs typeface="+mn-cs"/>
              </a:rPr>
              <a:t>n </a:t>
            </a:r>
            <a:r>
              <a:rPr kumimoji="0" lang="en-GB" sz="1800" b="0" i="0" u="none" strike="noStrike" kern="1200" cap="none" spc="0" normalizeH="0" baseline="0" noProof="0" dirty="0">
                <a:ln>
                  <a:noFill/>
                </a:ln>
                <a:solidFill>
                  <a:srgbClr val="000000"/>
                </a:solidFill>
                <a:effectLst/>
                <a:uLnTx/>
                <a:uFillTx/>
                <a:latin typeface="Bierstadt"/>
                <a:ea typeface="+mn-ea"/>
                <a:cs typeface="+mn-cs"/>
              </a:rPr>
              <a:t>= 16). Both cohorts were measured at the beginning of the course and after their first assessment at week 7</a:t>
            </a:r>
          </a:p>
          <a:p>
            <a:pPr marL="228600" marR="0" lvl="0" indent="-228600" algn="l" defTabSz="9144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00000"/>
                </a:solidFill>
                <a:effectLst/>
                <a:uLnTx/>
                <a:uFillTx/>
                <a:latin typeface="Bierstadt"/>
                <a:ea typeface="+mn-ea"/>
                <a:cs typeface="+mn-cs"/>
              </a:rPr>
              <a:t>Research Questions</a:t>
            </a: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rgbClr val="000000"/>
                </a:solidFill>
                <a:effectLst/>
                <a:uLnTx/>
                <a:uFillTx/>
                <a:latin typeface="Bierstadt"/>
                <a:ea typeface="+mn-ea"/>
                <a:cs typeface="+mn-cs"/>
              </a:rPr>
              <a:t>Engagement and Impact</a:t>
            </a:r>
            <a:r>
              <a:rPr kumimoji="0" lang="en-GB" sz="1600" b="0" i="0" u="none" strike="noStrike" kern="1200" cap="none" spc="0" normalizeH="0" baseline="0" noProof="0" dirty="0">
                <a:ln>
                  <a:noFill/>
                </a:ln>
                <a:solidFill>
                  <a:srgbClr val="000000"/>
                </a:solidFill>
                <a:effectLst/>
                <a:uLnTx/>
                <a:uFillTx/>
                <a:latin typeface="Bierstadt"/>
                <a:ea typeface="+mn-ea"/>
                <a:cs typeface="+mn-cs"/>
              </a:rPr>
              <a:t> – Q1: </a:t>
            </a:r>
            <a:r>
              <a:rPr kumimoji="0" lang="en-GB" sz="1600" b="0" i="1" u="none" strike="noStrike" kern="1200" cap="none" spc="0" normalizeH="0" baseline="0" noProof="0" dirty="0">
                <a:ln>
                  <a:noFill/>
                </a:ln>
                <a:solidFill>
                  <a:srgbClr val="000000"/>
                </a:solidFill>
                <a:effectLst/>
                <a:uLnTx/>
                <a:uFillTx/>
                <a:latin typeface="Bierstadt"/>
                <a:ea typeface="+mn-ea"/>
                <a:cs typeface="+mn-cs"/>
              </a:rPr>
              <a:t>How will the integration of virtual patients into the training of psychological wellbeing practitioners, when learning about brief mental health assessment, affect their learning experience? </a:t>
            </a: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GB" sz="1600" b="1" i="1" u="none" strike="noStrike" kern="1200" cap="none" spc="0" normalizeH="0" baseline="0" noProof="0" dirty="0">
                <a:ln>
                  <a:noFill/>
                </a:ln>
                <a:solidFill>
                  <a:srgbClr val="000000"/>
                </a:solidFill>
                <a:effectLst/>
                <a:uLnTx/>
                <a:uFillTx/>
                <a:latin typeface="Bierstadt"/>
                <a:ea typeface="+mn-ea"/>
                <a:cs typeface="+mn-cs"/>
              </a:rPr>
              <a:t>Positive Emotional and Psychological Resources - Q2: </a:t>
            </a:r>
            <a:r>
              <a:rPr kumimoji="0" lang="en-GB" sz="1600" b="0" i="1" u="none" strike="noStrike" kern="1200" cap="none" spc="0" normalizeH="0" baseline="0" noProof="0" dirty="0">
                <a:ln>
                  <a:noFill/>
                </a:ln>
                <a:solidFill>
                  <a:srgbClr val="000000"/>
                </a:solidFill>
                <a:effectLst/>
                <a:uLnTx/>
                <a:uFillTx/>
                <a:latin typeface="Bierstadt"/>
                <a:ea typeface="+mn-ea"/>
                <a:cs typeface="+mn-cs"/>
              </a:rPr>
              <a:t>Does the integration of VPs into the training of PWPs lead to higher levels of positive emotional and psychological resources? </a:t>
            </a: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GB" sz="1600" b="1" i="1" u="none" strike="noStrike" kern="1200" cap="none" spc="0" normalizeH="0" baseline="0" noProof="0" dirty="0">
                <a:ln>
                  <a:noFill/>
                </a:ln>
                <a:solidFill>
                  <a:srgbClr val="000000"/>
                </a:solidFill>
                <a:effectLst/>
                <a:uLnTx/>
                <a:uFillTx/>
                <a:latin typeface="Bierstadt"/>
                <a:ea typeface="+mn-ea"/>
                <a:cs typeface="+mn-cs"/>
              </a:rPr>
              <a:t>Therapeutic Self Efficacy – Q3: </a:t>
            </a:r>
            <a:r>
              <a:rPr kumimoji="0" lang="en-GB" sz="1600" b="0" i="1" u="none" strike="noStrike" kern="1200" cap="none" spc="0" normalizeH="0" baseline="0" noProof="0" dirty="0">
                <a:ln>
                  <a:noFill/>
                </a:ln>
                <a:solidFill>
                  <a:srgbClr val="000000"/>
                </a:solidFill>
                <a:effectLst/>
                <a:uLnTx/>
                <a:uFillTx/>
                <a:latin typeface="Bierstadt"/>
                <a:ea typeface="+mn-ea"/>
                <a:cs typeface="+mn-cs"/>
              </a:rPr>
              <a:t>Does the integration of virtual patients into the training of psychological wellbeing practitioners, when learning about brief mental health assessment, effect the development of therapeutic self-efficacy (TSE) in those who have been trained with traditional methods compared to those who have had access to a virtual patient? </a:t>
            </a:r>
            <a:endParaRPr kumimoji="0" lang="en-GB" sz="1600" b="0" i="0" u="none" strike="noStrike" kern="1200" cap="none" spc="0" normalizeH="0" baseline="0" noProof="0" dirty="0">
              <a:ln>
                <a:noFill/>
              </a:ln>
              <a:solidFill>
                <a:srgbClr val="000000"/>
              </a:solidFill>
              <a:effectLst/>
              <a:uLnTx/>
              <a:uFillTx/>
              <a:latin typeface="Bierstadt"/>
              <a:ea typeface="+mn-ea"/>
              <a:cs typeface="+mn-cs"/>
            </a:endParaRP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GB" sz="1600" b="1" i="1" u="none" strike="noStrike" kern="1200" cap="none" spc="0" normalizeH="0" baseline="0" noProof="0" dirty="0">
                <a:ln>
                  <a:noFill/>
                </a:ln>
                <a:solidFill>
                  <a:srgbClr val="000000"/>
                </a:solidFill>
                <a:effectLst/>
                <a:uLnTx/>
                <a:uFillTx/>
                <a:latin typeface="Bierstadt"/>
                <a:ea typeface="+mn-ea"/>
                <a:cs typeface="+mn-cs"/>
              </a:rPr>
              <a:t>Cognitive Processes – Q4: </a:t>
            </a:r>
            <a:r>
              <a:rPr kumimoji="0" lang="en-GB" sz="1600" b="0" i="1" u="none" strike="noStrike" kern="1200" cap="none" spc="0" normalizeH="0" baseline="0" noProof="0" dirty="0">
                <a:ln>
                  <a:noFill/>
                </a:ln>
                <a:solidFill>
                  <a:srgbClr val="000000"/>
                </a:solidFill>
                <a:effectLst/>
                <a:uLnTx/>
                <a:uFillTx/>
                <a:latin typeface="Bierstadt"/>
                <a:ea typeface="+mn-ea"/>
                <a:cs typeface="+mn-cs"/>
              </a:rPr>
              <a:t>Does</a:t>
            </a:r>
            <a:r>
              <a:rPr kumimoji="0" lang="en-GB" sz="1600" b="1" i="1" u="none" strike="noStrike" kern="1200" cap="none" spc="0" normalizeH="0" baseline="0" noProof="0" dirty="0">
                <a:ln>
                  <a:noFill/>
                </a:ln>
                <a:solidFill>
                  <a:srgbClr val="000000"/>
                </a:solidFill>
                <a:effectLst/>
                <a:uLnTx/>
                <a:uFillTx/>
                <a:latin typeface="Bierstadt"/>
                <a:ea typeface="+mn-ea"/>
                <a:cs typeface="+mn-cs"/>
              </a:rPr>
              <a:t> </a:t>
            </a:r>
            <a:r>
              <a:rPr kumimoji="0" lang="en-GB" sz="1600" b="0" i="1" u="none" strike="noStrike" kern="1200" cap="none" spc="0" normalizeH="0" baseline="0" noProof="0" dirty="0">
                <a:ln>
                  <a:noFill/>
                </a:ln>
                <a:solidFill>
                  <a:srgbClr val="000000"/>
                </a:solidFill>
                <a:effectLst/>
                <a:uLnTx/>
                <a:uFillTx/>
                <a:latin typeface="Bierstadt"/>
                <a:ea typeface="+mn-ea"/>
                <a:cs typeface="+mn-cs"/>
              </a:rPr>
              <a:t>learning with a virtual patient effect trainee PWPs learning processes when compared to trainees who were taught using traditional teaching methods? </a:t>
            </a:r>
            <a:endParaRPr kumimoji="0" lang="en-GB" sz="1600" b="0" i="0" u="none" strike="noStrike" kern="1200" cap="none" spc="0" normalizeH="0" baseline="0" noProof="0" dirty="0">
              <a:ln>
                <a:noFill/>
              </a:ln>
              <a:solidFill>
                <a:srgbClr val="000000"/>
              </a:solidFill>
              <a:effectLst/>
              <a:uLnTx/>
              <a:uFillTx/>
              <a:latin typeface="Bierstadt"/>
              <a:ea typeface="+mn-ea"/>
              <a:cs typeface="+mn-cs"/>
            </a:endParaRP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dirty="0">
              <a:ln>
                <a:noFill/>
              </a:ln>
              <a:solidFill>
                <a:srgbClr val="000000"/>
              </a:solidFill>
              <a:effectLst/>
              <a:uLnTx/>
              <a:uFillTx/>
              <a:latin typeface="Bierstadt"/>
              <a:ea typeface="+mn-ea"/>
              <a:cs typeface="+mn-cs"/>
            </a:endParaRP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dirty="0">
              <a:ln>
                <a:noFill/>
              </a:ln>
              <a:solidFill>
                <a:srgbClr val="000000"/>
              </a:solidFill>
              <a:effectLst/>
              <a:uLnTx/>
              <a:uFillTx/>
              <a:latin typeface="Bierstadt"/>
              <a:ea typeface="+mn-ea"/>
              <a:cs typeface="+mn-cs"/>
            </a:endParaRP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dirty="0">
              <a:ln>
                <a:noFill/>
              </a:ln>
              <a:solidFill>
                <a:srgbClr val="000000"/>
              </a:solidFill>
              <a:effectLst/>
              <a:uLnTx/>
              <a:uFillTx/>
              <a:latin typeface="Bierstadt"/>
              <a:ea typeface="+mn-ea"/>
              <a:cs typeface="+mn-cs"/>
            </a:endParaRP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dirty="0">
              <a:ln>
                <a:noFill/>
              </a:ln>
              <a:solidFill>
                <a:srgbClr val="000000"/>
              </a:solidFill>
              <a:effectLst/>
              <a:uLnTx/>
              <a:uFillTx/>
              <a:latin typeface="Bierstadt"/>
              <a:ea typeface="+mn-ea"/>
              <a:cs typeface="+mn-cs"/>
            </a:endParaRPr>
          </a:p>
          <a:p>
            <a:pPr marL="228600" marR="0" lvl="0" indent="-228600" algn="l" defTabSz="914400" rtl="0" eaLnBrk="1" fontAlgn="auto" latinLnBrk="0" hangingPunct="1">
              <a:lnSpc>
                <a:spcPct val="110000"/>
              </a:lnSpc>
              <a:spcBef>
                <a:spcPts val="10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Bierstadt"/>
              <a:ea typeface="+mn-ea"/>
              <a:cs typeface="+mn-cs"/>
            </a:endParaRPr>
          </a:p>
          <a:p>
            <a:pPr marL="228600" marR="0" lvl="0" indent="-228600" algn="l" defTabSz="914400" rtl="0" eaLnBrk="1" fontAlgn="auto" latinLnBrk="0" hangingPunct="1">
              <a:lnSpc>
                <a:spcPct val="110000"/>
              </a:lnSpc>
              <a:spcBef>
                <a:spcPts val="10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Bierstadt"/>
              <a:ea typeface="+mn-ea"/>
              <a:cs typeface="+mn-cs"/>
            </a:endParaRPr>
          </a:p>
        </p:txBody>
      </p:sp>
      <p:grpSp>
        <p:nvGrpSpPr>
          <p:cNvPr id="7" name="Group 6">
            <a:extLst>
              <a:ext uri="{FF2B5EF4-FFF2-40B4-BE49-F238E27FC236}">
                <a16:creationId xmlns:a16="http://schemas.microsoft.com/office/drawing/2014/main" id="{AC114696-9C54-F84B-FB33-BF863C7BDD68}"/>
              </a:ext>
            </a:extLst>
          </p:cNvPr>
          <p:cNvGrpSpPr/>
          <p:nvPr/>
        </p:nvGrpSpPr>
        <p:grpSpPr>
          <a:xfrm>
            <a:off x="99263" y="6160560"/>
            <a:ext cx="12037504" cy="687114"/>
            <a:chOff x="99263" y="6160560"/>
            <a:chExt cx="12037504" cy="687114"/>
          </a:xfrm>
        </p:grpSpPr>
        <p:pic>
          <p:nvPicPr>
            <p:cNvPr id="8" name="Picture 7" descr="A black and grey logo&#10;&#10;AI-generated content may be incorrect.">
              <a:extLst>
                <a:ext uri="{FF2B5EF4-FFF2-40B4-BE49-F238E27FC236}">
                  <a16:creationId xmlns:a16="http://schemas.microsoft.com/office/drawing/2014/main" id="{4D73BC5B-EF05-4FF4-B1DA-69EE6A92CEA9}"/>
                </a:ext>
              </a:extLst>
            </p:cNvPr>
            <p:cNvPicPr>
              <a:picLocks noChangeAspect="1"/>
            </p:cNvPicPr>
            <p:nvPr/>
          </p:nvPicPr>
          <p:blipFill>
            <a:blip r:embed="rId3"/>
            <a:stretch>
              <a:fillRect/>
            </a:stretch>
          </p:blipFill>
          <p:spPr>
            <a:xfrm>
              <a:off x="99263" y="6160560"/>
              <a:ext cx="1666904" cy="649824"/>
            </a:xfrm>
            <a:prstGeom prst="rect">
              <a:avLst/>
            </a:prstGeom>
          </p:spPr>
        </p:pic>
        <p:pic>
          <p:nvPicPr>
            <p:cNvPr id="9" name="Picture 8">
              <a:extLst>
                <a:ext uri="{FF2B5EF4-FFF2-40B4-BE49-F238E27FC236}">
                  <a16:creationId xmlns:a16="http://schemas.microsoft.com/office/drawing/2014/main" id="{84169817-08BB-FB8D-F8E3-C7BB9220821C}"/>
                </a:ext>
              </a:extLst>
            </p:cNvPr>
            <p:cNvPicPr>
              <a:picLocks noChangeAspect="1"/>
            </p:cNvPicPr>
            <p:nvPr/>
          </p:nvPicPr>
          <p:blipFill>
            <a:blip r:embed="rId4"/>
            <a:stretch>
              <a:fillRect/>
            </a:stretch>
          </p:blipFill>
          <p:spPr>
            <a:xfrm>
              <a:off x="10382386" y="6206479"/>
              <a:ext cx="1754381" cy="641195"/>
            </a:xfrm>
            <a:prstGeom prst="rect">
              <a:avLst/>
            </a:prstGeom>
          </p:spPr>
        </p:pic>
      </p:grpSp>
    </p:spTree>
    <p:extLst>
      <p:ext uri="{BB962C8B-B14F-4D97-AF65-F5344CB8AC3E}">
        <p14:creationId xmlns:p14="http://schemas.microsoft.com/office/powerpoint/2010/main" val="360824596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A0329-EB58-05B8-4BE6-A8ADCE52A1A9}"/>
            </a:ext>
          </a:extLst>
        </p:cNvPr>
        <p:cNvGrpSpPr/>
        <p:nvPr/>
      </p:nvGrpSpPr>
      <p:grpSpPr>
        <a:xfrm>
          <a:off x="0" y="0"/>
          <a:ext cx="0" cy="0"/>
          <a:chOff x="0" y="0"/>
          <a:chExt cx="0" cy="0"/>
        </a:xfrm>
      </p:grpSpPr>
      <p:pic>
        <p:nvPicPr>
          <p:cNvPr id="4" name="Picture 3" descr="A hand holding a light bulb&#10;&#10;AI-generated content may be incorrect.">
            <a:extLst>
              <a:ext uri="{FF2B5EF4-FFF2-40B4-BE49-F238E27FC236}">
                <a16:creationId xmlns:a16="http://schemas.microsoft.com/office/drawing/2014/main" id="{5519D6F2-568D-8D8C-3582-C10534675331}"/>
              </a:ext>
            </a:extLst>
          </p:cNvPr>
          <p:cNvPicPr>
            <a:picLocks noChangeAspect="1"/>
          </p:cNvPicPr>
          <p:nvPr/>
        </p:nvPicPr>
        <p:blipFill>
          <a:blip r:embed="rId3">
            <a:alphaModFix amt="14000"/>
          </a:blip>
          <a:stretch>
            <a:fillRect/>
          </a:stretch>
        </p:blipFill>
        <p:spPr>
          <a:xfrm>
            <a:off x="0" y="-63774"/>
            <a:ext cx="14741611" cy="8316725"/>
          </a:xfrm>
          <a:prstGeom prst="rect">
            <a:avLst/>
          </a:prstGeom>
        </p:spPr>
      </p:pic>
      <p:sp>
        <p:nvSpPr>
          <p:cNvPr id="2" name="Title 1">
            <a:extLst>
              <a:ext uri="{FF2B5EF4-FFF2-40B4-BE49-F238E27FC236}">
                <a16:creationId xmlns:a16="http://schemas.microsoft.com/office/drawing/2014/main" id="{9CF67CF3-E234-61DA-17D5-ADF324A1AA0C}"/>
              </a:ext>
            </a:extLst>
          </p:cNvPr>
          <p:cNvSpPr>
            <a:spLocks noGrp="1"/>
          </p:cNvSpPr>
          <p:nvPr>
            <p:ph type="title"/>
          </p:nvPr>
        </p:nvSpPr>
        <p:spPr>
          <a:xfrm>
            <a:off x="521208" y="669489"/>
            <a:ext cx="11155680" cy="1463040"/>
          </a:xfrm>
        </p:spPr>
        <p:txBody>
          <a:bodyPr/>
          <a:lstStyle/>
          <a:p>
            <a:r>
              <a:rPr lang="en-GB" dirty="0"/>
              <a:t>Findings: Q1</a:t>
            </a:r>
          </a:p>
        </p:txBody>
      </p:sp>
      <p:sp>
        <p:nvSpPr>
          <p:cNvPr id="10" name="Content Placeholder 2">
            <a:extLst>
              <a:ext uri="{FF2B5EF4-FFF2-40B4-BE49-F238E27FC236}">
                <a16:creationId xmlns:a16="http://schemas.microsoft.com/office/drawing/2014/main" id="{B120C6DA-04BB-5782-46F5-E63B663CF6B6}"/>
              </a:ext>
            </a:extLst>
          </p:cNvPr>
          <p:cNvSpPr txBox="1">
            <a:spLocks/>
          </p:cNvSpPr>
          <p:nvPr/>
        </p:nvSpPr>
        <p:spPr>
          <a:xfrm>
            <a:off x="515112" y="1401009"/>
            <a:ext cx="11347374" cy="5333423"/>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00000"/>
                </a:solidFill>
                <a:effectLst/>
                <a:uLnTx/>
                <a:uFillTx/>
                <a:latin typeface="Bierstadt"/>
                <a:ea typeface="+mn-ea"/>
                <a:cs typeface="+mn-cs"/>
              </a:rPr>
              <a:t>Engagement and Impact</a:t>
            </a:r>
            <a:r>
              <a:rPr kumimoji="0" lang="en-GB" sz="1800" b="0" i="0" u="none" strike="noStrike" kern="1200" cap="none" spc="0" normalizeH="0" baseline="0" noProof="0" dirty="0">
                <a:ln>
                  <a:noFill/>
                </a:ln>
                <a:solidFill>
                  <a:srgbClr val="000000"/>
                </a:solidFill>
                <a:effectLst/>
                <a:uLnTx/>
                <a:uFillTx/>
                <a:latin typeface="Bierstadt"/>
                <a:ea typeface="+mn-ea"/>
                <a:cs typeface="+mn-cs"/>
              </a:rPr>
              <a:t> </a:t>
            </a: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GB" sz="1600" b="0" i="1" u="none" strike="noStrike" kern="1200" cap="none" spc="0" normalizeH="0" baseline="0" noProof="0" dirty="0">
                <a:ln>
                  <a:noFill/>
                </a:ln>
                <a:solidFill>
                  <a:srgbClr val="000000"/>
                </a:solidFill>
                <a:effectLst/>
                <a:uLnTx/>
                <a:uFillTx/>
                <a:latin typeface="Bierstadt"/>
                <a:ea typeface="+mn-ea"/>
                <a:cs typeface="+mn-cs"/>
              </a:rPr>
              <a:t>75% of trainee PWPs engaged with the VP between 1 – 10 times</a:t>
            </a: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GB" sz="1600" b="0" i="1" u="none" strike="noStrike" kern="1200" cap="none" spc="0" normalizeH="0" baseline="0" noProof="0" dirty="0">
                <a:ln>
                  <a:noFill/>
                </a:ln>
                <a:solidFill>
                  <a:srgbClr val="000000"/>
                </a:solidFill>
                <a:effectLst/>
                <a:uLnTx/>
                <a:uFillTx/>
                <a:latin typeface="Bierstadt"/>
                <a:ea typeface="+mn-ea"/>
                <a:cs typeface="+mn-cs"/>
              </a:rPr>
              <a:t>Those engaged with the VP achieved statistically significant higher grades </a:t>
            </a:r>
            <a:r>
              <a:rPr kumimoji="0" lang="en-GB" sz="1600" b="1" i="1" u="none" strike="noStrike" kern="1200" cap="none" spc="0" normalizeH="0" baseline="0" noProof="0" dirty="0">
                <a:ln>
                  <a:noFill/>
                </a:ln>
                <a:solidFill>
                  <a:srgbClr val="000000"/>
                </a:solidFill>
                <a:effectLst/>
                <a:uLnTx/>
                <a:uFillTx/>
                <a:latin typeface="Bierstadt"/>
                <a:ea typeface="+mn-ea"/>
                <a:cs typeface="+mn-cs"/>
              </a:rPr>
              <a:t>between</a:t>
            </a:r>
            <a:r>
              <a:rPr kumimoji="0" lang="en-GB" sz="1600" b="0" i="1" u="none" strike="noStrike" kern="1200" cap="none" spc="0" normalizeH="0" baseline="0" noProof="0" dirty="0">
                <a:ln>
                  <a:noFill/>
                </a:ln>
                <a:solidFill>
                  <a:srgbClr val="000000"/>
                </a:solidFill>
                <a:effectLst/>
                <a:uLnTx/>
                <a:uFillTx/>
                <a:latin typeface="Bierstadt"/>
                <a:ea typeface="+mn-ea"/>
                <a:cs typeface="+mn-cs"/>
              </a:rPr>
              <a:t> cohorts by an average of 4.8 points (p = .03) </a:t>
            </a:r>
            <a:r>
              <a:rPr kumimoji="0" lang="en-GB" sz="1600" b="0" i="0" u="none" strike="noStrike" kern="1200" cap="none" spc="0" normalizeH="0" baseline="0" noProof="0" dirty="0">
                <a:ln>
                  <a:noFill/>
                </a:ln>
                <a:solidFill>
                  <a:srgbClr val="000000"/>
                </a:solidFill>
                <a:effectLst/>
                <a:uLnTx/>
                <a:uFillTx/>
                <a:latin typeface="Bierstadt"/>
                <a:ea typeface="+mn-ea"/>
                <a:cs typeface="+mn-cs"/>
              </a:rPr>
              <a:t>as well as </a:t>
            </a:r>
            <a:r>
              <a:rPr kumimoji="0" lang="en-GB" sz="1600" b="1" i="0" u="none" strike="noStrike" kern="1200" cap="none" spc="0" normalizeH="0" baseline="0" noProof="0" dirty="0">
                <a:ln>
                  <a:noFill/>
                </a:ln>
                <a:solidFill>
                  <a:srgbClr val="000000"/>
                </a:solidFill>
                <a:effectLst/>
                <a:uLnTx/>
                <a:uFillTx/>
                <a:latin typeface="Bierstadt"/>
                <a:ea typeface="+mn-ea"/>
                <a:cs typeface="+mn-cs"/>
              </a:rPr>
              <a:t>within</a:t>
            </a:r>
            <a:r>
              <a:rPr kumimoji="0" lang="en-GB" sz="1600" b="0" i="0" u="none" strike="noStrike" kern="1200" cap="none" spc="0" normalizeH="0" baseline="0" noProof="0" dirty="0">
                <a:ln>
                  <a:noFill/>
                </a:ln>
                <a:solidFill>
                  <a:srgbClr val="000000"/>
                </a:solidFill>
                <a:effectLst/>
                <a:uLnTx/>
                <a:uFillTx/>
                <a:latin typeface="Bierstadt"/>
                <a:ea typeface="+mn-ea"/>
                <a:cs typeface="+mn-cs"/>
              </a:rPr>
              <a:t> cohorts by 4.88 points (not sig.). Av move from 50-59 bracket to 60-69 bracket.</a:t>
            </a: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GB" sz="1600" b="0" i="1" u="none" strike="noStrike" kern="1200" cap="none" spc="0" normalizeH="0" baseline="0" noProof="0" dirty="0">
                <a:ln>
                  <a:noFill/>
                </a:ln>
                <a:solidFill>
                  <a:srgbClr val="000000"/>
                </a:solidFill>
                <a:effectLst/>
                <a:uLnTx/>
                <a:uFillTx/>
                <a:latin typeface="Bierstadt"/>
                <a:ea typeface="+mn-ea"/>
                <a:cs typeface="+mn-cs"/>
              </a:rPr>
              <a:t>No difference in the reported amount of self-directed study time</a:t>
            </a: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GB" sz="1600" b="0" i="1" u="none" strike="noStrike" kern="1200" cap="none" spc="0" normalizeH="0" baseline="0" noProof="0" dirty="0">
                <a:ln>
                  <a:noFill/>
                </a:ln>
                <a:solidFill>
                  <a:srgbClr val="000000"/>
                </a:solidFill>
                <a:effectLst/>
                <a:uLnTx/>
                <a:uFillTx/>
                <a:latin typeface="Bierstadt"/>
                <a:ea typeface="+mn-ea"/>
                <a:cs typeface="+mn-cs"/>
              </a:rPr>
              <a:t>Participants who engaged with the VP reported it was perceived to be less difficult to learn about assessment  (p = .05) </a:t>
            </a: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GB" sz="1600" b="0" i="1" u="none" strike="noStrike" kern="1200" cap="none" spc="0" normalizeH="0" baseline="0" noProof="0" dirty="0">
                <a:ln>
                  <a:noFill/>
                </a:ln>
                <a:solidFill>
                  <a:srgbClr val="000000"/>
                </a:solidFill>
                <a:effectLst/>
                <a:uLnTx/>
                <a:uFillTx/>
                <a:latin typeface="Bierstadt"/>
                <a:ea typeface="+mn-ea"/>
                <a:cs typeface="+mn-cs"/>
              </a:rPr>
              <a:t>Participants who engaged with the VP reported they used less mental effort to learn the assessment (p = .03) </a:t>
            </a: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GB" sz="1600" b="0" i="1" u="none" strike="noStrike" kern="1200" cap="none" spc="0" normalizeH="0" baseline="0" noProof="0" dirty="0">
                <a:ln>
                  <a:noFill/>
                </a:ln>
                <a:solidFill>
                  <a:srgbClr val="000000"/>
                </a:solidFill>
                <a:effectLst/>
                <a:uLnTx/>
                <a:uFillTx/>
                <a:latin typeface="Bierstadt"/>
                <a:ea typeface="+mn-ea"/>
                <a:cs typeface="+mn-cs"/>
              </a:rPr>
              <a:t>83% of trainees would recommend the VP (including those who didn’t use it?!)</a:t>
            </a:r>
            <a:endParaRPr kumimoji="0" lang="en-GB" sz="1600" b="1" i="1" u="none" strike="noStrike" kern="1200" cap="none" spc="0" normalizeH="0" baseline="0" noProof="0" dirty="0">
              <a:ln>
                <a:noFill/>
              </a:ln>
              <a:solidFill>
                <a:srgbClr val="000000"/>
              </a:solidFill>
              <a:effectLst/>
              <a:uLnTx/>
              <a:uFillTx/>
              <a:latin typeface="Bierstadt"/>
              <a:ea typeface="+mn-ea"/>
              <a:cs typeface="+mn-cs"/>
            </a:endParaRP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endParaRPr kumimoji="0" lang="en-GB" sz="1600" b="0" i="1" u="none" strike="noStrike" kern="1200" cap="none" spc="0" normalizeH="0" baseline="0" noProof="0" dirty="0">
              <a:ln>
                <a:noFill/>
              </a:ln>
              <a:solidFill>
                <a:srgbClr val="000000"/>
              </a:solidFill>
              <a:effectLst/>
              <a:uLnTx/>
              <a:uFillTx/>
              <a:latin typeface="Bierstadt"/>
              <a:ea typeface="+mn-ea"/>
              <a:cs typeface="+mn-cs"/>
            </a:endParaRPr>
          </a:p>
          <a:p>
            <a:pPr marL="228600" marR="0" lvl="0" indent="-228600" algn="l" defTabSz="914400" rtl="0" eaLnBrk="1" fontAlgn="auto" latinLnBrk="0" hangingPunct="1">
              <a:lnSpc>
                <a:spcPct val="110000"/>
              </a:lnSpc>
              <a:spcBef>
                <a:spcPts val="10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Bierstadt"/>
              <a:ea typeface="+mn-ea"/>
              <a:cs typeface="+mn-cs"/>
            </a:endParaRPr>
          </a:p>
          <a:p>
            <a:pPr marL="228600" marR="0" lvl="0" indent="-228600" algn="l" defTabSz="914400" rtl="0" eaLnBrk="1" fontAlgn="auto" latinLnBrk="0" hangingPunct="1">
              <a:lnSpc>
                <a:spcPct val="110000"/>
              </a:lnSpc>
              <a:spcBef>
                <a:spcPts val="10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Bierstadt"/>
              <a:ea typeface="+mn-ea"/>
              <a:cs typeface="+mn-cs"/>
            </a:endParaRPr>
          </a:p>
        </p:txBody>
      </p:sp>
      <p:grpSp>
        <p:nvGrpSpPr>
          <p:cNvPr id="7" name="Group 6">
            <a:extLst>
              <a:ext uri="{FF2B5EF4-FFF2-40B4-BE49-F238E27FC236}">
                <a16:creationId xmlns:a16="http://schemas.microsoft.com/office/drawing/2014/main" id="{AB573234-8628-21CC-FC0D-73C6314CACB0}"/>
              </a:ext>
            </a:extLst>
          </p:cNvPr>
          <p:cNvGrpSpPr/>
          <p:nvPr/>
        </p:nvGrpSpPr>
        <p:grpSpPr>
          <a:xfrm>
            <a:off x="99263" y="6160560"/>
            <a:ext cx="12037504" cy="687114"/>
            <a:chOff x="99263" y="6160560"/>
            <a:chExt cx="12037504" cy="687114"/>
          </a:xfrm>
        </p:grpSpPr>
        <p:pic>
          <p:nvPicPr>
            <p:cNvPr id="8" name="Picture 7" descr="A black and grey logo&#10;&#10;AI-generated content may be incorrect.">
              <a:extLst>
                <a:ext uri="{FF2B5EF4-FFF2-40B4-BE49-F238E27FC236}">
                  <a16:creationId xmlns:a16="http://schemas.microsoft.com/office/drawing/2014/main" id="{7EB0CBA8-A286-A9A5-798B-F354B07AE48E}"/>
                </a:ext>
              </a:extLst>
            </p:cNvPr>
            <p:cNvPicPr>
              <a:picLocks noChangeAspect="1"/>
            </p:cNvPicPr>
            <p:nvPr/>
          </p:nvPicPr>
          <p:blipFill>
            <a:blip r:embed="rId4"/>
            <a:stretch>
              <a:fillRect/>
            </a:stretch>
          </p:blipFill>
          <p:spPr>
            <a:xfrm>
              <a:off x="99263" y="6160560"/>
              <a:ext cx="1666904" cy="649824"/>
            </a:xfrm>
            <a:prstGeom prst="rect">
              <a:avLst/>
            </a:prstGeom>
          </p:spPr>
        </p:pic>
        <p:pic>
          <p:nvPicPr>
            <p:cNvPr id="9" name="Picture 8">
              <a:extLst>
                <a:ext uri="{FF2B5EF4-FFF2-40B4-BE49-F238E27FC236}">
                  <a16:creationId xmlns:a16="http://schemas.microsoft.com/office/drawing/2014/main" id="{A6D9C2A7-B7CE-4E59-6A3F-45F65C6E712F}"/>
                </a:ext>
              </a:extLst>
            </p:cNvPr>
            <p:cNvPicPr>
              <a:picLocks noChangeAspect="1"/>
            </p:cNvPicPr>
            <p:nvPr/>
          </p:nvPicPr>
          <p:blipFill>
            <a:blip r:embed="rId5"/>
            <a:stretch>
              <a:fillRect/>
            </a:stretch>
          </p:blipFill>
          <p:spPr>
            <a:xfrm>
              <a:off x="10382386" y="6206479"/>
              <a:ext cx="1754381" cy="641195"/>
            </a:xfrm>
            <a:prstGeom prst="rect">
              <a:avLst/>
            </a:prstGeom>
          </p:spPr>
        </p:pic>
      </p:grpSp>
    </p:spTree>
    <p:extLst>
      <p:ext uri="{BB962C8B-B14F-4D97-AF65-F5344CB8AC3E}">
        <p14:creationId xmlns:p14="http://schemas.microsoft.com/office/powerpoint/2010/main" val="261382250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3198D9-B31F-59AE-5647-CAB1B88886AC}"/>
            </a:ext>
          </a:extLst>
        </p:cNvPr>
        <p:cNvGrpSpPr/>
        <p:nvPr/>
      </p:nvGrpSpPr>
      <p:grpSpPr>
        <a:xfrm>
          <a:off x="0" y="0"/>
          <a:ext cx="0" cy="0"/>
          <a:chOff x="0" y="0"/>
          <a:chExt cx="0" cy="0"/>
        </a:xfrm>
      </p:grpSpPr>
      <p:pic>
        <p:nvPicPr>
          <p:cNvPr id="4" name="Picture 3" descr="A hand holding a light bulb&#10;&#10;AI-generated content may be incorrect.">
            <a:extLst>
              <a:ext uri="{FF2B5EF4-FFF2-40B4-BE49-F238E27FC236}">
                <a16:creationId xmlns:a16="http://schemas.microsoft.com/office/drawing/2014/main" id="{3496E399-4669-3722-8071-8956EF27DDDF}"/>
              </a:ext>
            </a:extLst>
          </p:cNvPr>
          <p:cNvPicPr>
            <a:picLocks noChangeAspect="1"/>
          </p:cNvPicPr>
          <p:nvPr/>
        </p:nvPicPr>
        <p:blipFill>
          <a:blip r:embed="rId3">
            <a:alphaModFix amt="14000"/>
          </a:blip>
          <a:stretch>
            <a:fillRect/>
          </a:stretch>
        </p:blipFill>
        <p:spPr>
          <a:xfrm>
            <a:off x="0" y="-63774"/>
            <a:ext cx="14741611" cy="8316725"/>
          </a:xfrm>
          <a:prstGeom prst="rect">
            <a:avLst/>
          </a:prstGeom>
        </p:spPr>
      </p:pic>
      <p:sp>
        <p:nvSpPr>
          <p:cNvPr id="2" name="Title 1">
            <a:extLst>
              <a:ext uri="{FF2B5EF4-FFF2-40B4-BE49-F238E27FC236}">
                <a16:creationId xmlns:a16="http://schemas.microsoft.com/office/drawing/2014/main" id="{3A5C4738-9B08-1AAC-2F11-F72B6FD888B2}"/>
              </a:ext>
            </a:extLst>
          </p:cNvPr>
          <p:cNvSpPr>
            <a:spLocks noGrp="1"/>
          </p:cNvSpPr>
          <p:nvPr>
            <p:ph type="title"/>
          </p:nvPr>
        </p:nvSpPr>
        <p:spPr>
          <a:xfrm>
            <a:off x="521208" y="669489"/>
            <a:ext cx="11155680" cy="1463040"/>
          </a:xfrm>
        </p:spPr>
        <p:txBody>
          <a:bodyPr/>
          <a:lstStyle/>
          <a:p>
            <a:r>
              <a:rPr lang="en-GB" dirty="0"/>
              <a:t>Findings: Q1</a:t>
            </a:r>
          </a:p>
        </p:txBody>
      </p:sp>
      <p:sp>
        <p:nvSpPr>
          <p:cNvPr id="10" name="Content Placeholder 2">
            <a:extLst>
              <a:ext uri="{FF2B5EF4-FFF2-40B4-BE49-F238E27FC236}">
                <a16:creationId xmlns:a16="http://schemas.microsoft.com/office/drawing/2014/main" id="{88C2340C-8597-FA3F-E6FE-2FCB6CBA636C}"/>
              </a:ext>
            </a:extLst>
          </p:cNvPr>
          <p:cNvSpPr txBox="1">
            <a:spLocks/>
          </p:cNvSpPr>
          <p:nvPr/>
        </p:nvSpPr>
        <p:spPr>
          <a:xfrm>
            <a:off x="515112" y="1401009"/>
            <a:ext cx="11347374" cy="5333423"/>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GB" sz="1800" b="1" i="1" u="none" strike="noStrike" kern="1200" cap="none" spc="0" normalizeH="0" baseline="0" noProof="0" dirty="0">
                <a:ln>
                  <a:noFill/>
                </a:ln>
                <a:solidFill>
                  <a:srgbClr val="000000"/>
                </a:solidFill>
                <a:effectLst/>
                <a:uLnTx/>
                <a:uFillTx/>
                <a:latin typeface="Bierstadt"/>
                <a:ea typeface="+mn-ea"/>
                <a:cs typeface="+mn-cs"/>
              </a:rPr>
              <a:t>Implications</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700" b="0" i="0" u="none" strike="noStrike" kern="1200" cap="none" spc="0" normalizeH="0" baseline="0" noProof="0" dirty="0">
                <a:ln>
                  <a:noFill/>
                </a:ln>
                <a:solidFill>
                  <a:srgbClr val="000000"/>
                </a:solidFill>
                <a:effectLst/>
                <a:uLnTx/>
                <a:uFillTx/>
                <a:latin typeface="Bierstadt"/>
                <a:ea typeface="+mn-ea"/>
                <a:cs typeface="+mn-cs"/>
              </a:rPr>
              <a:t>Good VP design improves engagement, accessibility, and ease of learning.</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700" b="0" i="0" u="none" strike="noStrike" kern="1200" cap="none" spc="0" normalizeH="0" baseline="0" noProof="0" dirty="0">
                <a:ln>
                  <a:noFill/>
                </a:ln>
                <a:solidFill>
                  <a:srgbClr val="000000"/>
                </a:solidFill>
                <a:effectLst/>
                <a:uLnTx/>
                <a:uFillTx/>
                <a:latin typeface="Bierstadt"/>
                <a:ea typeface="+mn-ea"/>
                <a:cs typeface="+mn-cs"/>
              </a:rPr>
              <a:t>VPs supported self-directed learning without increasing study hours, improving efficiency rather than workload.</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700" b="0" i="0" u="none" strike="noStrike" kern="1200" cap="none" spc="0" normalizeH="0" baseline="0" noProof="0" dirty="0">
                <a:ln>
                  <a:noFill/>
                </a:ln>
                <a:solidFill>
                  <a:srgbClr val="000000"/>
                </a:solidFill>
                <a:effectLst/>
                <a:uLnTx/>
                <a:uFillTx/>
                <a:latin typeface="Bierstadt"/>
                <a:ea typeface="+mn-ea"/>
                <a:cs typeface="+mn-cs"/>
              </a:rPr>
              <a:t>Lower perceived difficulty and mental effort suggest VPs reduce cognitive load and make complex learning more accessible.</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700" b="0" i="0" u="none" strike="noStrike" kern="1200" cap="none" spc="0" normalizeH="0" baseline="0" noProof="0" dirty="0">
                <a:ln>
                  <a:noFill/>
                </a:ln>
                <a:solidFill>
                  <a:srgbClr val="000000"/>
                </a:solidFill>
                <a:effectLst/>
                <a:uLnTx/>
                <a:uFillTx/>
                <a:latin typeface="Bierstadt"/>
                <a:ea typeface="+mn-ea"/>
                <a:cs typeface="+mn-cs"/>
              </a:rPr>
              <a:t>Immediate feedback strengthened reflection, learning consolidation, and clinical reasoning.</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700" b="0" i="0" u="none" strike="noStrike" kern="1200" cap="none" spc="0" normalizeH="0" baseline="0" noProof="0" dirty="0">
                <a:ln>
                  <a:noFill/>
                </a:ln>
                <a:solidFill>
                  <a:srgbClr val="000000"/>
                </a:solidFill>
                <a:effectLst/>
                <a:uLnTx/>
                <a:uFillTx/>
                <a:latin typeface="Bierstadt"/>
                <a:ea typeface="+mn-ea"/>
                <a:cs typeface="+mn-cs"/>
              </a:rPr>
              <a:t>VPs acted as a “virtual supervisor,” supporting independent practice within the Zone of Proximal Development.</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700" b="0" i="0" u="none" strike="noStrike" kern="1200" cap="none" spc="0" normalizeH="0" baseline="0" noProof="0" dirty="0">
                <a:ln>
                  <a:noFill/>
                </a:ln>
                <a:solidFill>
                  <a:srgbClr val="000000"/>
                </a:solidFill>
                <a:effectLst/>
                <a:uLnTx/>
                <a:uFillTx/>
                <a:latin typeface="Bierstadt"/>
                <a:ea typeface="+mn-ea"/>
                <a:cs typeface="+mn-cs"/>
              </a:rPr>
              <a:t>Higher OSCE performance suggests VPs improve both academic outcomes and practical clinical competence.</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700" b="0" i="0" u="none" strike="noStrike" kern="1200" cap="none" spc="0" normalizeH="0" baseline="0" noProof="0" dirty="0">
                <a:ln>
                  <a:noFill/>
                </a:ln>
                <a:solidFill>
                  <a:srgbClr val="000000"/>
                </a:solidFill>
                <a:effectLst/>
                <a:uLnTx/>
                <a:uFillTx/>
                <a:latin typeface="Bierstadt"/>
                <a:ea typeface="+mn-ea"/>
                <a:cs typeface="+mn-cs"/>
              </a:rPr>
              <a:t>More trainees achieved higher grade bands, indicating VPs may support skill acquisition quicker than traditional methods </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700" b="0" i="0" u="none" strike="noStrike" kern="1200" cap="none" spc="0" normalizeH="0" baseline="0" noProof="0" dirty="0">
                <a:ln>
                  <a:noFill/>
                </a:ln>
                <a:solidFill>
                  <a:srgbClr val="000000"/>
                </a:solidFill>
                <a:effectLst/>
                <a:uLnTx/>
                <a:uFillTx/>
                <a:latin typeface="Bierstadt"/>
                <a:ea typeface="+mn-ea"/>
                <a:cs typeface="+mn-cs"/>
              </a:rPr>
              <a:t>Repeated use increased perceived usefulness, showing VPs need sustained integration rather than one-off use.</a:t>
            </a:r>
            <a:endParaRPr kumimoji="0" lang="en-GB" sz="1700" b="0" i="1" u="none" strike="noStrike" kern="1200" cap="none" spc="0" normalizeH="0" baseline="0" noProof="0" dirty="0">
              <a:ln>
                <a:noFill/>
              </a:ln>
              <a:solidFill>
                <a:srgbClr val="000000"/>
              </a:solidFill>
              <a:effectLst/>
              <a:uLnTx/>
              <a:uFillTx/>
              <a:latin typeface="Bierstadt"/>
              <a:ea typeface="+mn-ea"/>
              <a:cs typeface="+mn-cs"/>
            </a:endParaRPr>
          </a:p>
          <a:p>
            <a:pPr marL="228600" marR="0" lvl="0" indent="-228600" algn="l" defTabSz="914400" rtl="0" eaLnBrk="1" fontAlgn="auto" latinLnBrk="0" hangingPunct="1">
              <a:lnSpc>
                <a:spcPct val="110000"/>
              </a:lnSpc>
              <a:spcBef>
                <a:spcPts val="10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Bierstadt"/>
              <a:ea typeface="+mn-ea"/>
              <a:cs typeface="+mn-cs"/>
            </a:endParaRPr>
          </a:p>
          <a:p>
            <a:pPr marL="228600" marR="0" lvl="0" indent="-228600" algn="l" defTabSz="914400" rtl="0" eaLnBrk="1" fontAlgn="auto" latinLnBrk="0" hangingPunct="1">
              <a:lnSpc>
                <a:spcPct val="110000"/>
              </a:lnSpc>
              <a:spcBef>
                <a:spcPts val="10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Bierstadt"/>
              <a:ea typeface="+mn-ea"/>
              <a:cs typeface="+mn-cs"/>
            </a:endParaRPr>
          </a:p>
        </p:txBody>
      </p:sp>
      <p:grpSp>
        <p:nvGrpSpPr>
          <p:cNvPr id="7" name="Group 6">
            <a:extLst>
              <a:ext uri="{FF2B5EF4-FFF2-40B4-BE49-F238E27FC236}">
                <a16:creationId xmlns:a16="http://schemas.microsoft.com/office/drawing/2014/main" id="{FDFA3A63-920F-A28E-29AD-2BB025CD3A17}"/>
              </a:ext>
            </a:extLst>
          </p:cNvPr>
          <p:cNvGrpSpPr/>
          <p:nvPr/>
        </p:nvGrpSpPr>
        <p:grpSpPr>
          <a:xfrm>
            <a:off x="99263" y="6160560"/>
            <a:ext cx="12037504" cy="687114"/>
            <a:chOff x="99263" y="6160560"/>
            <a:chExt cx="12037504" cy="687114"/>
          </a:xfrm>
        </p:grpSpPr>
        <p:pic>
          <p:nvPicPr>
            <p:cNvPr id="8" name="Picture 7" descr="A black and grey logo&#10;&#10;AI-generated content may be incorrect.">
              <a:extLst>
                <a:ext uri="{FF2B5EF4-FFF2-40B4-BE49-F238E27FC236}">
                  <a16:creationId xmlns:a16="http://schemas.microsoft.com/office/drawing/2014/main" id="{EDAADBE3-731B-2854-09E6-A3BA4D5C57C8}"/>
                </a:ext>
              </a:extLst>
            </p:cNvPr>
            <p:cNvPicPr>
              <a:picLocks noChangeAspect="1"/>
            </p:cNvPicPr>
            <p:nvPr/>
          </p:nvPicPr>
          <p:blipFill>
            <a:blip r:embed="rId4"/>
            <a:stretch>
              <a:fillRect/>
            </a:stretch>
          </p:blipFill>
          <p:spPr>
            <a:xfrm>
              <a:off x="99263" y="6160560"/>
              <a:ext cx="1666904" cy="649824"/>
            </a:xfrm>
            <a:prstGeom prst="rect">
              <a:avLst/>
            </a:prstGeom>
          </p:spPr>
        </p:pic>
        <p:pic>
          <p:nvPicPr>
            <p:cNvPr id="9" name="Picture 8">
              <a:extLst>
                <a:ext uri="{FF2B5EF4-FFF2-40B4-BE49-F238E27FC236}">
                  <a16:creationId xmlns:a16="http://schemas.microsoft.com/office/drawing/2014/main" id="{B498C4BE-1C6B-22A9-A3A3-BDDAA4CAF285}"/>
                </a:ext>
              </a:extLst>
            </p:cNvPr>
            <p:cNvPicPr>
              <a:picLocks noChangeAspect="1"/>
            </p:cNvPicPr>
            <p:nvPr/>
          </p:nvPicPr>
          <p:blipFill>
            <a:blip r:embed="rId5"/>
            <a:stretch>
              <a:fillRect/>
            </a:stretch>
          </p:blipFill>
          <p:spPr>
            <a:xfrm>
              <a:off x="10382386" y="6206479"/>
              <a:ext cx="1754381" cy="641195"/>
            </a:xfrm>
            <a:prstGeom prst="rect">
              <a:avLst/>
            </a:prstGeom>
          </p:spPr>
        </p:pic>
      </p:grpSp>
    </p:spTree>
    <p:extLst>
      <p:ext uri="{BB962C8B-B14F-4D97-AF65-F5344CB8AC3E}">
        <p14:creationId xmlns:p14="http://schemas.microsoft.com/office/powerpoint/2010/main" val="304505053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CF9740-54A8-6481-F20B-3DE2D4066E67}"/>
            </a:ext>
          </a:extLst>
        </p:cNvPr>
        <p:cNvGrpSpPr/>
        <p:nvPr/>
      </p:nvGrpSpPr>
      <p:grpSpPr>
        <a:xfrm>
          <a:off x="0" y="0"/>
          <a:ext cx="0" cy="0"/>
          <a:chOff x="0" y="0"/>
          <a:chExt cx="0" cy="0"/>
        </a:xfrm>
      </p:grpSpPr>
      <p:pic>
        <p:nvPicPr>
          <p:cNvPr id="4" name="Picture 3" descr="A hand holding a light bulb&#10;&#10;AI-generated content may be incorrect.">
            <a:extLst>
              <a:ext uri="{FF2B5EF4-FFF2-40B4-BE49-F238E27FC236}">
                <a16:creationId xmlns:a16="http://schemas.microsoft.com/office/drawing/2014/main" id="{1C23A0AA-79E5-ABC4-342E-879EFBA62AC1}"/>
              </a:ext>
            </a:extLst>
          </p:cNvPr>
          <p:cNvPicPr>
            <a:picLocks noChangeAspect="1"/>
          </p:cNvPicPr>
          <p:nvPr/>
        </p:nvPicPr>
        <p:blipFill>
          <a:blip r:embed="rId3">
            <a:alphaModFix amt="14000"/>
          </a:blip>
          <a:stretch>
            <a:fillRect/>
          </a:stretch>
        </p:blipFill>
        <p:spPr>
          <a:xfrm>
            <a:off x="0" y="0"/>
            <a:ext cx="14741611" cy="8316725"/>
          </a:xfrm>
          <a:prstGeom prst="rect">
            <a:avLst/>
          </a:prstGeom>
        </p:spPr>
      </p:pic>
      <p:sp>
        <p:nvSpPr>
          <p:cNvPr id="2" name="Title 1">
            <a:extLst>
              <a:ext uri="{FF2B5EF4-FFF2-40B4-BE49-F238E27FC236}">
                <a16:creationId xmlns:a16="http://schemas.microsoft.com/office/drawing/2014/main" id="{072BC106-E80E-D067-DB81-383A333C92DF}"/>
              </a:ext>
            </a:extLst>
          </p:cNvPr>
          <p:cNvSpPr>
            <a:spLocks noGrp="1"/>
          </p:cNvSpPr>
          <p:nvPr>
            <p:ph type="title"/>
          </p:nvPr>
        </p:nvSpPr>
        <p:spPr>
          <a:xfrm>
            <a:off x="521208" y="669489"/>
            <a:ext cx="11155680" cy="1463040"/>
          </a:xfrm>
        </p:spPr>
        <p:txBody>
          <a:bodyPr/>
          <a:lstStyle/>
          <a:p>
            <a:r>
              <a:rPr lang="en-GB" dirty="0"/>
              <a:t>Findings: Q2</a:t>
            </a:r>
          </a:p>
        </p:txBody>
      </p:sp>
      <p:sp>
        <p:nvSpPr>
          <p:cNvPr id="10" name="Content Placeholder 2">
            <a:extLst>
              <a:ext uri="{FF2B5EF4-FFF2-40B4-BE49-F238E27FC236}">
                <a16:creationId xmlns:a16="http://schemas.microsoft.com/office/drawing/2014/main" id="{C6C5EF92-970A-0430-D851-BAA3ABA66E43}"/>
              </a:ext>
            </a:extLst>
          </p:cNvPr>
          <p:cNvSpPr txBox="1">
            <a:spLocks/>
          </p:cNvSpPr>
          <p:nvPr/>
        </p:nvSpPr>
        <p:spPr>
          <a:xfrm>
            <a:off x="515112" y="1691640"/>
            <a:ext cx="11347374" cy="5042792"/>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GB" sz="2000" b="1" i="1" u="none" strike="noStrike" kern="1200" cap="none" spc="0" normalizeH="0" baseline="0" noProof="0" dirty="0">
                <a:ln>
                  <a:noFill/>
                </a:ln>
                <a:solidFill>
                  <a:srgbClr val="000000"/>
                </a:solidFill>
                <a:effectLst/>
                <a:uLnTx/>
                <a:uFillTx/>
                <a:latin typeface="Bierstadt"/>
                <a:ea typeface="+mn-ea"/>
                <a:cs typeface="+mn-cs"/>
              </a:rPr>
              <a:t>Positive Emotional and Psychological Resources </a:t>
            </a: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GB" sz="1800" b="0" i="1" u="none" strike="noStrike" kern="1200" cap="none" spc="0" normalizeH="0" baseline="0" noProof="0" dirty="0">
                <a:ln>
                  <a:noFill/>
                </a:ln>
                <a:solidFill>
                  <a:srgbClr val="000000"/>
                </a:solidFill>
                <a:effectLst/>
                <a:uLnTx/>
                <a:uFillTx/>
                <a:latin typeface="Bierstadt"/>
                <a:ea typeface="+mn-ea"/>
                <a:cs typeface="+mn-cs"/>
              </a:rPr>
              <a:t>No difference in positive affect between those who used the VP and those who didn’t – both cohorts reported lower positive affect as the course progressed (non-VP -6.2 / VP -12.75)</a:t>
            </a: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GB" sz="1800" b="0" i="1" u="none" strike="noStrike" kern="1200" cap="none" spc="0" normalizeH="0" baseline="0" noProof="0" dirty="0">
                <a:ln>
                  <a:noFill/>
                </a:ln>
                <a:solidFill>
                  <a:srgbClr val="000000"/>
                </a:solidFill>
                <a:effectLst/>
                <a:uLnTx/>
                <a:uFillTx/>
                <a:latin typeface="Bierstadt"/>
                <a:ea typeface="+mn-ea"/>
                <a:cs typeface="+mn-cs"/>
              </a:rPr>
              <a:t>Those who used the VP had significantly lower negative affect </a:t>
            </a:r>
          </a:p>
          <a:p>
            <a:pPr marL="685800" marR="0" lvl="1" indent="-228600" algn="l" defTabSz="914400" rtl="0" eaLnBrk="1" fontAlgn="auto" latinLnBrk="0" hangingPunct="1">
              <a:lnSpc>
                <a:spcPct val="110000"/>
              </a:lnSpc>
              <a:spcBef>
                <a:spcPts val="500"/>
              </a:spcBef>
              <a:spcAft>
                <a:spcPts val="0"/>
              </a:spcAft>
              <a:buClrTx/>
              <a:buSzTx/>
              <a:buFont typeface="Arial" panose="020B0604020202020204" pitchFamily="34" charset="0"/>
              <a:buChar char="•"/>
              <a:tabLst/>
              <a:defRPr/>
            </a:pPr>
            <a:r>
              <a:rPr kumimoji="0" lang="en-GB" sz="1800" b="0" i="1" u="none" strike="noStrike" kern="1200" cap="none" spc="0" normalizeH="0" baseline="0" noProof="0" dirty="0">
                <a:ln>
                  <a:noFill/>
                </a:ln>
                <a:solidFill>
                  <a:srgbClr val="000000"/>
                </a:solidFill>
                <a:effectLst/>
                <a:uLnTx/>
                <a:uFillTx/>
                <a:latin typeface="Bierstadt"/>
                <a:ea typeface="+mn-ea"/>
                <a:cs typeface="+mn-cs"/>
              </a:rPr>
              <a:t>Psychological Capital (Hope, Efficacy, Resilience, Optimism) was higher in those who used the VP and there was a negative correlation between NA and PsyCap (higher PsyCap = lower negativity) – not sig. </a:t>
            </a:r>
          </a:p>
          <a:p>
            <a:pPr marL="228600" marR="0" lvl="0" indent="-228600" algn="l" defTabSz="914400" rtl="0" eaLnBrk="1" fontAlgn="auto" latinLnBrk="0" hangingPunct="1">
              <a:lnSpc>
                <a:spcPct val="110000"/>
              </a:lnSpc>
              <a:spcBef>
                <a:spcPts val="10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Bierstadt"/>
              <a:ea typeface="+mn-ea"/>
              <a:cs typeface="+mn-cs"/>
            </a:endParaRPr>
          </a:p>
          <a:p>
            <a:pPr marL="228600" marR="0" lvl="0" indent="-228600" algn="l" defTabSz="914400" rtl="0" eaLnBrk="1" fontAlgn="auto" latinLnBrk="0" hangingPunct="1">
              <a:lnSpc>
                <a:spcPct val="110000"/>
              </a:lnSpc>
              <a:spcBef>
                <a:spcPts val="10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Bierstadt"/>
              <a:ea typeface="+mn-ea"/>
              <a:cs typeface="+mn-cs"/>
            </a:endParaRPr>
          </a:p>
        </p:txBody>
      </p:sp>
      <p:grpSp>
        <p:nvGrpSpPr>
          <p:cNvPr id="7" name="Group 6">
            <a:extLst>
              <a:ext uri="{FF2B5EF4-FFF2-40B4-BE49-F238E27FC236}">
                <a16:creationId xmlns:a16="http://schemas.microsoft.com/office/drawing/2014/main" id="{21326966-B857-E9A1-5704-06BCEFE0C3F6}"/>
              </a:ext>
            </a:extLst>
          </p:cNvPr>
          <p:cNvGrpSpPr/>
          <p:nvPr/>
        </p:nvGrpSpPr>
        <p:grpSpPr>
          <a:xfrm>
            <a:off x="99263" y="6160560"/>
            <a:ext cx="12037504" cy="687114"/>
            <a:chOff x="99263" y="6160560"/>
            <a:chExt cx="12037504" cy="687114"/>
          </a:xfrm>
        </p:grpSpPr>
        <p:pic>
          <p:nvPicPr>
            <p:cNvPr id="8" name="Picture 7" descr="A black and grey logo&#10;&#10;AI-generated content may be incorrect.">
              <a:extLst>
                <a:ext uri="{FF2B5EF4-FFF2-40B4-BE49-F238E27FC236}">
                  <a16:creationId xmlns:a16="http://schemas.microsoft.com/office/drawing/2014/main" id="{539EEFAD-33EC-C8AF-3526-9D03DED0D28C}"/>
                </a:ext>
              </a:extLst>
            </p:cNvPr>
            <p:cNvPicPr>
              <a:picLocks noChangeAspect="1"/>
            </p:cNvPicPr>
            <p:nvPr/>
          </p:nvPicPr>
          <p:blipFill>
            <a:blip r:embed="rId4"/>
            <a:stretch>
              <a:fillRect/>
            </a:stretch>
          </p:blipFill>
          <p:spPr>
            <a:xfrm>
              <a:off x="99263" y="6160560"/>
              <a:ext cx="1666904" cy="649824"/>
            </a:xfrm>
            <a:prstGeom prst="rect">
              <a:avLst/>
            </a:prstGeom>
          </p:spPr>
        </p:pic>
        <p:pic>
          <p:nvPicPr>
            <p:cNvPr id="9" name="Picture 8">
              <a:extLst>
                <a:ext uri="{FF2B5EF4-FFF2-40B4-BE49-F238E27FC236}">
                  <a16:creationId xmlns:a16="http://schemas.microsoft.com/office/drawing/2014/main" id="{AAF65BB4-7021-CA9A-22DA-B96097BB817B}"/>
                </a:ext>
              </a:extLst>
            </p:cNvPr>
            <p:cNvPicPr>
              <a:picLocks noChangeAspect="1"/>
            </p:cNvPicPr>
            <p:nvPr/>
          </p:nvPicPr>
          <p:blipFill>
            <a:blip r:embed="rId5"/>
            <a:stretch>
              <a:fillRect/>
            </a:stretch>
          </p:blipFill>
          <p:spPr>
            <a:xfrm>
              <a:off x="10382386" y="6206479"/>
              <a:ext cx="1754381" cy="641195"/>
            </a:xfrm>
            <a:prstGeom prst="rect">
              <a:avLst/>
            </a:prstGeom>
          </p:spPr>
        </p:pic>
      </p:grpSp>
    </p:spTree>
    <p:extLst>
      <p:ext uri="{BB962C8B-B14F-4D97-AF65-F5344CB8AC3E}">
        <p14:creationId xmlns:p14="http://schemas.microsoft.com/office/powerpoint/2010/main" val="3833745145"/>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DDAFDB-6FFF-34B3-F0C7-F4CBCEDD4BCC}"/>
            </a:ext>
          </a:extLst>
        </p:cNvPr>
        <p:cNvGrpSpPr/>
        <p:nvPr/>
      </p:nvGrpSpPr>
      <p:grpSpPr>
        <a:xfrm>
          <a:off x="0" y="0"/>
          <a:ext cx="0" cy="0"/>
          <a:chOff x="0" y="0"/>
          <a:chExt cx="0" cy="0"/>
        </a:xfrm>
      </p:grpSpPr>
      <p:pic>
        <p:nvPicPr>
          <p:cNvPr id="4" name="Picture 3" descr="A hand holding a light bulb&#10;&#10;AI-generated content may be incorrect.">
            <a:extLst>
              <a:ext uri="{FF2B5EF4-FFF2-40B4-BE49-F238E27FC236}">
                <a16:creationId xmlns:a16="http://schemas.microsoft.com/office/drawing/2014/main" id="{94177482-EEE1-A5EE-D853-222AC168AAB3}"/>
              </a:ext>
            </a:extLst>
          </p:cNvPr>
          <p:cNvPicPr>
            <a:picLocks noChangeAspect="1"/>
          </p:cNvPicPr>
          <p:nvPr/>
        </p:nvPicPr>
        <p:blipFill>
          <a:blip r:embed="rId3">
            <a:alphaModFix amt="14000"/>
          </a:blip>
          <a:stretch>
            <a:fillRect/>
          </a:stretch>
        </p:blipFill>
        <p:spPr>
          <a:xfrm>
            <a:off x="0" y="0"/>
            <a:ext cx="14741611" cy="8316725"/>
          </a:xfrm>
          <a:prstGeom prst="rect">
            <a:avLst/>
          </a:prstGeom>
        </p:spPr>
      </p:pic>
      <p:sp>
        <p:nvSpPr>
          <p:cNvPr id="2" name="Title 1">
            <a:extLst>
              <a:ext uri="{FF2B5EF4-FFF2-40B4-BE49-F238E27FC236}">
                <a16:creationId xmlns:a16="http://schemas.microsoft.com/office/drawing/2014/main" id="{266F0E66-850A-B59A-2CE8-35DE220B9EC0}"/>
              </a:ext>
            </a:extLst>
          </p:cNvPr>
          <p:cNvSpPr>
            <a:spLocks noGrp="1"/>
          </p:cNvSpPr>
          <p:nvPr>
            <p:ph type="title"/>
          </p:nvPr>
        </p:nvSpPr>
        <p:spPr>
          <a:xfrm>
            <a:off x="521208" y="669489"/>
            <a:ext cx="11155680" cy="1463040"/>
          </a:xfrm>
        </p:spPr>
        <p:txBody>
          <a:bodyPr/>
          <a:lstStyle/>
          <a:p>
            <a:r>
              <a:rPr lang="en-GB" dirty="0"/>
              <a:t>Findings: Q2</a:t>
            </a:r>
          </a:p>
        </p:txBody>
      </p:sp>
      <p:sp>
        <p:nvSpPr>
          <p:cNvPr id="10" name="Content Placeholder 2">
            <a:extLst>
              <a:ext uri="{FF2B5EF4-FFF2-40B4-BE49-F238E27FC236}">
                <a16:creationId xmlns:a16="http://schemas.microsoft.com/office/drawing/2014/main" id="{EC25ABF1-51EF-76CA-01FA-E917B1577785}"/>
              </a:ext>
            </a:extLst>
          </p:cNvPr>
          <p:cNvSpPr txBox="1">
            <a:spLocks/>
          </p:cNvSpPr>
          <p:nvPr/>
        </p:nvSpPr>
        <p:spPr>
          <a:xfrm>
            <a:off x="515112" y="1401009"/>
            <a:ext cx="11347374" cy="5333423"/>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GB" sz="2000" b="1" i="1" u="none" strike="noStrike" kern="1200" cap="none" spc="0" normalizeH="0" baseline="0" noProof="0" dirty="0">
                <a:ln>
                  <a:noFill/>
                </a:ln>
                <a:solidFill>
                  <a:srgbClr val="000000"/>
                </a:solidFill>
                <a:effectLst/>
                <a:uLnTx/>
                <a:uFillTx/>
                <a:latin typeface="Bierstadt"/>
                <a:ea typeface="+mn-ea"/>
                <a:cs typeface="+mn-cs"/>
              </a:rPr>
              <a:t>Implications</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800" b="0" i="0" u="none" strike="noStrike" kern="1200" cap="none" spc="0" normalizeH="0" baseline="0" noProof="0" dirty="0">
                <a:ln>
                  <a:noFill/>
                </a:ln>
                <a:solidFill>
                  <a:srgbClr val="000000"/>
                </a:solidFill>
                <a:effectLst/>
                <a:uLnTx/>
                <a:uFillTx/>
                <a:latin typeface="Bierstadt"/>
                <a:ea typeface="+mn-ea"/>
                <a:cs typeface="+mn-cs"/>
              </a:rPr>
              <a:t>VPs may support both clinical competence and Psychological Capital (hope, efficacy, resilience, optimism).</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800" b="0" i="0" u="none" strike="noStrike" kern="1200" cap="none" spc="0" normalizeH="0" baseline="0" noProof="0" dirty="0">
                <a:ln>
                  <a:noFill/>
                </a:ln>
                <a:solidFill>
                  <a:srgbClr val="000000"/>
                </a:solidFill>
                <a:effectLst/>
                <a:uLnTx/>
                <a:uFillTx/>
                <a:latin typeface="Bierstadt"/>
                <a:ea typeface="+mn-ea"/>
                <a:cs typeface="+mn-cs"/>
              </a:rPr>
              <a:t>VP users showed trends of increased PsyCap, suggesting VPs may help build early emotional resilience and confidence.</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800" b="0" i="0" u="none" strike="noStrike" kern="1200" cap="none" spc="0" normalizeH="0" baseline="0" noProof="0" dirty="0">
                <a:ln>
                  <a:noFill/>
                </a:ln>
                <a:solidFill>
                  <a:srgbClr val="000000"/>
                </a:solidFill>
                <a:effectLst/>
                <a:uLnTx/>
                <a:uFillTx/>
                <a:latin typeface="Bierstadt"/>
                <a:ea typeface="+mn-ea"/>
                <a:cs typeface="+mn-cs"/>
              </a:rPr>
              <a:t>Emotionally intelligent VP design may support self-awareness, empathy, emotional regulation, and reflective practice.</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800" b="0" i="0" u="none" strike="noStrike" kern="1200" cap="none" spc="0" normalizeH="0" baseline="0" noProof="0" dirty="0">
                <a:ln>
                  <a:noFill/>
                </a:ln>
                <a:solidFill>
                  <a:srgbClr val="000000"/>
                </a:solidFill>
                <a:effectLst/>
                <a:uLnTx/>
                <a:uFillTx/>
                <a:latin typeface="Bierstadt"/>
                <a:ea typeface="+mn-ea"/>
                <a:cs typeface="+mn-cs"/>
              </a:rPr>
              <a:t>Reduced positive affect across training highlights the need to protect trainee wellbeing alongside competence development.</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800" b="0" i="0" u="none" strike="noStrike" kern="1200" cap="none" spc="0" normalizeH="0" baseline="0" noProof="0" dirty="0">
                <a:ln>
                  <a:noFill/>
                </a:ln>
                <a:solidFill>
                  <a:srgbClr val="000000"/>
                </a:solidFill>
                <a:effectLst/>
                <a:uLnTx/>
                <a:uFillTx/>
                <a:latin typeface="Bierstadt"/>
                <a:ea typeface="+mn-ea"/>
                <a:cs typeface="+mn-cs"/>
              </a:rPr>
              <a:t>Lower negative affect and higher PsyCap may suggest VPs may provide an emotional buffering effect against stress.</a:t>
            </a:r>
          </a:p>
          <a:p>
            <a:pPr marL="800100" marR="0" lvl="1" indent="-342900" algn="l" defTabSz="914400" rtl="0" eaLnBrk="1" fontAlgn="auto" latinLnBrk="0" hangingPunct="1">
              <a:lnSpc>
                <a:spcPct val="110000"/>
              </a:lnSpc>
              <a:spcBef>
                <a:spcPts val="500"/>
              </a:spcBef>
              <a:spcAft>
                <a:spcPts val="0"/>
              </a:spcAft>
              <a:buClrTx/>
              <a:buSzTx/>
              <a:buFont typeface="+mj-lt"/>
              <a:buAutoNum type="arabicPeriod"/>
              <a:tabLst/>
              <a:defRPr/>
            </a:pPr>
            <a:r>
              <a:rPr kumimoji="0" lang="en-GB" sz="1800" b="0" i="0" u="none" strike="noStrike" kern="1200" cap="none" spc="0" normalizeH="0" baseline="0" noProof="0" dirty="0">
                <a:ln>
                  <a:noFill/>
                </a:ln>
                <a:solidFill>
                  <a:srgbClr val="000000"/>
                </a:solidFill>
                <a:effectLst/>
                <a:uLnTx/>
                <a:uFillTx/>
                <a:latin typeface="Bierstadt"/>
                <a:ea typeface="+mn-ea"/>
                <a:cs typeface="+mn-cs"/>
              </a:rPr>
              <a:t>Emotional preparedness should be valued as highly as knowledge acquisition, making VPs dual-purpose tools for learning and wellbeing.</a:t>
            </a:r>
          </a:p>
        </p:txBody>
      </p:sp>
      <p:grpSp>
        <p:nvGrpSpPr>
          <p:cNvPr id="7" name="Group 6">
            <a:extLst>
              <a:ext uri="{FF2B5EF4-FFF2-40B4-BE49-F238E27FC236}">
                <a16:creationId xmlns:a16="http://schemas.microsoft.com/office/drawing/2014/main" id="{3D60C656-4532-6F35-0BD5-AC6AC1B31A10}"/>
              </a:ext>
            </a:extLst>
          </p:cNvPr>
          <p:cNvGrpSpPr/>
          <p:nvPr/>
        </p:nvGrpSpPr>
        <p:grpSpPr>
          <a:xfrm>
            <a:off x="99263" y="6160560"/>
            <a:ext cx="12037504" cy="687114"/>
            <a:chOff x="99263" y="6160560"/>
            <a:chExt cx="12037504" cy="687114"/>
          </a:xfrm>
        </p:grpSpPr>
        <p:pic>
          <p:nvPicPr>
            <p:cNvPr id="8" name="Picture 7" descr="A black and grey logo&#10;&#10;AI-generated content may be incorrect.">
              <a:extLst>
                <a:ext uri="{FF2B5EF4-FFF2-40B4-BE49-F238E27FC236}">
                  <a16:creationId xmlns:a16="http://schemas.microsoft.com/office/drawing/2014/main" id="{2B13463E-3082-46E7-26E5-91B587ACEF41}"/>
                </a:ext>
              </a:extLst>
            </p:cNvPr>
            <p:cNvPicPr>
              <a:picLocks noChangeAspect="1"/>
            </p:cNvPicPr>
            <p:nvPr/>
          </p:nvPicPr>
          <p:blipFill>
            <a:blip r:embed="rId4"/>
            <a:stretch>
              <a:fillRect/>
            </a:stretch>
          </p:blipFill>
          <p:spPr>
            <a:xfrm>
              <a:off x="99263" y="6160560"/>
              <a:ext cx="1666904" cy="649824"/>
            </a:xfrm>
            <a:prstGeom prst="rect">
              <a:avLst/>
            </a:prstGeom>
          </p:spPr>
        </p:pic>
        <p:pic>
          <p:nvPicPr>
            <p:cNvPr id="9" name="Picture 8">
              <a:extLst>
                <a:ext uri="{FF2B5EF4-FFF2-40B4-BE49-F238E27FC236}">
                  <a16:creationId xmlns:a16="http://schemas.microsoft.com/office/drawing/2014/main" id="{F5A99E84-6F3F-BDC0-841C-385342C6C604}"/>
                </a:ext>
              </a:extLst>
            </p:cNvPr>
            <p:cNvPicPr>
              <a:picLocks noChangeAspect="1"/>
            </p:cNvPicPr>
            <p:nvPr/>
          </p:nvPicPr>
          <p:blipFill>
            <a:blip r:embed="rId5"/>
            <a:stretch>
              <a:fillRect/>
            </a:stretch>
          </p:blipFill>
          <p:spPr>
            <a:xfrm>
              <a:off x="10382386" y="6206479"/>
              <a:ext cx="1754381" cy="641195"/>
            </a:xfrm>
            <a:prstGeom prst="rect">
              <a:avLst/>
            </a:prstGeom>
          </p:spPr>
        </p:pic>
      </p:grpSp>
    </p:spTree>
    <p:extLst>
      <p:ext uri="{BB962C8B-B14F-4D97-AF65-F5344CB8AC3E}">
        <p14:creationId xmlns:p14="http://schemas.microsoft.com/office/powerpoint/2010/main" val="34213907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Basis">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5F9B6976-F7BB-4826-81C5-759286BCDB88}" vid="{6ADA957F-D1B5-49CD-B7F7-E5653176D826}"/>
    </a:ext>
  </a:extLst>
</a:theme>
</file>

<file path=ppt/theme/theme6.xml><?xml version="1.0" encoding="utf-8"?>
<a:theme xmlns:a="http://schemas.openxmlformats.org/drawingml/2006/main" name="GestaltVTI">
  <a:themeElements>
    <a:clrScheme name="Gestalt">
      <a:dk1>
        <a:srgbClr val="000000"/>
      </a:dk1>
      <a:lt1>
        <a:sysClr val="window" lastClr="FFFFFF"/>
      </a:lt1>
      <a:dk2>
        <a:srgbClr val="262626"/>
      </a:dk2>
      <a:lt2>
        <a:srgbClr val="F7F7F7"/>
      </a:lt2>
      <a:accent1>
        <a:srgbClr val="EBA000"/>
      </a:accent1>
      <a:accent2>
        <a:srgbClr val="00BAC8"/>
      </a:accent2>
      <a:accent3>
        <a:srgbClr val="E64823"/>
      </a:accent3>
      <a:accent4>
        <a:srgbClr val="4D5AFF"/>
      </a:accent4>
      <a:accent5>
        <a:srgbClr val="FE5D21"/>
      </a:accent5>
      <a:accent6>
        <a:srgbClr val="00C777"/>
      </a:accent6>
      <a:hlink>
        <a:srgbClr val="2998E3"/>
      </a:hlink>
      <a:folHlink>
        <a:srgbClr val="939393"/>
      </a:folHlink>
    </a:clrScheme>
    <a:fontScheme name="Gestalt">
      <a:majorFont>
        <a:latin typeface="Bierstadt"/>
        <a:ea typeface=""/>
        <a:cs typeface=""/>
      </a:majorFont>
      <a:minorFont>
        <a:latin typeface="Bierstad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GestaltVTI" id="{4F87C71D-53D1-4B71-BF97-FD0EA4B25665}" vid="{A110AFC4-8D8A-4C02-8885-7BA370B379B5}"/>
    </a:ext>
  </a:extLst>
</a:theme>
</file>

<file path=ppt/theme/theme7.xml><?xml version="1.0" encoding="utf-8"?>
<a:theme xmlns:a="http://schemas.openxmlformats.org/drawingml/2006/main" name="4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e5e4dbf6-565d-4406-8fdd-77d94833c6da" xsi:nil="true"/>
    <lcf76f155ced4ddcb4097134ff3c332f xmlns="1afadbc5-aa94-4cb6-9272-0d3588cf79b2">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DF9A139C36E5743864EC7418F23B790" ma:contentTypeVersion="16" ma:contentTypeDescription="Create a new document." ma:contentTypeScope="" ma:versionID="bdc382650d779958a7651695e79b1a30">
  <xsd:schema xmlns:xsd="http://www.w3.org/2001/XMLSchema" xmlns:xs="http://www.w3.org/2001/XMLSchema" xmlns:p="http://schemas.microsoft.com/office/2006/metadata/properties" xmlns:ns1="http://schemas.microsoft.com/sharepoint/v3" xmlns:ns2="1afadbc5-aa94-4cb6-9272-0d3588cf79b2" xmlns:ns3="e5e4dbf6-565d-4406-8fdd-77d94833c6da" targetNamespace="http://schemas.microsoft.com/office/2006/metadata/properties" ma:root="true" ma:fieldsID="1e470ce2da93912cf57bca3f6a240d10" ns1:_="" ns2:_="" ns3:_="">
    <xsd:import namespace="http://schemas.microsoft.com/sharepoint/v3"/>
    <xsd:import namespace="1afadbc5-aa94-4cb6-9272-0d3588cf79b2"/>
    <xsd:import namespace="e5e4dbf6-565d-4406-8fdd-77d94833c6d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2" nillable="true" ma:displayName="Unified Compliance Policy Properties" ma:hidden="true" ma:internalName="_ip_UnifiedCompliancePolicyProperties">
      <xsd:simpleType>
        <xsd:restriction base="dms:Note"/>
      </xsd:simpleType>
    </xsd:element>
    <xsd:element name="_ip_UnifiedCompliancePolicyUIAction" ma:index="2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afadbc5-aa94-4cb6-9272-0d3588cf79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5e4dbf6-565d-4406-8fdd-77d94833c6da"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a4a068bf-85fd-4b6c-b596-1ae7d677ff8f}" ma:internalName="TaxCatchAll" ma:showField="CatchAllData" ma:web="e5e4dbf6-565d-4406-8fdd-77d94833c6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01CB47B-45C4-4205-9670-6F1AFCA1339F}">
  <ds:schemaRefs>
    <ds:schemaRef ds:uri="http://purl.org/dc/dcmitype/"/>
    <ds:schemaRef ds:uri="http://purl.org/dc/elements/1.1/"/>
    <ds:schemaRef ds:uri="http://schemas.microsoft.com/office/infopath/2007/PartnerControls"/>
    <ds:schemaRef ds:uri="http://www.w3.org/XML/1998/namespace"/>
    <ds:schemaRef ds:uri="http://schemas.microsoft.com/office/2006/metadata/properties"/>
    <ds:schemaRef ds:uri="e5e4dbf6-565d-4406-8fdd-77d94833c6da"/>
    <ds:schemaRef ds:uri="http://schemas.microsoft.com/office/2006/documentManagement/types"/>
    <ds:schemaRef ds:uri="http://purl.org/dc/terms/"/>
    <ds:schemaRef ds:uri="http://schemas.openxmlformats.org/package/2006/metadata/core-properties"/>
    <ds:schemaRef ds:uri="1afadbc5-aa94-4cb6-9272-0d3588cf79b2"/>
    <ds:schemaRef ds:uri="http://schemas.microsoft.com/sharepoint/v3"/>
  </ds:schemaRefs>
</ds:datastoreItem>
</file>

<file path=customXml/itemProps2.xml><?xml version="1.0" encoding="utf-8"?>
<ds:datastoreItem xmlns:ds="http://schemas.openxmlformats.org/officeDocument/2006/customXml" ds:itemID="{E3EA6A9B-156D-463E-A3D2-C7536EAAF29B}">
  <ds:schemaRefs>
    <ds:schemaRef ds:uri="http://schemas.microsoft.com/sharepoint/v3/contenttype/forms"/>
  </ds:schemaRefs>
</ds:datastoreItem>
</file>

<file path=customXml/itemProps3.xml><?xml version="1.0" encoding="utf-8"?>
<ds:datastoreItem xmlns:ds="http://schemas.openxmlformats.org/officeDocument/2006/customXml" ds:itemID="{2761B3D4-C36A-410D-AD11-33D40DE80D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afadbc5-aa94-4cb6-9272-0d3588cf79b2"/>
    <ds:schemaRef ds:uri="e5e4dbf6-565d-4406-8fdd-77d94833c6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198</TotalTime>
  <Words>15181</Words>
  <Application>Microsoft Office PowerPoint</Application>
  <PresentationFormat>Widescreen</PresentationFormat>
  <Paragraphs>1622</Paragraphs>
  <Slides>123</Slides>
  <Notes>84</Notes>
  <HiddenSlides>0</HiddenSlides>
  <MMClips>5</MMClips>
  <ScaleCrop>false</ScaleCrop>
  <HeadingPairs>
    <vt:vector size="6" baseType="variant">
      <vt:variant>
        <vt:lpstr>Fonts Used</vt:lpstr>
      </vt:variant>
      <vt:variant>
        <vt:i4>12</vt:i4>
      </vt:variant>
      <vt:variant>
        <vt:lpstr>Theme</vt:lpstr>
      </vt:variant>
      <vt:variant>
        <vt:i4>8</vt:i4>
      </vt:variant>
      <vt:variant>
        <vt:lpstr>Slide Titles</vt:lpstr>
      </vt:variant>
      <vt:variant>
        <vt:i4>123</vt:i4>
      </vt:variant>
    </vt:vector>
  </HeadingPairs>
  <TitlesOfParts>
    <vt:vector size="143" baseType="lpstr">
      <vt:lpstr>Aptos</vt:lpstr>
      <vt:lpstr>Aptos Display</vt:lpstr>
      <vt:lpstr>Aptos Narrow</vt:lpstr>
      <vt:lpstr>Arial</vt:lpstr>
      <vt:lpstr>Bierstadt</vt:lpstr>
      <vt:lpstr>Calibri</vt:lpstr>
      <vt:lpstr>Calibri Light</vt:lpstr>
      <vt:lpstr>Corbel</vt:lpstr>
      <vt:lpstr>Courier New</vt:lpstr>
      <vt:lpstr>Helvetica Neue UltraLight</vt:lpstr>
      <vt:lpstr>Trade Gothic LT Std</vt:lpstr>
      <vt:lpstr>Wingdings</vt:lpstr>
      <vt:lpstr>Office Theme</vt:lpstr>
      <vt:lpstr>Basis</vt:lpstr>
      <vt:lpstr>1_Office Theme</vt:lpstr>
      <vt:lpstr>2_Office Theme</vt:lpstr>
      <vt:lpstr>3_Office Theme</vt:lpstr>
      <vt:lpstr>GestaltVTI</vt:lpstr>
      <vt:lpstr>4_Office Theme</vt:lpstr>
      <vt:lpstr>5_Office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Leadership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Rationale for Group Intervention  </vt:lpstr>
      <vt:lpstr>Rationale for Group Intervention  </vt:lpstr>
      <vt:lpstr>Rationale for Group Intervention  </vt:lpstr>
      <vt:lpstr>Collaboration</vt:lpstr>
      <vt:lpstr>PowerPoint Presentation</vt:lpstr>
      <vt:lpstr>Phase 2 – Clinical Group Development</vt:lpstr>
      <vt:lpstr>Phase 3 - Group Formulation  </vt:lpstr>
      <vt:lpstr>Group Weekly Planner  </vt:lpstr>
      <vt:lpstr>Group Themes   </vt:lpstr>
      <vt:lpstr>Data / Outcomes   </vt:lpstr>
      <vt:lpstr>PowerPoint Presentation</vt:lpstr>
      <vt:lpstr>PowerPoint Presentation</vt:lpstr>
      <vt:lpstr>PowerPoint Presentation</vt:lpstr>
      <vt:lpstr>Client Reflections  </vt:lpstr>
      <vt:lpstr>Client Reflections  </vt:lpstr>
      <vt:lpstr>What went well?</vt:lpstr>
      <vt:lpstr>What would we change?</vt:lpstr>
      <vt:lpstr>Benefits to Clients </vt:lpstr>
      <vt:lpstr>Benefits to Clients </vt:lpstr>
      <vt:lpstr>Benefits to the service </vt:lpstr>
      <vt:lpstr>Practical/ Operational Considerations </vt:lpstr>
      <vt:lpstr>6 week follow up review session </vt:lpstr>
      <vt:lpstr>6 week follow up review session </vt:lpstr>
      <vt:lpstr>PowerPoint Presentation</vt:lpstr>
      <vt:lpstr>Workplans in Talking Therapies: SPWP case study</vt:lpstr>
      <vt:lpstr>Agenda for today’s session</vt:lpstr>
      <vt:lpstr>British Psychological Society guidance</vt:lpstr>
      <vt:lpstr>Collaboration is key.</vt:lpstr>
      <vt:lpstr>BPS outlines 10 underlying good job planning processes.</vt:lpstr>
      <vt:lpstr>Working Time</vt:lpstr>
      <vt:lpstr>Job plan development </vt:lpstr>
      <vt:lpstr>Talking Therapies Manual Guidance </vt:lpstr>
      <vt:lpstr>PowerPoint Presentation</vt:lpstr>
      <vt:lpstr>PowerPoint Presentation</vt:lpstr>
      <vt:lpstr>PowerPoint Presentation</vt:lpstr>
      <vt:lpstr>Taught CPD Programme </vt:lpstr>
      <vt:lpstr>PowerPoint Presentation</vt:lpstr>
      <vt:lpstr>PWP Supervision Considerations and Learning </vt:lpstr>
      <vt:lpstr>SPWP Job Plan Components</vt:lpstr>
      <vt:lpstr>SPWP Job Plan Example</vt:lpstr>
      <vt:lpstr>PowerPoint Presentation</vt:lpstr>
      <vt:lpstr>PowerPoint Presentation</vt:lpstr>
      <vt:lpstr>Emotionally Intelligent  Digital Pedagogy</vt:lpstr>
      <vt:lpstr>Aims</vt:lpstr>
      <vt:lpstr>Background</vt:lpstr>
      <vt:lpstr>Background</vt:lpstr>
      <vt:lpstr>Why Virtual Patients</vt:lpstr>
      <vt:lpstr>Theoretical Foundations</vt:lpstr>
      <vt:lpstr>PowerPoint Presentation</vt:lpstr>
      <vt:lpstr>Virtual Patient Design</vt:lpstr>
      <vt:lpstr>Virtual Patient: Introduction Branched pathways over LLM</vt:lpstr>
      <vt:lpstr>Virtual Patient: Consequences Enabled reflection in action (Schon, 1983)</vt:lpstr>
      <vt:lpstr>Virtual Patient: Feedback Enabled reflection on action (Schon, 1983)</vt:lpstr>
      <vt:lpstr>RESEACH DESIGN</vt:lpstr>
      <vt:lpstr>Findings: Q1</vt:lpstr>
      <vt:lpstr>Findings: Q1</vt:lpstr>
      <vt:lpstr>Findings: Q2</vt:lpstr>
      <vt:lpstr>Findings: Q2</vt:lpstr>
      <vt:lpstr>Findings Q3</vt:lpstr>
      <vt:lpstr>Findings Q4</vt:lpstr>
      <vt:lpstr>Implications for Practice </vt:lpstr>
      <vt:lpstr>Next Steps</vt:lpstr>
      <vt:lpstr>Next Steps</vt:lpstr>
      <vt:lpstr>References</vt:lpstr>
      <vt:lpstr>Co-Improving long term benefits for NHS Talking Therapies following Step 2 care for anxiety and/or depression  NHS Talking Therapies Leadership and Innovation Forum  23rd April 2026 Peter Bampton &amp; Cintia Faija</vt:lpstr>
      <vt:lpstr>PowerPoint Presentation</vt:lpstr>
      <vt:lpstr>The Landscape</vt:lpstr>
      <vt:lpstr>PowerPoint Presentation</vt:lpstr>
      <vt:lpstr>PowerPoint Presentation</vt:lpstr>
      <vt:lpstr>PowerPoint Presentation</vt:lpstr>
      <vt:lpstr>PowerPoint Presentation</vt:lpstr>
      <vt:lpstr>PowerPoint Presentation</vt:lpstr>
      <vt:lpstr>Co-IMPROVE Publications – All Open Access</vt:lpstr>
      <vt:lpstr>PowerPoint Presentation</vt:lpstr>
      <vt:lpstr>PowerPoint Presentation</vt:lpstr>
      <vt:lpstr>PowerPoint Presentation</vt:lpstr>
      <vt:lpstr>PowerPoint Presentation</vt:lpstr>
      <vt:lpstr>PowerPoint Presentation</vt:lpstr>
      <vt:lpstr>PowerPoint Presentation</vt:lpstr>
      <vt:lpstr>CO-IMPROVE   Contact details:  Cintia.faija@liverpool.ac.uk pbampton@me.com </vt:lpstr>
      <vt:lpstr>PowerPoint Presentation</vt:lpstr>
      <vt:lpstr>PowerPoint Presentation</vt:lpstr>
    </vt:vector>
  </TitlesOfParts>
  <Company>NHS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GOODEN, Philip (NHS ENGLAND)</dc:creator>
  <cp:lastModifiedBy>GOODEN, Philip (NHS ENGLAND)</cp:lastModifiedBy>
  <cp:revision>7</cp:revision>
  <dcterms:created xsi:type="dcterms:W3CDTF">2025-04-25T07:40:08Z</dcterms:created>
  <dcterms:modified xsi:type="dcterms:W3CDTF">2026-04-23T13:18:43Z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0x010100FDF9A139C36E5743864EC7418F23B790</vt:lpwstr>
  </property>
  <property fmtid="{D5CDD505-2E9C-101B-9397-08002B2CF9AE}" pid="3" name="MediaServiceImageTags">
    <vt:lpwstr/>
  </property>
</Properties>
</file>