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1" r:id="rId4"/>
    <p:sldMasterId id="2147483703" r:id="rId5"/>
  </p:sldMasterIdLst>
  <p:notesMasterIdLst>
    <p:notesMasterId r:id="rId20"/>
  </p:notesMasterIdLst>
  <p:sldIdLst>
    <p:sldId id="264" r:id="rId6"/>
    <p:sldId id="265" r:id="rId7"/>
    <p:sldId id="275" r:id="rId8"/>
    <p:sldId id="272" r:id="rId9"/>
    <p:sldId id="276" r:id="rId10"/>
    <p:sldId id="280" r:id="rId11"/>
    <p:sldId id="282" r:id="rId12"/>
    <p:sldId id="268" r:id="rId13"/>
    <p:sldId id="279" r:id="rId14"/>
    <p:sldId id="274" r:id="rId15"/>
    <p:sldId id="266" r:id="rId16"/>
    <p:sldId id="273" r:id="rId17"/>
    <p:sldId id="270" r:id="rId18"/>
    <p:sldId id="269" r:id="rId1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BD4D53-E235-0BE2-99A0-4E744C0D5952}" name="Jaclyn Stoneham" initials="JS" userId="S::Jaclyn.Stoneham@hee.nhs.uk::37c0c378-a34d-4493-b4fc-6b79a6fd4531" providerId="AD"/>
  <p188:author id="{9DEB705A-9085-8AD6-46DF-128C11F0D5B8}" name="BAKSH, Aliza (BIRMINGHAM AND SOLIHULL MENTAL HEALTH NHS FOUNDATION TRUST)" initials="AB" userId="S::aliza.baksh@nhs.net::29b16603-79f3-4d7b-bfe4-53e30c45299d" providerId="AD"/>
  <p188:author id="{98623D6D-5584-EA3C-CD7B-F3E46828B7D0}" name="stuart@healthyteenminds.com" initials="st" userId="S::urn:spo:guest#stuart@healthyteenminds.com::" providerId="AD"/>
  <p188:author id="{DC49F57E-FA33-14BB-BCB4-556589C9C9C3}" name="Devon Puttick" initials="DP" userId="S::devon.puttick@hee.nhs.uk::ecf24480-4cfc-4f2b-b5e1-b0a0b33e838c" providerId="AD"/>
  <p188:author id="{4375A492-A5B7-B14E-FC73-61469F4A05E7}" name="Inderpal Bharj" initials="IB" userId="S::Inderpal.Bharj@hee.nhs.uk::50c530f8-d400-4a3a-b3b0-65041d03c55a" providerId="AD"/>
  <p188:author id="{45A93494-2D3F-FEF9-2A69-4F96F2F98416}" name="WHITTINGTON, Adrian (NHS ENGLAND - X24)" initials="WX" userId="S::adrian.whittington@nhs.net::339f0164-edb1-4a62-a77f-2663850e84fa" providerId="AD"/>
  <p188:author id="{F8DEEFB6-7783-3740-ACE8-BA8D72FAC9CB}" name="Inderpal Bharj" initials="IB" userId="S::inderpal.bharj@hee.nhs.uk::50c530f8-d400-4a3a-b3b0-65041d03c55a" providerId="AD"/>
  <p188:author id="{F79230B8-C767-3A95-EB27-DF884CC4B393}" name="Devon Puttick" initials="DP" userId="S::Devon.Puttick@hee.nhs.uk::ecf24480-4cfc-4f2b-b5e1-b0a0b33e838c" providerId="AD"/>
  <p188:author id="{4F25E1D3-00C5-E9B6-3399-FACD7EEA1FCC}" name="WHITTINGTON, Adrian (NHS ENGLAND &amp; NHS IMPROVEMENT - X24)" initials="WX" userId="S::adrian.whittington_nhs.net#ext#@healtheducationengland.onmicrosoft.com::f2ed534a-07da-4ccd-aaff-475b29696f58" providerId="AD"/>
  <p188:author id="{B46319D5-DF92-0196-DC47-C4D5E550F56B}" name="STONEHAM, Jaclyn (SUSSEX PARTNERSHIP NHS FOUNDATION TRUST)" initials="ST" userId="S::jaclyn.stoneham_nhs.net#ext#@hee.nhs.uk::ba309934-d492-473e-87b8-387c21588b30" providerId="AD"/>
  <p188:author id="{3557FAF1-E889-58F9-B01F-05B43BB713CB}" name="BLAKEMORE, Kimberley (NHS ENGLAND - T1510)" initials="KB" userId="S::kimberley.blakemore1@nhs.net::bae0a154-9129-4f16-9936-d797ae2d3d99" providerId="AD"/>
  <p188:author id="{1D39CAFA-DCD3-53C6-DA1E-002CD58D2704}" name="STONEHAM, Jaclyn (NHS ENGLAND - T1510)" initials="JS" userId="S::jaclyn.stoneham1@nhs.net::98a7384a-cd18-4cf6-a65e-234be6813cf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87"/>
    <a:srgbClr val="333333"/>
    <a:srgbClr val="7030A0"/>
    <a:srgbClr val="141B2B"/>
    <a:srgbClr val="FD7B38"/>
    <a:srgbClr val="F9B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82406B-3B1A-2846-2E1A-067470422A9A}" v="164" dt="2026-07-16T12:33:05.0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44" y="3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E51F4-3DB2-4349-BEAC-EC59077AE706}"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C35914-1693-1144-9887-F3137DA32060}" type="slidenum">
              <a:rPr lang="en-US" smtClean="0"/>
              <a:t>‹#›</a:t>
            </a:fld>
            <a:endParaRPr lang="en-US"/>
          </a:p>
        </p:txBody>
      </p:sp>
    </p:spTree>
    <p:extLst>
      <p:ext uri="{BB962C8B-B14F-4D97-AF65-F5344CB8AC3E}">
        <p14:creationId xmlns:p14="http://schemas.microsoft.com/office/powerpoint/2010/main" val="345661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C35914-1693-1144-9887-F3137DA32060}" type="slidenum">
              <a:rPr lang="en-US" smtClean="0"/>
              <a:t>9</a:t>
            </a:fld>
            <a:endParaRPr lang="en-US"/>
          </a:p>
        </p:txBody>
      </p:sp>
    </p:spTree>
    <p:extLst>
      <p:ext uri="{BB962C8B-B14F-4D97-AF65-F5344CB8AC3E}">
        <p14:creationId xmlns:p14="http://schemas.microsoft.com/office/powerpoint/2010/main" val="3629023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AD678-0CBA-4DA7-A65C-B42B1B2EFDC5}"/>
              </a:ext>
            </a:extLst>
          </p:cNvPr>
          <p:cNvSpPr>
            <a:spLocks noGrp="1"/>
          </p:cNvSpPr>
          <p:nvPr>
            <p:ph type="ctrTitle"/>
          </p:nvPr>
        </p:nvSpPr>
        <p:spPr>
          <a:xfrm>
            <a:off x="1143000" y="841772"/>
            <a:ext cx="6858000" cy="1790700"/>
          </a:xfrm>
        </p:spPr>
        <p:txBody>
          <a:bodyPr anchor="b"/>
          <a:lstStyle>
            <a:lvl1pPr algn="ctr">
              <a:defRPr sz="45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DAC389ED-A562-4613-A625-4AE83E6A42B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Tree>
    <p:extLst>
      <p:ext uri="{BB962C8B-B14F-4D97-AF65-F5344CB8AC3E}">
        <p14:creationId xmlns:p14="http://schemas.microsoft.com/office/powerpoint/2010/main" val="1871231855"/>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3267D-2D68-4F95-B577-CEF33D9B11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9F53779-E28A-4E7D-81AF-8C61792CB9D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F02261-A4E1-4986-A0DF-0BBC8DE3689D}"/>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5" name="Footer Placeholder 4">
            <a:extLst>
              <a:ext uri="{FF2B5EF4-FFF2-40B4-BE49-F238E27FC236}">
                <a16:creationId xmlns:a16="http://schemas.microsoft.com/office/drawing/2014/main" id="{C14F3E4D-C40A-4768-A874-D99E82898964}"/>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6" name="Slide Number Placeholder 5">
            <a:extLst>
              <a:ext uri="{FF2B5EF4-FFF2-40B4-BE49-F238E27FC236}">
                <a16:creationId xmlns:a16="http://schemas.microsoft.com/office/drawing/2014/main" id="{A25D55AA-ACC8-4A71-A037-D78F3E41C549}"/>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1068354812"/>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7F131-6D49-42B9-81FE-D98DF0490E37}"/>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5C00473-5F91-48DC-B95B-EB4D02E7ADA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413FBD9-5667-4C4C-8FD3-A9F7ECCFED57}"/>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5" name="Footer Placeholder 4">
            <a:extLst>
              <a:ext uri="{FF2B5EF4-FFF2-40B4-BE49-F238E27FC236}">
                <a16:creationId xmlns:a16="http://schemas.microsoft.com/office/drawing/2014/main" id="{5820E9B8-6FC8-4056-8554-9F1F412EE46E}"/>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6" name="Slide Number Placeholder 5">
            <a:extLst>
              <a:ext uri="{FF2B5EF4-FFF2-40B4-BE49-F238E27FC236}">
                <a16:creationId xmlns:a16="http://schemas.microsoft.com/office/drawing/2014/main" id="{194EB954-42AE-4CFD-8EB3-148684AF0E30}"/>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3522508687"/>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22F6-8A1F-4BDD-98BA-861B10A405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5D0B2B-4BF6-4A55-8259-FB0DDE718673}"/>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44B04F-6007-4383-914D-A43926367062}"/>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8941E75-EB46-4201-BCDA-F1012040723C}"/>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6" name="Footer Placeholder 5">
            <a:extLst>
              <a:ext uri="{FF2B5EF4-FFF2-40B4-BE49-F238E27FC236}">
                <a16:creationId xmlns:a16="http://schemas.microsoft.com/office/drawing/2014/main" id="{654ED460-55C4-4538-9130-839888F63ECB}"/>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7" name="Slide Number Placeholder 6">
            <a:extLst>
              <a:ext uri="{FF2B5EF4-FFF2-40B4-BE49-F238E27FC236}">
                <a16:creationId xmlns:a16="http://schemas.microsoft.com/office/drawing/2014/main" id="{511A1D77-65F7-4192-9013-7AAD8C0118B5}"/>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3902303355"/>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50510-11F4-4EEA-899F-2FDCB5150D4A}"/>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337AC93-BBAC-46BF-838E-8D65A163991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4968340-6760-4F79-BC81-543142EFEED9}"/>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A955488-098E-4B66-8717-C6C81B674894}"/>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7E89AD8E-2075-43E3-8EE2-1F398A1A0BA4}"/>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9E3F49A-0BBC-4DFF-BDA1-FB5D1982DD5F}"/>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8" name="Footer Placeholder 7">
            <a:extLst>
              <a:ext uri="{FF2B5EF4-FFF2-40B4-BE49-F238E27FC236}">
                <a16:creationId xmlns:a16="http://schemas.microsoft.com/office/drawing/2014/main" id="{C432C153-13BE-442D-AD99-B3D8C2020BF2}"/>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9" name="Slide Number Placeholder 8">
            <a:extLst>
              <a:ext uri="{FF2B5EF4-FFF2-40B4-BE49-F238E27FC236}">
                <a16:creationId xmlns:a16="http://schemas.microsoft.com/office/drawing/2014/main" id="{41DEDB6A-897B-4860-8448-820BE58D115E}"/>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1905246762"/>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1585-1596-4EB9-8292-93DDA3B59E8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AD58D7A-CCF0-414F-9672-73885681A196}"/>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4" name="Footer Placeholder 3">
            <a:extLst>
              <a:ext uri="{FF2B5EF4-FFF2-40B4-BE49-F238E27FC236}">
                <a16:creationId xmlns:a16="http://schemas.microsoft.com/office/drawing/2014/main" id="{2F0E79FE-64B9-4190-ADB6-E6823EB85BB9}"/>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5" name="Slide Number Placeholder 4">
            <a:extLst>
              <a:ext uri="{FF2B5EF4-FFF2-40B4-BE49-F238E27FC236}">
                <a16:creationId xmlns:a16="http://schemas.microsoft.com/office/drawing/2014/main" id="{8F7FB9DA-A8A9-4550-9B4F-8D103517CD9C}"/>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991607622"/>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12061-DD72-40D6-A3E9-06CE2B7D089B}"/>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3" name="Footer Placeholder 2">
            <a:extLst>
              <a:ext uri="{FF2B5EF4-FFF2-40B4-BE49-F238E27FC236}">
                <a16:creationId xmlns:a16="http://schemas.microsoft.com/office/drawing/2014/main" id="{95B05761-9D12-41B1-8BD3-9993843801B0}"/>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4" name="Slide Number Placeholder 3">
            <a:extLst>
              <a:ext uri="{FF2B5EF4-FFF2-40B4-BE49-F238E27FC236}">
                <a16:creationId xmlns:a16="http://schemas.microsoft.com/office/drawing/2014/main" id="{455CC532-E827-4C9F-8B24-ECFB01093DFD}"/>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2101402535"/>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3FC42-CE20-4195-98E8-68573D89C5E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701F88B-E837-4FDE-8BFD-A72799E7F284}"/>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5CDB352-3D60-41D9-AB88-7606A025608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6C15151-BD5F-435E-82BA-356392743F48}"/>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6" name="Footer Placeholder 5">
            <a:extLst>
              <a:ext uri="{FF2B5EF4-FFF2-40B4-BE49-F238E27FC236}">
                <a16:creationId xmlns:a16="http://schemas.microsoft.com/office/drawing/2014/main" id="{70B5C0A3-72BC-4F5B-8F96-3790F58BC7B5}"/>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7" name="Slide Number Placeholder 6">
            <a:extLst>
              <a:ext uri="{FF2B5EF4-FFF2-40B4-BE49-F238E27FC236}">
                <a16:creationId xmlns:a16="http://schemas.microsoft.com/office/drawing/2014/main" id="{62294C5C-E42A-4042-8488-DFF0CAB66B5E}"/>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883461131"/>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5660B-2A7E-4DBC-9394-C0D6CC35F1F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D299FF8-AD97-4B44-A81E-8AA815FA934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F834B3E7-3979-45D2-B1BB-117BDADA761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22D41DD-C30B-4FA2-A056-9B486FDB68D3}"/>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6" name="Footer Placeholder 5">
            <a:extLst>
              <a:ext uri="{FF2B5EF4-FFF2-40B4-BE49-F238E27FC236}">
                <a16:creationId xmlns:a16="http://schemas.microsoft.com/office/drawing/2014/main" id="{5A71F63A-E35F-4D15-B330-04DCCA847B92}"/>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7" name="Slide Number Placeholder 6">
            <a:extLst>
              <a:ext uri="{FF2B5EF4-FFF2-40B4-BE49-F238E27FC236}">
                <a16:creationId xmlns:a16="http://schemas.microsoft.com/office/drawing/2014/main" id="{F6409E1D-10A7-499E-B30A-6B9017B6BE0C}"/>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3207681350"/>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7CA96-2E41-44BA-8F65-7FB0AC85EF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48B0CF-943F-49E5-A5D0-E927012E9EF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01CA6F-2B1C-4D1B-BECB-BB42F9EDF287}"/>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5" name="Footer Placeholder 4">
            <a:extLst>
              <a:ext uri="{FF2B5EF4-FFF2-40B4-BE49-F238E27FC236}">
                <a16:creationId xmlns:a16="http://schemas.microsoft.com/office/drawing/2014/main" id="{96B69454-FE1A-45F9-9DA4-3E36FDC1AEF2}"/>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6" name="Slide Number Placeholder 5">
            <a:extLst>
              <a:ext uri="{FF2B5EF4-FFF2-40B4-BE49-F238E27FC236}">
                <a16:creationId xmlns:a16="http://schemas.microsoft.com/office/drawing/2014/main" id="{DB004042-DED8-4EB3-B22F-F692935B718A}"/>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26929809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1D4096-03AD-4D4E-8908-D34C821DB137}"/>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8A9458-27F6-4BA5-8CBD-7AB2212F6275}"/>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32C5D3-E1DF-422F-B8BB-3925486B3A0B}"/>
              </a:ext>
            </a:extLst>
          </p:cNvPr>
          <p:cNvSpPr>
            <a:spLocks noGrp="1"/>
          </p:cNvSpPr>
          <p:nvPr>
            <p:ph type="dt" sz="half" idx="10"/>
          </p:nvPr>
        </p:nvSpPr>
        <p:spPr>
          <a:xfrm>
            <a:off x="628650" y="4767263"/>
            <a:ext cx="2057400" cy="273844"/>
          </a:xfrm>
          <a:prstGeom prst="rect">
            <a:avLst/>
          </a:prstGeom>
        </p:spPr>
        <p:txBody>
          <a:bodyPr/>
          <a:lstStyle/>
          <a:p>
            <a:fld id="{405BCF5D-2314-4142-86A0-6E6FFFEB052A}" type="datetimeFigureOut">
              <a:rPr lang="en-GB" smtClean="0"/>
              <a:t>11/09/2026</a:t>
            </a:fld>
            <a:endParaRPr lang="en-GB"/>
          </a:p>
        </p:txBody>
      </p:sp>
      <p:sp>
        <p:nvSpPr>
          <p:cNvPr id="5" name="Footer Placeholder 4">
            <a:extLst>
              <a:ext uri="{FF2B5EF4-FFF2-40B4-BE49-F238E27FC236}">
                <a16:creationId xmlns:a16="http://schemas.microsoft.com/office/drawing/2014/main" id="{DBBF92BC-7581-47D2-A2CA-AE0DE45732AD}"/>
              </a:ext>
            </a:extLst>
          </p:cNvPr>
          <p:cNvSpPr>
            <a:spLocks noGrp="1"/>
          </p:cNvSpPr>
          <p:nvPr>
            <p:ph type="ftr" sz="quarter" idx="11"/>
          </p:nvPr>
        </p:nvSpPr>
        <p:spPr>
          <a:xfrm>
            <a:off x="3028950" y="4767263"/>
            <a:ext cx="3086100" cy="273844"/>
          </a:xfrm>
          <a:prstGeom prst="rect">
            <a:avLst/>
          </a:prstGeom>
        </p:spPr>
        <p:txBody>
          <a:bodyPr/>
          <a:lstStyle/>
          <a:p>
            <a:r>
              <a:rPr lang="en-GB"/>
              <a:t>1</a:t>
            </a:r>
          </a:p>
        </p:txBody>
      </p:sp>
      <p:sp>
        <p:nvSpPr>
          <p:cNvPr id="6" name="Slide Number Placeholder 5">
            <a:extLst>
              <a:ext uri="{FF2B5EF4-FFF2-40B4-BE49-F238E27FC236}">
                <a16:creationId xmlns:a16="http://schemas.microsoft.com/office/drawing/2014/main" id="{8745F05C-7B88-4041-8108-5FFFD08744A7}"/>
              </a:ext>
            </a:extLst>
          </p:cNvPr>
          <p:cNvSpPr>
            <a:spLocks noGrp="1"/>
          </p:cNvSpPr>
          <p:nvPr>
            <p:ph type="sldNum" sz="quarter" idx="12"/>
          </p:nvPr>
        </p:nvSpPr>
        <p:spPr>
          <a:xfrm>
            <a:off x="6457950" y="4767263"/>
            <a:ext cx="2057400" cy="273844"/>
          </a:xfrm>
          <a:prstGeom prst="rect">
            <a:avLst/>
          </a:prstGeom>
        </p:spPr>
        <p:txBody>
          <a:bodyPr/>
          <a:lstStyle/>
          <a:p>
            <a:fld id="{6B3A1EAE-D8C3-46FE-BC3C-A85321376529}" type="slidenum">
              <a:rPr lang="en-GB" smtClean="0"/>
              <a:t>‹#›</a:t>
            </a:fld>
            <a:endParaRPr lang="en-GB"/>
          </a:p>
        </p:txBody>
      </p:sp>
    </p:spTree>
    <p:extLst>
      <p:ext uri="{BB962C8B-B14F-4D97-AF65-F5344CB8AC3E}">
        <p14:creationId xmlns:p14="http://schemas.microsoft.com/office/powerpoint/2010/main" val="1741399700"/>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E33A8-E32D-EDB0-B49C-6FDB1214B033}"/>
              </a:ext>
            </a:extLst>
          </p:cNvPr>
          <p:cNvSpPr>
            <a:spLocks noGrp="1"/>
          </p:cNvSpPr>
          <p:nvPr>
            <p:ph type="ctrTitle"/>
          </p:nvPr>
        </p:nvSpPr>
        <p:spPr>
          <a:xfrm>
            <a:off x="1143000" y="841375"/>
            <a:ext cx="6858000" cy="17907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23D8A39-74B8-16E0-8285-4F5D9F9AD5BC}"/>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06C897B-594E-7008-35FC-66F488661597}"/>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5" name="Footer Placeholder 4">
            <a:extLst>
              <a:ext uri="{FF2B5EF4-FFF2-40B4-BE49-F238E27FC236}">
                <a16:creationId xmlns:a16="http://schemas.microsoft.com/office/drawing/2014/main" id="{CBBDDD27-623E-6142-69A3-98771B247A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4D9F25-1B69-81F8-9BD3-B18519F29465}"/>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3995440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02A30-D419-3226-7AFF-6E9C5A535B4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2AF98F5-9852-F4AA-08C6-299B4D01687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4FD71C6-4073-821A-0D52-F5020F55B933}"/>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5" name="Footer Placeholder 4">
            <a:extLst>
              <a:ext uri="{FF2B5EF4-FFF2-40B4-BE49-F238E27FC236}">
                <a16:creationId xmlns:a16="http://schemas.microsoft.com/office/drawing/2014/main" id="{CBF117CC-4142-2361-5615-C32B5301A3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3AFD77-76A6-F8F8-06BE-6B12F99EEF40}"/>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2371265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5E461-6021-BE9D-DD5F-9D99775D12D8}"/>
              </a:ext>
            </a:extLst>
          </p:cNvPr>
          <p:cNvSpPr>
            <a:spLocks noGrp="1"/>
          </p:cNvSpPr>
          <p:nvPr>
            <p:ph type="title"/>
          </p:nvPr>
        </p:nvSpPr>
        <p:spPr>
          <a:xfrm>
            <a:off x="623888" y="1282700"/>
            <a:ext cx="7886700" cy="2139950"/>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831DD51-1608-2C75-7167-DBF95401682A}"/>
              </a:ext>
            </a:extLst>
          </p:cNvPr>
          <p:cNvSpPr>
            <a:spLocks noGrp="1"/>
          </p:cNvSpPr>
          <p:nvPr>
            <p:ph type="body" idx="1"/>
          </p:nvPr>
        </p:nvSpPr>
        <p:spPr>
          <a:xfrm>
            <a:off x="623888" y="3441700"/>
            <a:ext cx="7886700" cy="1125538"/>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DE0F7D5-1C57-280C-AE94-AEF38EC4A5AB}"/>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5" name="Footer Placeholder 4">
            <a:extLst>
              <a:ext uri="{FF2B5EF4-FFF2-40B4-BE49-F238E27FC236}">
                <a16:creationId xmlns:a16="http://schemas.microsoft.com/office/drawing/2014/main" id="{B88BD570-DB00-D557-362C-0E1F81C79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8B5CCE-23F8-AF85-7896-A54D1B4E4AD9}"/>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438744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1453-A849-3865-C561-56B50640DB9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5C603B9-B580-22F9-73D0-1965DA2DFEF4}"/>
              </a:ext>
            </a:extLst>
          </p:cNvPr>
          <p:cNvSpPr>
            <a:spLocks noGrp="1"/>
          </p:cNvSpPr>
          <p:nvPr>
            <p:ph sz="half" idx="1"/>
          </p:nvPr>
        </p:nvSpPr>
        <p:spPr>
          <a:xfrm>
            <a:off x="628650" y="1370013"/>
            <a:ext cx="3867150" cy="3262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AEA227A-53B2-D933-4BA9-402DC63BDA92}"/>
              </a:ext>
            </a:extLst>
          </p:cNvPr>
          <p:cNvSpPr>
            <a:spLocks noGrp="1"/>
          </p:cNvSpPr>
          <p:nvPr>
            <p:ph sz="half" idx="2"/>
          </p:nvPr>
        </p:nvSpPr>
        <p:spPr>
          <a:xfrm>
            <a:off x="4648200" y="1370013"/>
            <a:ext cx="3867150" cy="32623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26D7728-9565-AE73-DE6D-80E69D594B23}"/>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6" name="Footer Placeholder 5">
            <a:extLst>
              <a:ext uri="{FF2B5EF4-FFF2-40B4-BE49-F238E27FC236}">
                <a16:creationId xmlns:a16="http://schemas.microsoft.com/office/drawing/2014/main" id="{8BD1F1D9-8AD4-35D9-161B-14095D299B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78AF13-BF26-42D8-2B17-F62008DA8A68}"/>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2949664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60F56-A0B0-CC5F-5D58-8867CFF934AE}"/>
              </a:ext>
            </a:extLst>
          </p:cNvPr>
          <p:cNvSpPr>
            <a:spLocks noGrp="1"/>
          </p:cNvSpPr>
          <p:nvPr>
            <p:ph type="title"/>
          </p:nvPr>
        </p:nvSpPr>
        <p:spPr>
          <a:xfrm>
            <a:off x="630238" y="274638"/>
            <a:ext cx="7886700" cy="993775"/>
          </a:xfrm>
        </p:spPr>
        <p:txBody>
          <a:bodyPr/>
          <a:lstStyle/>
          <a:p>
            <a:r>
              <a:rPr lang="en-GB"/>
              <a:t>Click to edit Master title style</a:t>
            </a:r>
          </a:p>
        </p:txBody>
      </p:sp>
      <p:sp>
        <p:nvSpPr>
          <p:cNvPr id="3" name="Text Placeholder 2">
            <a:extLst>
              <a:ext uri="{FF2B5EF4-FFF2-40B4-BE49-F238E27FC236}">
                <a16:creationId xmlns:a16="http://schemas.microsoft.com/office/drawing/2014/main" id="{6052A00F-2BF0-DEA5-51A6-7B0977A6648D}"/>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B67D1D4-5FE4-8582-167D-2DB3F29B198A}"/>
              </a:ext>
            </a:extLst>
          </p:cNvPr>
          <p:cNvSpPr>
            <a:spLocks noGrp="1"/>
          </p:cNvSpPr>
          <p:nvPr>
            <p:ph sz="half" idx="2"/>
          </p:nvPr>
        </p:nvSpPr>
        <p:spPr>
          <a:xfrm>
            <a:off x="630238" y="1879600"/>
            <a:ext cx="3868737" cy="276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03F340B-D38A-D632-C013-6563BDAFF719}"/>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24C6737-6DD6-BEA1-8F42-1EFBC808DD0C}"/>
              </a:ext>
            </a:extLst>
          </p:cNvPr>
          <p:cNvSpPr>
            <a:spLocks noGrp="1"/>
          </p:cNvSpPr>
          <p:nvPr>
            <p:ph sz="quarter" idx="4"/>
          </p:nvPr>
        </p:nvSpPr>
        <p:spPr>
          <a:xfrm>
            <a:off x="4629150" y="1879600"/>
            <a:ext cx="3887788" cy="2762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9E0B22E-171B-A612-A5B2-1CF402AA46CB}"/>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8" name="Footer Placeholder 7">
            <a:extLst>
              <a:ext uri="{FF2B5EF4-FFF2-40B4-BE49-F238E27FC236}">
                <a16:creationId xmlns:a16="http://schemas.microsoft.com/office/drawing/2014/main" id="{B62C352C-5309-B451-2BE1-F2822C3D983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7850B45-7C14-C9E7-2E8C-34FD51439176}"/>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3942704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88169-E507-FC30-4D6C-7ED6370BD54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B66482A-9332-0583-891C-27F92A0901B0}"/>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4" name="Footer Placeholder 3">
            <a:extLst>
              <a:ext uri="{FF2B5EF4-FFF2-40B4-BE49-F238E27FC236}">
                <a16:creationId xmlns:a16="http://schemas.microsoft.com/office/drawing/2014/main" id="{97801323-1FDC-B743-84F8-F4F53AFFACC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3C88156-382B-5D2F-7B22-94F881492883}"/>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2337444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2A6EFB-95F7-0639-2122-DE416B33E632}"/>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3" name="Footer Placeholder 2">
            <a:extLst>
              <a:ext uri="{FF2B5EF4-FFF2-40B4-BE49-F238E27FC236}">
                <a16:creationId xmlns:a16="http://schemas.microsoft.com/office/drawing/2014/main" id="{4283B2CB-5065-5C79-2BE4-C3FA0B0FBA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25B17D2-A1D9-4A94-FFEC-45E41FEAEDD2}"/>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3829525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BD96-2BEB-C298-153A-87F66FE7ABED}"/>
              </a:ext>
            </a:extLst>
          </p:cNvPr>
          <p:cNvSpPr>
            <a:spLocks noGrp="1"/>
          </p:cNvSpPr>
          <p:nvPr>
            <p:ph type="title"/>
          </p:nvPr>
        </p:nvSpPr>
        <p:spPr>
          <a:xfrm>
            <a:off x="630238" y="342900"/>
            <a:ext cx="2949575" cy="120015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40EF000-60D7-E5B0-3FCC-5CE8B62C1A7B}"/>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E411FEC-7A03-D714-1930-B301C22D9B24}"/>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C93202A-778B-DE16-F769-E1F81462DE43}"/>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6" name="Footer Placeholder 5">
            <a:extLst>
              <a:ext uri="{FF2B5EF4-FFF2-40B4-BE49-F238E27FC236}">
                <a16:creationId xmlns:a16="http://schemas.microsoft.com/office/drawing/2014/main" id="{DC8A3E63-3AEF-A30A-4300-9B02D1357C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F519AD-1D6C-90C1-3FCE-7195D1EF60CE}"/>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3018036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7D558-26D5-36D5-411C-56FF6C730D84}"/>
              </a:ext>
            </a:extLst>
          </p:cNvPr>
          <p:cNvSpPr>
            <a:spLocks noGrp="1"/>
          </p:cNvSpPr>
          <p:nvPr>
            <p:ph type="title"/>
          </p:nvPr>
        </p:nvSpPr>
        <p:spPr>
          <a:xfrm>
            <a:off x="630238" y="342900"/>
            <a:ext cx="2949575" cy="120015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56F190A-35FB-7163-8F23-083180F2F4D1}"/>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0AF8A58-1303-CD8A-6A7D-E53779B5E74C}"/>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E2DC9B3-7FB3-C817-9C20-77043B0FA104}"/>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6" name="Footer Placeholder 5">
            <a:extLst>
              <a:ext uri="{FF2B5EF4-FFF2-40B4-BE49-F238E27FC236}">
                <a16:creationId xmlns:a16="http://schemas.microsoft.com/office/drawing/2014/main" id="{678C8FE4-7127-AD13-965E-BEA6929017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35A3C2-68E1-1497-896C-41F07151CFFC}"/>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4134655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C7621-F287-C9D5-6C8A-A5A231FE77F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3F70601-425C-B75F-A6D1-E89BBA0B73C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381423D-C0E4-0405-DEE6-2D8991B45A95}"/>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5" name="Footer Placeholder 4">
            <a:extLst>
              <a:ext uri="{FF2B5EF4-FFF2-40B4-BE49-F238E27FC236}">
                <a16:creationId xmlns:a16="http://schemas.microsoft.com/office/drawing/2014/main" id="{8C3ABE46-2D22-B07A-6C0C-0BF8583A21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77BC90-7416-FB35-9DDA-F55302D541C9}"/>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26255679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E93F49-8E9B-A69F-E852-E8E36C1460A4}"/>
              </a:ext>
            </a:extLst>
          </p:cNvPr>
          <p:cNvSpPr>
            <a:spLocks noGrp="1"/>
          </p:cNvSpPr>
          <p:nvPr>
            <p:ph type="title" orient="vert"/>
          </p:nvPr>
        </p:nvSpPr>
        <p:spPr>
          <a:xfrm>
            <a:off x="6543675" y="274638"/>
            <a:ext cx="1971675" cy="4357687"/>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4E3CF47-FB4A-AA52-F827-E659881EE2C4}"/>
              </a:ext>
            </a:extLst>
          </p:cNvPr>
          <p:cNvSpPr>
            <a:spLocks noGrp="1"/>
          </p:cNvSpPr>
          <p:nvPr>
            <p:ph type="body" orient="vert" idx="1"/>
          </p:nvPr>
        </p:nvSpPr>
        <p:spPr>
          <a:xfrm>
            <a:off x="628650" y="274638"/>
            <a:ext cx="5762625" cy="435768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3F84822-260E-D712-D517-5F10CF11A1B1}"/>
              </a:ext>
            </a:extLst>
          </p:cNvPr>
          <p:cNvSpPr>
            <a:spLocks noGrp="1"/>
          </p:cNvSpPr>
          <p:nvPr>
            <p:ph type="dt" sz="half" idx="10"/>
          </p:nvPr>
        </p:nvSpPr>
        <p:spPr/>
        <p:txBody>
          <a:bodyPr/>
          <a:lstStyle/>
          <a:p>
            <a:fld id="{B1F125E8-01F1-402A-8F20-A837A6C3AB69}" type="datetimeFigureOut">
              <a:rPr lang="en-GB" smtClean="0"/>
              <a:t>11/09/2026</a:t>
            </a:fld>
            <a:endParaRPr lang="en-GB"/>
          </a:p>
        </p:txBody>
      </p:sp>
      <p:sp>
        <p:nvSpPr>
          <p:cNvPr id="5" name="Footer Placeholder 4">
            <a:extLst>
              <a:ext uri="{FF2B5EF4-FFF2-40B4-BE49-F238E27FC236}">
                <a16:creationId xmlns:a16="http://schemas.microsoft.com/office/drawing/2014/main" id="{607339A3-2CE7-B8A1-414D-123EC7E8AB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E54CC3-2A0C-5B0F-57E2-3B3639FAF434}"/>
              </a:ext>
            </a:extLst>
          </p:cNvPr>
          <p:cNvSpPr>
            <a:spLocks noGrp="1"/>
          </p:cNvSpPr>
          <p:nvPr>
            <p:ph type="sldNum" sz="quarter" idx="12"/>
          </p:nvPr>
        </p:nvSpPr>
        <p:spPr/>
        <p:txBody>
          <a:bodyPr/>
          <a:lstStyle/>
          <a:p>
            <a:fld id="{DFBDE841-84B7-47D4-806C-0DB4AB63780A}" type="slidenum">
              <a:rPr lang="en-GB" smtClean="0"/>
              <a:t>‹#›</a:t>
            </a:fld>
            <a:endParaRPr lang="en-GB"/>
          </a:p>
        </p:txBody>
      </p:sp>
    </p:spTree>
    <p:extLst>
      <p:ext uri="{BB962C8B-B14F-4D97-AF65-F5344CB8AC3E}">
        <p14:creationId xmlns:p14="http://schemas.microsoft.com/office/powerpoint/2010/main" val="313930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94AB4-FD4E-42E0-ADDA-2EDFDCCBB71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384BC7A7-2635-488A-843E-2D8EC3A89A9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7" name="Group 6">
            <a:extLst>
              <a:ext uri="{FF2B5EF4-FFF2-40B4-BE49-F238E27FC236}">
                <a16:creationId xmlns:a16="http://schemas.microsoft.com/office/drawing/2014/main" id="{76D6CDDA-76BC-D0E4-A485-443D49013001}"/>
              </a:ext>
              <a:ext uri="{C183D7F6-B498-43B3-948B-1728B52AA6E4}">
                <adec:decorative xmlns:adec="http://schemas.microsoft.com/office/drawing/2017/decorative" val="1"/>
              </a:ext>
            </a:extLst>
          </p:cNvPr>
          <p:cNvGrpSpPr/>
          <p:nvPr userDrawn="1"/>
        </p:nvGrpSpPr>
        <p:grpSpPr>
          <a:xfrm>
            <a:off x="0" y="4628295"/>
            <a:ext cx="9851987" cy="500604"/>
            <a:chOff x="0" y="4567143"/>
            <a:chExt cx="9851987" cy="500604"/>
          </a:xfrm>
        </p:grpSpPr>
        <p:sp>
          <p:nvSpPr>
            <p:cNvPr id="8" name="TextBox 7">
              <a:extLst>
                <a:ext uri="{FF2B5EF4-FFF2-40B4-BE49-F238E27FC236}">
                  <a16:creationId xmlns:a16="http://schemas.microsoft.com/office/drawing/2014/main" id="{1648D5EA-6E83-CC41-16FC-5221831871C6}"/>
                </a:ext>
              </a:extLst>
            </p:cNvPr>
            <p:cNvSpPr txBox="1"/>
            <p:nvPr/>
          </p:nvSpPr>
          <p:spPr>
            <a:xfrm>
              <a:off x="442029" y="4709585"/>
              <a:ext cx="4329755" cy="338554"/>
            </a:xfrm>
            <a:prstGeom prst="rect">
              <a:avLst/>
            </a:prstGeom>
            <a:noFill/>
            <a:ln>
              <a:noFill/>
            </a:ln>
          </p:spPr>
          <p:txBody>
            <a:bodyPr wrap="square" lIns="91440" tIns="45720" rIns="91440" bIns="45720" rtlCol="0" anchor="t">
              <a:spAutoFit/>
            </a:bodyPr>
            <a:lstStyle/>
            <a:p>
              <a:r>
                <a:rPr lang="en-GB" sz="1600" dirty="0">
                  <a:solidFill>
                    <a:srgbClr val="003087"/>
                  </a:solidFill>
                  <a:latin typeface="Century Gothic" panose="020B0502020202020204" pitchFamily="34" charset="0"/>
                </a:rPr>
                <a:t>#PsychologicalProfessionsWeek2026 </a:t>
              </a:r>
              <a:endParaRPr lang="en-US" sz="1600" dirty="0">
                <a:solidFill>
                  <a:srgbClr val="003087"/>
                </a:solidFill>
                <a:latin typeface="Century Gothic" panose="020B0502020202020204" pitchFamily="34" charset="0"/>
              </a:endParaRPr>
            </a:p>
          </p:txBody>
        </p:sp>
        <p:sp>
          <p:nvSpPr>
            <p:cNvPr id="9" name="TextBox 8">
              <a:extLst>
                <a:ext uri="{FF2B5EF4-FFF2-40B4-BE49-F238E27FC236}">
                  <a16:creationId xmlns:a16="http://schemas.microsoft.com/office/drawing/2014/main" id="{433F6460-C3DF-36B0-3932-3947CB509544}"/>
                </a:ext>
              </a:extLst>
            </p:cNvPr>
            <p:cNvSpPr txBox="1"/>
            <p:nvPr/>
          </p:nvSpPr>
          <p:spPr>
            <a:xfrm>
              <a:off x="7381089" y="4729193"/>
              <a:ext cx="2470898" cy="338554"/>
            </a:xfrm>
            <a:prstGeom prst="rect">
              <a:avLst/>
            </a:prstGeom>
            <a:noFill/>
            <a:ln>
              <a:noFill/>
            </a:ln>
          </p:spPr>
          <p:txBody>
            <a:bodyPr wrap="square" lIns="91440" tIns="45720" rIns="91440" bIns="45720" rtlCol="0" anchor="t">
              <a:spAutoFit/>
            </a:bodyPr>
            <a:lstStyle/>
            <a:p>
              <a:r>
                <a:rPr lang="en-GB" sz="1600" dirty="0">
                  <a:solidFill>
                    <a:srgbClr val="003087"/>
                  </a:solidFill>
                  <a:latin typeface="Century Gothic" panose="020B0502020202020204" pitchFamily="34" charset="0"/>
                </a:rPr>
                <a:t>#PPWeek26 </a:t>
              </a:r>
              <a:endParaRPr lang="en-US" sz="1600" dirty="0">
                <a:solidFill>
                  <a:srgbClr val="003087"/>
                </a:solidFill>
                <a:latin typeface="Century Gothic" panose="020B0502020202020204" pitchFamily="34" charset="0"/>
              </a:endParaRPr>
            </a:p>
          </p:txBody>
        </p:sp>
        <p:cxnSp>
          <p:nvCxnSpPr>
            <p:cNvPr id="10" name="Straight Connector 9">
              <a:extLst>
                <a:ext uri="{FF2B5EF4-FFF2-40B4-BE49-F238E27FC236}">
                  <a16:creationId xmlns:a16="http://schemas.microsoft.com/office/drawing/2014/main" id="{1CBE5A51-779F-0ABA-01E9-7C474D797B56}"/>
                </a:ext>
              </a:extLst>
            </p:cNvPr>
            <p:cNvCxnSpPr>
              <a:cxnSpLocks/>
            </p:cNvCxnSpPr>
            <p:nvPr/>
          </p:nvCxnSpPr>
          <p:spPr>
            <a:xfrm>
              <a:off x="0" y="4680601"/>
              <a:ext cx="9144000" cy="0"/>
            </a:xfrm>
            <a:prstGeom prst="line">
              <a:avLst/>
            </a:prstGeom>
            <a:ln w="76200">
              <a:solidFill>
                <a:srgbClr val="003087"/>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38142B9-9C16-C50B-564D-5F90FF507F32}"/>
                </a:ext>
              </a:extLst>
            </p:cNvPr>
            <p:cNvCxnSpPr>
              <a:cxnSpLocks/>
            </p:cNvCxnSpPr>
            <p:nvPr/>
          </p:nvCxnSpPr>
          <p:spPr>
            <a:xfrm>
              <a:off x="0" y="4567143"/>
              <a:ext cx="9144000" cy="0"/>
            </a:xfrm>
            <a:prstGeom prst="line">
              <a:avLst/>
            </a:prstGeom>
            <a:ln w="762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088BBA16-2D2A-4217-1294-8361FDF99803}"/>
              </a:ext>
            </a:extLst>
          </p:cNvPr>
          <p:cNvPicPr>
            <a:picLocks noChangeAspect="1"/>
          </p:cNvPicPr>
          <p:nvPr userDrawn="1"/>
        </p:nvPicPr>
        <p:blipFill>
          <a:blip r:embed="rId13"/>
          <a:srcRect l="14815" r="16363"/>
          <a:stretch>
            <a:fillRect/>
          </a:stretch>
        </p:blipFill>
        <p:spPr>
          <a:xfrm>
            <a:off x="7863246" y="60659"/>
            <a:ext cx="1245326" cy="1017838"/>
          </a:xfrm>
          <a:prstGeom prst="rect">
            <a:avLst/>
          </a:prstGeom>
        </p:spPr>
      </p:pic>
    </p:spTree>
    <p:extLst>
      <p:ext uri="{BB962C8B-B14F-4D97-AF65-F5344CB8AC3E}">
        <p14:creationId xmlns:p14="http://schemas.microsoft.com/office/powerpoint/2010/main" val="313665462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BE47CD-ACFD-8DA4-E7DA-1544B2AF4ECD}"/>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A19BEAF-B5A9-58DF-B199-0DA26D2A3756}"/>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B323A92-8740-4F2C-BDEA-1EF4649E741C}"/>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82000"/>
                  </a:schemeClr>
                </a:solidFill>
              </a:defRPr>
            </a:lvl1pPr>
          </a:lstStyle>
          <a:p>
            <a:fld id="{B1F125E8-01F1-402A-8F20-A837A6C3AB69}" type="datetimeFigureOut">
              <a:rPr lang="en-GB" smtClean="0"/>
              <a:t>11/09/2026</a:t>
            </a:fld>
            <a:endParaRPr lang="en-GB"/>
          </a:p>
        </p:txBody>
      </p:sp>
      <p:sp>
        <p:nvSpPr>
          <p:cNvPr id="5" name="Footer Placeholder 4">
            <a:extLst>
              <a:ext uri="{FF2B5EF4-FFF2-40B4-BE49-F238E27FC236}">
                <a16:creationId xmlns:a16="http://schemas.microsoft.com/office/drawing/2014/main" id="{90B96150-ACC0-DF89-07F6-14F197731502}"/>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96D54BB-01F9-D62D-2B5F-016BB235C09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DFBDE841-84B7-47D4-806C-0DB4AB63780A}" type="slidenum">
              <a:rPr lang="en-GB" smtClean="0"/>
              <a:t>‹#›</a:t>
            </a:fld>
            <a:endParaRPr lang="en-GB"/>
          </a:p>
        </p:txBody>
      </p:sp>
    </p:spTree>
    <p:extLst>
      <p:ext uri="{BB962C8B-B14F-4D97-AF65-F5344CB8AC3E}">
        <p14:creationId xmlns:p14="http://schemas.microsoft.com/office/powerpoint/2010/main" val="1481425515"/>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pn.nhs.uk/resources-url/careers-map" TargetMode="External"/><Relationship Id="rId2" Type="http://schemas.openxmlformats.org/officeDocument/2006/relationships/hyperlink" Target="https://www.healthcareers.nhs.uk/explore-roles/psychological-therapies/roles-psychological-therapies"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hyperlink" Target="https://www.gov.uk/government/publications/10-year-health-plan-for-england-fit-for-the-future"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ppn.nhs.uk/" TargetMode="External"/><Relationship Id="rId2" Type="http://schemas.openxmlformats.org/officeDocument/2006/relationships/hyperlink" Target="https://ppn.nhs.uk/ppweek/26-programme"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gov.uk/government/publications/10-year-health-plan-for-england-fit-for-the-future" TargetMode="External"/><Relationship Id="rId2" Type="http://schemas.openxmlformats.org/officeDocument/2006/relationships/hyperlink" Target="https://www.ppn.nhs.uk/about-us/vision"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ppn.nhs.uk/about-us/vision"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www.ppn.nhs.uk/ppweek/resources"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hyperlink" Target="https://www.linkedin.com/company/the-psychological-professions-network-north-east-yorkshire/posts/?feedView=all" TargetMode="External"/><Relationship Id="rId3" Type="http://schemas.openxmlformats.org/officeDocument/2006/relationships/hyperlink" Target="https://gbr01.safelinks.protection.outlook.com/?url=https%3A%2F%2Fwww.linkedin.com%2Fcompany%2Fpsychological-professions-network-north-west%2F%3FviewAsMember%3Dtrue&amp;data=05%7C02%7Cjaclyn.stoneham1%40nhs.net%7C9cbe9b42177b4a367aac08ddeaed34d8%7C37c354b285b047f5b22207b48d774ee3%7C0%7C0%7C638925026699177124%7CUnknown%7CTWFpbGZsb3d8eyJFbXB0eU1hcGkiOnRydWUsIlYiOiIwLjAuMDAwMCIsIlAiOiJXaW4zMiIsIkFOIjoiTWFpbCIsIldUIjoyfQ%3D%3D%7C0%7C%7C%7C&amp;sdata=FMJ9G8tJtA7nl7u9yWxlN9C9pd01%2FeKDl1SYYGHlqmc%3D&amp;reserved=0" TargetMode="External"/><Relationship Id="rId7" Type="http://schemas.openxmlformats.org/officeDocument/2006/relationships/hyperlink" Target="https://www.linkedin.com/company/psychological-professions-network-east-of-england/"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gbr01.safelinks.protection.outlook.com/?url=https%3A%2F%2Fuk.linkedin.com%2Fcompany%2Fpsychological-professions-network-london&amp;data=05%7C02%7Cjaclyn.stoneham1%40nhs.net%7C57dfcca3eee94fd88e4e08ddebb0fc1d%7C37c354b285b047f5b22207b48d774ee3%7C0%7C0%7C638925867553154222%7CUnknown%7CTWFpbGZsb3d8eyJFbXB0eU1hcGkiOnRydWUsIlYiOiIwLjAuMDAwMCIsIlAiOiJXaW4zMiIsIkFOIjoiTWFpbCIsIldUIjoyfQ%3D%3D%7C0%7C%7C%7C&amp;sdata=5kE9Y%2BL7c8wSYGoYk1ifrTq%2F4HaPoa5BcAIKKHoq5ZE%3D&amp;reserved=0" TargetMode="External"/><Relationship Id="rId5" Type="http://schemas.openxmlformats.org/officeDocument/2006/relationships/hyperlink" Target="https://www.linkedin.com/company/psychological-professions-network-south-west/posts/?feedView=all" TargetMode="External"/><Relationship Id="rId4" Type="http://schemas.openxmlformats.org/officeDocument/2006/relationships/hyperlink" Target="https://www.linkedin.com/company/psychological-professions-network-midlands/"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ppn.nhs.uk/ppweek/26-programme"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ppn.nhs.uk/ppweek/26-programme" TargetMode="External"/><Relationship Id="rId2" Type="http://schemas.openxmlformats.org/officeDocument/2006/relationships/hyperlink" Target="https://www.ppn.nhs.uk/ppweek/resources" TargetMode="External"/><Relationship Id="rId1" Type="http://schemas.openxmlformats.org/officeDocument/2006/relationships/slideLayout" Target="../slideLayouts/slideLayout1.xml"/><Relationship Id="rId5" Type="http://schemas.openxmlformats.org/officeDocument/2006/relationships/hyperlink" Target="http://www.ppn.nhs.uk" TargetMode="External"/><Relationship Id="rId4" Type="http://schemas.openxmlformats.org/officeDocument/2006/relationships/hyperlink" Target="https://www.ppn.nhs.uk/ppweek/ppweek25-programme"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www.ppn.nhs.uk/ppweek/resources"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s://www.ppn.nhs.uk/south-west" TargetMode="External"/><Relationship Id="rId3" Type="http://schemas.openxmlformats.org/officeDocument/2006/relationships/hyperlink" Target="https://www.ppn.nhs.uk/london" TargetMode="External"/><Relationship Id="rId7" Type="http://schemas.openxmlformats.org/officeDocument/2006/relationships/hyperlink" Target="https://www.ppn.nhs.uk/south-east" TargetMode="External"/><Relationship Id="rId2" Type="http://schemas.openxmlformats.org/officeDocument/2006/relationships/hyperlink" Target="https://www.ppn.nhs.uk/east-of-england" TargetMode="External"/><Relationship Id="rId1" Type="http://schemas.openxmlformats.org/officeDocument/2006/relationships/slideLayout" Target="../slideLayouts/slideLayout1.xml"/><Relationship Id="rId6" Type="http://schemas.openxmlformats.org/officeDocument/2006/relationships/hyperlink" Target="https://www.ppn.nhs.uk/north-west" TargetMode="External"/><Relationship Id="rId5" Type="http://schemas.openxmlformats.org/officeDocument/2006/relationships/hyperlink" Target="https://www.ppn.nhs.uk/north-east-and-yorkshire" TargetMode="External"/><Relationship Id="rId4" Type="http://schemas.openxmlformats.org/officeDocument/2006/relationships/hyperlink" Target="https://www.ppn.nhs.uk/midlan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658091" y="1388382"/>
            <a:ext cx="7827818" cy="196977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3087"/>
                </a:solidFill>
                <a:effectLst/>
                <a:uLnTx/>
                <a:uFillTx/>
                <a:latin typeface="Century Gothic" panose="020B0502020202020204" pitchFamily="34" charset="0"/>
                <a:ea typeface="+mn-ea"/>
                <a:cs typeface="+mn-cs"/>
              </a:rPr>
              <a:t>Psychological Professions Week 2026</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141B2B"/>
                </a:solidFill>
                <a:effectLst/>
                <a:uLnTx/>
                <a:uFillTx/>
                <a:latin typeface="Century Gothic" panose="020B0502020202020204" pitchFamily="34" charset="0"/>
                <a:ea typeface="+mn-ea"/>
                <a:cs typeface="+mn-cs"/>
              </a:rPr>
              <a:t>Communication Pack</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dirty="0">
              <a:ln>
                <a:noFill/>
              </a:ln>
              <a:solidFill>
                <a:srgbClr val="7030A0"/>
              </a:solidFill>
              <a:effectLst/>
              <a:uLnTx/>
              <a:uFillTx/>
              <a:ea typeface="+mn-ea"/>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800" dirty="0">
                <a:solidFill>
                  <a:srgbClr val="003087"/>
                </a:solidFill>
                <a:ea typeface="+mn-ea"/>
              </a:rPr>
              <a:t>9</a:t>
            </a:r>
            <a:r>
              <a:rPr kumimoji="0" lang="en-GB" sz="1800" b="0" i="0" u="none" strike="noStrike" kern="1200" cap="none" spc="0" normalizeH="0" baseline="0" noProof="0" dirty="0">
                <a:ln>
                  <a:noFill/>
                </a:ln>
                <a:solidFill>
                  <a:srgbClr val="003087"/>
                </a:solidFill>
                <a:effectLst/>
                <a:uLnTx/>
                <a:uFillTx/>
                <a:ea typeface="+mn-ea"/>
              </a:rPr>
              <a:t> – 13 November 2026</a:t>
            </a:r>
            <a:endParaRPr kumimoji="0" lang="en-GB" sz="2700" b="0" i="0" u="none" strike="noStrike" kern="1200" cap="none" spc="0" normalizeH="0" baseline="0" noProof="0" dirty="0">
              <a:ln>
                <a:noFill/>
              </a:ln>
              <a:solidFill>
                <a:srgbClr val="003087"/>
              </a:solidFill>
              <a:effectLst>
                <a:outerShdw blurRad="38100" dist="38100" dir="2700000" algn="tl">
                  <a:srgbClr val="000000">
                    <a:alpha val="43137"/>
                  </a:srgbClr>
                </a:outerShdw>
              </a:effectLst>
              <a:uLnTx/>
              <a:uFillTx/>
              <a:ea typeface="+mn-ea"/>
            </a:endParaRPr>
          </a:p>
        </p:txBody>
      </p:sp>
    </p:spTree>
    <p:extLst>
      <p:ext uri="{BB962C8B-B14F-4D97-AF65-F5344CB8AC3E}">
        <p14:creationId xmlns:p14="http://schemas.microsoft.com/office/powerpoint/2010/main" val="318272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86780" y="131846"/>
            <a:ext cx="6220627"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3087"/>
                </a:solidFill>
                <a:effectLst/>
                <a:uLnTx/>
                <a:uFillTx/>
                <a:latin typeface="Century Gothic"/>
                <a:ea typeface="+mn-ea"/>
                <a:cs typeface="+mn-cs"/>
              </a:rPr>
              <a:t>What are the Psychological Professions?</a:t>
            </a:r>
            <a:endParaRPr kumimoji="0" lang="en-GB" sz="3200" b="1" i="0" u="none" strike="noStrike" kern="1200" cap="none" spc="0" normalizeH="0" baseline="0" noProof="0" dirty="0">
              <a:ln>
                <a:noFill/>
              </a:ln>
              <a:solidFill>
                <a:srgbClr val="003087"/>
              </a:solidFill>
              <a:effectLst/>
              <a:uLnTx/>
              <a:uFillTx/>
              <a:latin typeface="Century Gothic"/>
              <a:ea typeface="Calibri"/>
              <a:cs typeface="Calibri"/>
            </a:endParaRPr>
          </a:p>
        </p:txBody>
      </p:sp>
      <p:sp>
        <p:nvSpPr>
          <p:cNvPr id="15" name="TextBox 14">
            <a:extLst>
              <a:ext uri="{FF2B5EF4-FFF2-40B4-BE49-F238E27FC236}">
                <a16:creationId xmlns:a16="http://schemas.microsoft.com/office/drawing/2014/main" id="{975A411F-8614-2E6F-7556-027E319BCDAA}"/>
              </a:ext>
            </a:extLst>
          </p:cNvPr>
          <p:cNvSpPr txBox="1"/>
          <p:nvPr/>
        </p:nvSpPr>
        <p:spPr>
          <a:xfrm>
            <a:off x="229295" y="1406576"/>
            <a:ext cx="8639167" cy="2669962"/>
          </a:xfrm>
          <a:prstGeom prst="rect">
            <a:avLst/>
          </a:prstGeom>
          <a:noFill/>
        </p:spPr>
        <p:txBody>
          <a:bodyPr wrap="square" lIns="91440" tIns="45720" rIns="91440" bIns="45720" anchor="t">
            <a:spAutoFit/>
          </a:bodyPr>
          <a:lstStyle/>
          <a:p>
            <a:r>
              <a:rPr lang="en-GB" sz="1400" b="0" i="0" dirty="0">
                <a:solidFill>
                  <a:srgbClr val="333333"/>
                </a:solidFill>
                <a:effectLst/>
                <a:latin typeface="Arial" panose="020B0604020202020204" pitchFamily="34" charset="0"/>
                <a:cs typeface="Arial" panose="020B0604020202020204" pitchFamily="34" charset="0"/>
              </a:rPr>
              <a:t>In England, the p</a:t>
            </a:r>
            <a:r>
              <a:rPr lang="en-GB" sz="1400" dirty="0">
                <a:solidFill>
                  <a:srgbClr val="333333"/>
                </a:solidFill>
                <a:latin typeface="Arial" panose="020B0604020202020204" pitchFamily="34" charset="0"/>
                <a:cs typeface="Arial" panose="020B0604020202020204" pitchFamily="34" charset="0"/>
              </a:rPr>
              <a:t>sychological professions are a group of professionals </a:t>
            </a:r>
            <a:r>
              <a:rPr lang="en-GB" sz="1400" dirty="0">
                <a:solidFill>
                  <a:srgbClr val="333333"/>
                </a:solidFill>
                <a:latin typeface="Arial" panose="020B0604020202020204" pitchFamily="34" charset="0"/>
                <a:ea typeface="+mn-lt"/>
                <a:cs typeface="Arial" panose="020B0604020202020204" pitchFamily="34" charset="0"/>
              </a:rPr>
              <a:t>whose work is informed by psychology and psychological therapies. They work with people to alleviate psychological and emotional distress, to improve mental and physical health management and empower individuals and communities to improve their health and wellbeing.  </a:t>
            </a:r>
            <a:endParaRPr lang="en-US" sz="1400" dirty="0">
              <a:solidFill>
                <a:srgbClr val="333333"/>
              </a:solidFill>
              <a:latin typeface="Arial" panose="020B0604020202020204" pitchFamily="34" charset="0"/>
              <a:ea typeface="+mn-lt"/>
              <a:cs typeface="Arial" panose="020B0604020202020204" pitchFamily="34" charset="0"/>
            </a:endParaRPr>
          </a:p>
          <a:p>
            <a:endParaRPr lang="en-GB" sz="1400" dirty="0">
              <a:solidFill>
                <a:srgbClr val="333333"/>
              </a:solidFill>
              <a:latin typeface="Arial" panose="020B0604020202020204" pitchFamily="34" charset="0"/>
              <a:ea typeface="+mn-lt"/>
              <a:cs typeface="Arial" panose="020B0604020202020204" pitchFamily="34" charset="0"/>
            </a:endParaRPr>
          </a:p>
          <a:p>
            <a:r>
              <a:rPr lang="en-GB" sz="1400" dirty="0">
                <a:solidFill>
                  <a:srgbClr val="333333"/>
                </a:solidFill>
                <a:latin typeface="Arial" panose="020B0604020202020204" pitchFamily="34" charset="0"/>
                <a:ea typeface="+mn-lt"/>
                <a:cs typeface="Arial" panose="020B0604020202020204" pitchFamily="34" charset="0"/>
              </a:rPr>
              <a:t>The psychological professions include psychologists, psychological therapists and psychological practitioners. Read more about the range of occupations on the </a:t>
            </a:r>
          </a:p>
          <a:p>
            <a:r>
              <a:rPr lang="en-GB" sz="1400" dirty="0">
                <a:solidFill>
                  <a:srgbClr val="003087"/>
                </a:solidFill>
                <a:latin typeface="Arial" panose="020B0604020202020204" pitchFamily="34" charset="0"/>
                <a:ea typeface="+mn-lt"/>
                <a:cs typeface="Arial" panose="020B0604020202020204" pitchFamily="34" charset="0"/>
                <a:hlinkClick r:id="rId2">
                  <a:extLst>
                    <a:ext uri="{A12FA001-AC4F-418D-AE19-62706E023703}">
                      <ahyp:hlinkClr xmlns:ahyp="http://schemas.microsoft.com/office/drawing/2018/hyperlinkcolor" val="tx"/>
                    </a:ext>
                  </a:extLst>
                </a:hlinkClick>
              </a:rPr>
              <a:t>Health Careers website</a:t>
            </a:r>
            <a:r>
              <a:rPr lang="en-GB" sz="1400" dirty="0">
                <a:solidFill>
                  <a:srgbClr val="003087"/>
                </a:solidFill>
                <a:latin typeface="Arial" panose="020B0604020202020204" pitchFamily="34" charset="0"/>
                <a:ea typeface="+mn-lt"/>
                <a:cs typeface="Arial" panose="020B0604020202020204" pitchFamily="34" charset="0"/>
              </a:rPr>
              <a:t> </a:t>
            </a:r>
            <a:r>
              <a:rPr lang="en-GB" sz="1400" dirty="0">
                <a:solidFill>
                  <a:srgbClr val="333333"/>
                </a:solidFill>
                <a:latin typeface="Arial" panose="020B0604020202020204" pitchFamily="34" charset="0"/>
                <a:ea typeface="+mn-lt"/>
                <a:cs typeface="Arial" panose="020B0604020202020204" pitchFamily="34" charset="0"/>
              </a:rPr>
              <a:t>and the </a:t>
            </a:r>
            <a:r>
              <a:rPr lang="en-GB" sz="1400" dirty="0">
                <a:solidFill>
                  <a:srgbClr val="003087"/>
                </a:solidFill>
                <a:latin typeface="Arial" panose="020B0604020202020204" pitchFamily="34" charset="0"/>
                <a:ea typeface="+mn-lt"/>
                <a:cs typeface="Arial" panose="020B0604020202020204" pitchFamily="34" charset="0"/>
                <a:hlinkClick r:id="rId3">
                  <a:extLst>
                    <a:ext uri="{A12FA001-AC4F-418D-AE19-62706E023703}">
                      <ahyp:hlinkClr xmlns:ahyp="http://schemas.microsoft.com/office/drawing/2018/hyperlinkcolor" val="tx"/>
                    </a:ext>
                  </a:extLst>
                </a:hlinkClick>
              </a:rPr>
              <a:t>PPN Careers Map</a:t>
            </a:r>
            <a:r>
              <a:rPr lang="en-GB" sz="1400" dirty="0">
                <a:solidFill>
                  <a:srgbClr val="333333"/>
                </a:solidFill>
                <a:latin typeface="Arial" panose="020B0604020202020204" pitchFamily="34" charset="0"/>
                <a:ea typeface="+mn-lt"/>
                <a:cs typeface="Arial" panose="020B0604020202020204" pitchFamily="34" charset="0"/>
              </a:rPr>
              <a:t>.</a:t>
            </a:r>
            <a:endParaRPr lang="en-US" sz="1400" dirty="0">
              <a:solidFill>
                <a:srgbClr val="333333"/>
              </a:solidFill>
              <a:latin typeface="Arial" panose="020B0604020202020204" pitchFamily="34" charset="0"/>
              <a:cs typeface="Arial" panose="020B0604020202020204" pitchFamily="34" charset="0"/>
            </a:endParaRPr>
          </a:p>
          <a:p>
            <a:endParaRPr lang="en-GB" dirty="0">
              <a:solidFill>
                <a:srgbClr val="333333"/>
              </a:solidFill>
              <a:latin typeface="Arial" panose="020B0604020202020204" pitchFamily="34" charset="0"/>
              <a:cs typeface="Arial" panose="020B0604020202020204" pitchFamily="34" charset="0"/>
            </a:endParaRPr>
          </a:p>
          <a:p>
            <a:r>
              <a:rPr lang="en-GB" sz="1400" b="1" dirty="0">
                <a:solidFill>
                  <a:srgbClr val="333333"/>
                </a:solidFill>
                <a:latin typeface="Arial" panose="020B0604020202020204" pitchFamily="34" charset="0"/>
                <a:ea typeface="+mn-lt"/>
                <a:cs typeface="Arial" panose="020B0604020202020204" pitchFamily="34" charset="0"/>
              </a:rPr>
              <a:t>Our Vision</a:t>
            </a:r>
            <a:endParaRPr lang="en-GB" sz="1400" dirty="0">
              <a:solidFill>
                <a:srgbClr val="333333"/>
              </a:solidFill>
              <a:latin typeface="Arial" panose="020B0604020202020204" pitchFamily="34" charset="0"/>
              <a:cs typeface="Arial" panose="020B0604020202020204" pitchFamily="34" charset="0"/>
            </a:endParaRPr>
          </a:p>
          <a:p>
            <a:r>
              <a:rPr lang="en-GB" sz="1400" dirty="0">
                <a:solidFill>
                  <a:srgbClr val="333333"/>
                </a:solidFill>
                <a:latin typeface="Arial" panose="020B0604020202020204" pitchFamily="34" charset="0"/>
                <a:ea typeface="+mn-lt"/>
                <a:cs typeface="Arial" panose="020B0604020202020204" pitchFamily="34" charset="0"/>
              </a:rPr>
              <a:t>To transform lives and communities by embedding and developing </a:t>
            </a:r>
          </a:p>
          <a:p>
            <a:r>
              <a:rPr lang="en-GB" sz="1400" dirty="0">
                <a:solidFill>
                  <a:srgbClr val="333333"/>
                </a:solidFill>
                <a:latin typeface="Arial" panose="020B0604020202020204" pitchFamily="34" charset="0"/>
                <a:ea typeface="+mn-lt"/>
                <a:cs typeface="Arial" panose="020B0604020202020204" pitchFamily="34" charset="0"/>
              </a:rPr>
              <a:t>psychological knowledge and practice across the whole of health and care. </a:t>
            </a:r>
            <a:endParaRPr lang="en-GB" sz="1400" dirty="0">
              <a:solidFill>
                <a:srgbClr val="333333"/>
              </a:solidFill>
              <a:latin typeface="Arial" panose="020B0604020202020204" pitchFamily="34" charset="0"/>
              <a:cs typeface="Arial" panose="020B0604020202020204" pitchFamily="34" charset="0"/>
            </a:endParaRPr>
          </a:p>
        </p:txBody>
      </p:sp>
      <p:pic>
        <p:nvPicPr>
          <p:cNvPr id="2" name="Picture 4" descr="A group of people having conversations">
            <a:extLst>
              <a:ext uri="{FF2B5EF4-FFF2-40B4-BE49-F238E27FC236}">
                <a16:creationId xmlns:a16="http://schemas.microsoft.com/office/drawing/2014/main" id="{F5518CE4-843D-7EF5-CD4A-DC023BF2562B}"/>
              </a:ext>
            </a:extLst>
          </p:cNvPr>
          <p:cNvPicPr>
            <a:picLocks noChangeAspect="1"/>
          </p:cNvPicPr>
          <p:nvPr/>
        </p:nvPicPr>
        <p:blipFill>
          <a:blip r:embed="rId4"/>
          <a:stretch>
            <a:fillRect/>
          </a:stretch>
        </p:blipFill>
        <p:spPr>
          <a:xfrm>
            <a:off x="6400800" y="2894291"/>
            <a:ext cx="2743200" cy="1580238"/>
          </a:xfrm>
          <a:prstGeom prst="rect">
            <a:avLst/>
          </a:prstGeom>
        </p:spPr>
      </p:pic>
    </p:spTree>
    <p:extLst>
      <p:ext uri="{BB962C8B-B14F-4D97-AF65-F5344CB8AC3E}">
        <p14:creationId xmlns:p14="http://schemas.microsoft.com/office/powerpoint/2010/main" val="3448259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86779" y="131846"/>
            <a:ext cx="863916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3087"/>
                </a:solidFill>
                <a:effectLst/>
                <a:uLnTx/>
                <a:uFillTx/>
                <a:latin typeface="Century Gothic" panose="020B0502020202020204" pitchFamily="34" charset="0"/>
                <a:ea typeface="+mn-ea"/>
                <a:cs typeface="+mn-cs"/>
              </a:rPr>
              <a:t>Background</a:t>
            </a:r>
            <a:endParaRPr kumimoji="0" lang="en-GB" sz="3200" b="1" i="0" u="none" strike="noStrike" kern="1200" cap="none" spc="0" normalizeH="0" baseline="0" noProof="0" dirty="0">
              <a:ln>
                <a:noFill/>
              </a:ln>
              <a:solidFill>
                <a:srgbClr val="003087"/>
              </a:solidFill>
              <a:effectLst/>
              <a:uLnTx/>
              <a:uFillTx/>
              <a:latin typeface="Century Gothic" panose="020B0502020202020204" pitchFamily="34" charset="0"/>
              <a:ea typeface="Calibri"/>
              <a:cs typeface="Calibri"/>
            </a:endParaRPr>
          </a:p>
        </p:txBody>
      </p:sp>
      <p:sp>
        <p:nvSpPr>
          <p:cNvPr id="15" name="TextBox 14">
            <a:extLst>
              <a:ext uri="{FF2B5EF4-FFF2-40B4-BE49-F238E27FC236}">
                <a16:creationId xmlns:a16="http://schemas.microsoft.com/office/drawing/2014/main" id="{975A411F-8614-2E6F-7556-027E319BCDAA}"/>
              </a:ext>
            </a:extLst>
          </p:cNvPr>
          <p:cNvSpPr txBox="1"/>
          <p:nvPr/>
        </p:nvSpPr>
        <p:spPr>
          <a:xfrm>
            <a:off x="186780" y="1074506"/>
            <a:ext cx="8540842" cy="3416320"/>
          </a:xfrm>
          <a:prstGeom prst="rect">
            <a:avLst/>
          </a:prstGeom>
          <a:noFill/>
        </p:spPr>
        <p:txBody>
          <a:bodyPr wrap="square" lIns="91440" tIns="45720" rIns="91440" bIns="45720" anchor="t">
            <a:spAutoFit/>
          </a:bodyPr>
          <a:lstStyle/>
          <a:p>
            <a:pPr marL="0" indent="0" algn="l" rtl="0" eaLnBrk="1" latinLnBrk="0" hangingPunct="1">
              <a:buNone/>
            </a:pPr>
            <a:r>
              <a:rPr lang="en-GB" sz="1200" dirty="0">
                <a:solidFill>
                  <a:srgbClr val="333333"/>
                </a:solidFill>
                <a:effectLst/>
                <a:latin typeface="Arial" panose="020B0604020202020204" pitchFamily="34" charset="0"/>
                <a:cs typeface="Arial" panose="020B0604020202020204" pitchFamily="34" charset="0"/>
              </a:rPr>
              <a:t>There are </a:t>
            </a:r>
            <a:r>
              <a:rPr lang="en-GB" sz="1200" b="1" dirty="0">
                <a:solidFill>
                  <a:srgbClr val="333333"/>
                </a:solidFill>
                <a:effectLst/>
                <a:latin typeface="Arial" panose="020B0604020202020204" pitchFamily="34" charset="0"/>
                <a:cs typeface="Arial" panose="020B0604020202020204" pitchFamily="34" charset="0"/>
              </a:rPr>
              <a:t>34,000 whole-time equivalent (WTE) psychological professionals </a:t>
            </a:r>
            <a:r>
              <a:rPr lang="en-GB" sz="1200" dirty="0">
                <a:solidFill>
                  <a:srgbClr val="333333"/>
                </a:solidFill>
                <a:effectLst/>
                <a:latin typeface="Arial" panose="020B0604020202020204" pitchFamily="34" charset="0"/>
                <a:cs typeface="Arial" panose="020B0604020202020204" pitchFamily="34" charset="0"/>
              </a:rPr>
              <a:t>— including psychologists, psychological therapists, and psychological practitioners — working within NHS-commissioned healthcare in England. The size of this workforce has more than doubled since 2016. Psychological professions now contribute increasingly across mental health and additional care pathways, encompassing acute healthcare, rehabilitation, and primary care.</a:t>
            </a:r>
          </a:p>
          <a:p>
            <a:pPr marL="0" indent="0" algn="l" rtl="0" eaLnBrk="1" latinLnBrk="0" hangingPunct="1">
              <a:buNone/>
            </a:pPr>
            <a:endParaRPr lang="en-GB" sz="1200" dirty="0">
              <a:solidFill>
                <a:srgbClr val="333333"/>
              </a:solidFill>
              <a:effectLst/>
              <a:latin typeface="Arial" panose="020B0604020202020204" pitchFamily="34" charset="0"/>
              <a:cs typeface="Arial" panose="020B0604020202020204" pitchFamily="34" charset="0"/>
            </a:endParaRPr>
          </a:p>
          <a:p>
            <a:r>
              <a:rPr lang="en-GB" sz="1200" dirty="0">
                <a:solidFill>
                  <a:srgbClr val="333333"/>
                </a:solidFill>
                <a:effectLst/>
                <a:latin typeface="Arial" panose="020B0604020202020204" pitchFamily="34" charset="0"/>
                <a:cs typeface="Arial" panose="020B0604020202020204" pitchFamily="34" charset="0"/>
              </a:rPr>
              <a:t>The </a:t>
            </a:r>
            <a:r>
              <a:rPr lang="en-GB" sz="1200" b="1" dirty="0">
                <a:solidFill>
                  <a:srgbClr val="003087"/>
                </a:solidFill>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NHS 10-year health plan </a:t>
            </a:r>
            <a:r>
              <a:rPr lang="en-GB" sz="1200" dirty="0">
                <a:solidFill>
                  <a:srgbClr val="333333"/>
                </a:solidFill>
                <a:effectLst/>
                <a:latin typeface="Arial" panose="020B0604020202020204" pitchFamily="34" charset="0"/>
                <a:cs typeface="Arial" panose="020B0604020202020204" pitchFamily="34" charset="0"/>
              </a:rPr>
              <a:t>outlines a strategic transformation of healthcare over the next decade, focusing on </a:t>
            </a:r>
            <a:r>
              <a:rPr lang="en-GB" sz="1200" dirty="0">
                <a:solidFill>
                  <a:srgbClr val="333333"/>
                </a:solidFill>
                <a:latin typeface="Arial" panose="020B0604020202020204" pitchFamily="34" charset="0"/>
                <a:cs typeface="Arial" panose="020B0604020202020204" pitchFamily="34" charset="0"/>
              </a:rPr>
              <a:t>three shifts</a:t>
            </a:r>
            <a:r>
              <a:rPr lang="en-GB" sz="1200" dirty="0">
                <a:solidFill>
                  <a:srgbClr val="333333"/>
                </a:solidFill>
                <a:effectLst/>
                <a:latin typeface="Arial" panose="020B0604020202020204" pitchFamily="34" charset="0"/>
                <a:cs typeface="Arial" panose="020B0604020202020204" pitchFamily="34" charset="0"/>
              </a:rPr>
              <a:t>: </a:t>
            </a:r>
            <a:r>
              <a:rPr lang="en-GB" sz="1200" b="1" dirty="0">
                <a:solidFill>
                  <a:srgbClr val="333333"/>
                </a:solidFill>
                <a:effectLst/>
                <a:latin typeface="Arial" panose="020B0604020202020204" pitchFamily="34" charset="0"/>
                <a:cs typeface="Arial" panose="020B0604020202020204" pitchFamily="34" charset="0"/>
              </a:rPr>
              <a:t>hospital to community, analogue to digital, and sickness to prevention</a:t>
            </a:r>
            <a:r>
              <a:rPr lang="en-GB" sz="1200" dirty="0">
                <a:solidFill>
                  <a:srgbClr val="333333"/>
                </a:solidFill>
                <a:effectLst/>
                <a:latin typeface="Arial" panose="020B0604020202020204" pitchFamily="34" charset="0"/>
                <a:cs typeface="Arial" panose="020B0604020202020204" pitchFamily="34" charset="0"/>
              </a:rPr>
              <a:t>. Psychological professionals are essential to the successful delivery of this plan, applying their expertise to ensure that </a:t>
            </a:r>
            <a:r>
              <a:rPr lang="en-GB" sz="1200" b="1" dirty="0">
                <a:solidFill>
                  <a:srgbClr val="333333"/>
                </a:solidFill>
                <a:effectLst/>
                <a:latin typeface="Arial" panose="020B0604020202020204" pitchFamily="34" charset="0"/>
                <a:cs typeface="Arial" panose="020B0604020202020204" pitchFamily="34" charset="0"/>
              </a:rPr>
              <a:t>all health and care services are psychologically informed</a:t>
            </a:r>
            <a:r>
              <a:rPr lang="en-GB" sz="1200" dirty="0">
                <a:solidFill>
                  <a:srgbClr val="333333"/>
                </a:solidFill>
                <a:effectLst/>
                <a:latin typeface="Arial" panose="020B0604020202020204" pitchFamily="34" charset="0"/>
                <a:cs typeface="Arial" panose="020B0604020202020204" pitchFamily="34" charset="0"/>
              </a:rPr>
              <a:t>. They lead significant pathways of care to deliver on policy objectives including NHS Talking Therapies and Mental Health Support Teams in schools and will be instrumental in achieving the three shifts in the 10 Year Health Plan.</a:t>
            </a:r>
          </a:p>
          <a:p>
            <a:pPr marL="0" indent="0" algn="l" rtl="0" eaLnBrk="1" latinLnBrk="0" hangingPunct="1">
              <a:buNone/>
            </a:pPr>
            <a:endParaRPr lang="en-GB" sz="1200" dirty="0">
              <a:solidFill>
                <a:srgbClr val="333333"/>
              </a:solidFill>
              <a:effectLst/>
              <a:latin typeface="Arial" panose="020B0604020202020204" pitchFamily="34" charset="0"/>
              <a:cs typeface="Arial" panose="020B0604020202020204" pitchFamily="34" charset="0"/>
            </a:endParaRPr>
          </a:p>
          <a:p>
            <a:pPr marL="0" indent="0" algn="l" rtl="0" eaLnBrk="1" latinLnBrk="0" hangingPunct="1">
              <a:buNone/>
            </a:pPr>
            <a:r>
              <a:rPr lang="en-GB" sz="1200" dirty="0">
                <a:solidFill>
                  <a:srgbClr val="333333"/>
                </a:solidFill>
                <a:effectLst/>
                <a:latin typeface="Arial" panose="020B0604020202020204" pitchFamily="34" charset="0"/>
                <a:cs typeface="Arial" panose="020B0604020202020204" pitchFamily="34" charset="0"/>
              </a:rPr>
              <a:t>To facilitate these aims, NHS England has established the </a:t>
            </a:r>
            <a:r>
              <a:rPr lang="en-GB" sz="1200" b="1" dirty="0">
                <a:solidFill>
                  <a:srgbClr val="333333"/>
                </a:solidFill>
                <a:effectLst/>
                <a:latin typeface="Arial" panose="020B0604020202020204" pitchFamily="34" charset="0"/>
                <a:cs typeface="Arial" panose="020B0604020202020204" pitchFamily="34" charset="0"/>
              </a:rPr>
              <a:t>Psychological Professions Networks (PPNs) </a:t>
            </a:r>
            <a:r>
              <a:rPr lang="en-GB" sz="1200" dirty="0">
                <a:solidFill>
                  <a:srgbClr val="333333"/>
                </a:solidFill>
                <a:effectLst/>
                <a:latin typeface="Arial" panose="020B0604020202020204" pitchFamily="34" charset="0"/>
                <a:cs typeface="Arial" panose="020B0604020202020204" pitchFamily="34" charset="0"/>
              </a:rPr>
              <a:t>both nationally and across the seven regions in England. These networks provide a unified voice for psychological professionals in workforce planning and development and promote excellence in practice. The PPNs currently have </a:t>
            </a:r>
            <a:r>
              <a:rPr lang="en-GB" sz="1200" b="1" dirty="0">
                <a:solidFill>
                  <a:srgbClr val="333333"/>
                </a:solidFill>
                <a:effectLst/>
                <a:latin typeface="Arial" panose="020B0604020202020204" pitchFamily="34" charset="0"/>
                <a:cs typeface="Arial" panose="020B0604020202020204" pitchFamily="34" charset="0"/>
              </a:rPr>
              <a:t>over 19,000 members</a:t>
            </a:r>
            <a:r>
              <a:rPr lang="en-GB" sz="1200" dirty="0">
                <a:solidFill>
                  <a:srgbClr val="333333"/>
                </a:solidFill>
                <a:effectLst/>
                <a:latin typeface="Arial" panose="020B0604020202020204" pitchFamily="34" charset="0"/>
                <a:cs typeface="Arial" panose="020B0604020202020204" pitchFamily="34" charset="0"/>
              </a:rPr>
              <a:t>.</a:t>
            </a:r>
          </a:p>
          <a:p>
            <a:pPr marL="0" indent="0" algn="l" rtl="0" eaLnBrk="1" latinLnBrk="0" hangingPunct="1">
              <a:buNone/>
            </a:pPr>
            <a:endParaRPr lang="en-GB" sz="1200" dirty="0">
              <a:solidFill>
                <a:srgbClr val="333333"/>
              </a:solidFill>
              <a:effectLst/>
              <a:latin typeface="Arial" panose="020B0604020202020204" pitchFamily="34" charset="0"/>
              <a:cs typeface="Arial" panose="020B0604020202020204" pitchFamily="34" charset="0"/>
            </a:endParaRPr>
          </a:p>
          <a:p>
            <a:pPr marL="0" indent="0" algn="l" rtl="0" eaLnBrk="1" latinLnBrk="0" hangingPunct="1">
              <a:buNone/>
            </a:pPr>
            <a:r>
              <a:rPr lang="en-GB" sz="1200" dirty="0">
                <a:solidFill>
                  <a:srgbClr val="333333"/>
                </a:solidFill>
                <a:effectLst/>
                <a:latin typeface="Arial" panose="020B0604020202020204" pitchFamily="34" charset="0"/>
                <a:cs typeface="Arial" panose="020B0604020202020204" pitchFamily="34" charset="0"/>
              </a:rPr>
              <a:t>Since 2020, during the </a:t>
            </a:r>
            <a:r>
              <a:rPr lang="en-GB" sz="1200" b="1" dirty="0">
                <a:solidFill>
                  <a:srgbClr val="333333"/>
                </a:solidFill>
                <a:effectLst/>
                <a:latin typeface="Arial" panose="020B0604020202020204" pitchFamily="34" charset="0"/>
                <a:cs typeface="Arial" panose="020B0604020202020204" pitchFamily="34" charset="0"/>
              </a:rPr>
              <a:t>second week of November</a:t>
            </a:r>
            <a:r>
              <a:rPr lang="en-GB" sz="1200" dirty="0">
                <a:solidFill>
                  <a:srgbClr val="333333"/>
                </a:solidFill>
                <a:effectLst/>
                <a:latin typeface="Arial" panose="020B0604020202020204" pitchFamily="34" charset="0"/>
                <a:cs typeface="Arial" panose="020B0604020202020204" pitchFamily="34" charset="0"/>
              </a:rPr>
              <a:t>, the PPNs have coordinated events dedicated to highlighting and celebrating the achievements and impact of the psychological professions as part of Psychological Professions Week.</a:t>
            </a:r>
          </a:p>
        </p:txBody>
      </p:sp>
    </p:spTree>
    <p:extLst>
      <p:ext uri="{BB962C8B-B14F-4D97-AF65-F5344CB8AC3E}">
        <p14:creationId xmlns:p14="http://schemas.microsoft.com/office/powerpoint/2010/main" val="3733356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86781" y="179471"/>
            <a:ext cx="656076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3087"/>
                </a:solidFill>
                <a:effectLst/>
                <a:uLnTx/>
                <a:uFillTx/>
                <a:latin typeface="Century Gothic"/>
                <a:ea typeface="Calibri"/>
                <a:cs typeface="Calibri"/>
              </a:rPr>
              <a:t>Psychological Professions Week 2026 - Objectives</a:t>
            </a:r>
            <a:endParaRPr kumimoji="0" lang="en-GB" sz="2400" b="1" i="0" u="none" strike="noStrike" kern="1200" cap="none" spc="0" normalizeH="0" baseline="0" noProof="0" dirty="0">
              <a:ln>
                <a:noFill/>
              </a:ln>
              <a:solidFill>
                <a:srgbClr val="003087"/>
              </a:solidFill>
              <a:effectLst/>
              <a:uLnTx/>
              <a:uFillTx/>
              <a:latin typeface="Century Gothic"/>
              <a:ea typeface="Calibri"/>
              <a:cs typeface="Calibri"/>
            </a:endParaRPr>
          </a:p>
        </p:txBody>
      </p:sp>
      <p:sp>
        <p:nvSpPr>
          <p:cNvPr id="15" name="TextBox 14">
            <a:extLst>
              <a:ext uri="{FF2B5EF4-FFF2-40B4-BE49-F238E27FC236}">
                <a16:creationId xmlns:a16="http://schemas.microsoft.com/office/drawing/2014/main" id="{975A411F-8614-2E6F-7556-027E319BCDAA}"/>
              </a:ext>
            </a:extLst>
          </p:cNvPr>
          <p:cNvSpPr txBox="1"/>
          <p:nvPr/>
        </p:nvSpPr>
        <p:spPr>
          <a:xfrm>
            <a:off x="186781" y="1133578"/>
            <a:ext cx="8386571" cy="3970318"/>
          </a:xfrm>
          <a:prstGeom prst="rect">
            <a:avLst/>
          </a:prstGeom>
          <a:noFill/>
        </p:spPr>
        <p:txBody>
          <a:bodyPr wrap="square" lIns="91440" tIns="45720" rIns="91440" bIns="45720" anchor="t">
            <a:spAutoFit/>
          </a:bodyPr>
          <a:lstStyle/>
          <a:p>
            <a:endParaRPr lang="en-GB" sz="1400" b="0" i="0" dirty="0">
              <a:solidFill>
                <a:srgbClr val="141B2B"/>
              </a:solidFill>
              <a:effectLst/>
              <a:latin typeface="Arial" panose="020B0604020202020204" pitchFamily="34" charset="0"/>
              <a:cs typeface="Arial" panose="020B0604020202020204" pitchFamily="34" charset="0"/>
            </a:endParaRPr>
          </a:p>
          <a:p>
            <a:pPr marL="285750" indent="-285750">
              <a:buFont typeface="Arial"/>
              <a:buChar char="•"/>
            </a:pPr>
            <a:r>
              <a:rPr lang="en-GB" sz="1400" b="1">
                <a:solidFill>
                  <a:srgbClr val="333333"/>
                </a:solidFill>
                <a:latin typeface="Arial"/>
                <a:cs typeface="Arial"/>
              </a:rPr>
              <a:t>Showcase</a:t>
            </a:r>
            <a:r>
              <a:rPr lang="en-GB" sz="1400">
                <a:solidFill>
                  <a:srgbClr val="333333"/>
                </a:solidFill>
                <a:latin typeface="Arial"/>
                <a:cs typeface="Arial"/>
              </a:rPr>
              <a:t> the contribution of the psychological professions to delivering the NHS three shifts and </a:t>
            </a:r>
            <a:r>
              <a:rPr lang="en-GB" sz="1400">
                <a:solidFill>
                  <a:srgbClr val="333333"/>
                </a:solidFill>
                <a:latin typeface="Arial"/>
                <a:ea typeface="+mn-lt"/>
                <a:cs typeface="Arial"/>
              </a:rPr>
              <a:t>improving outcomes for </a:t>
            </a:r>
            <a:r>
              <a:rPr lang="en-GB" sz="1400">
                <a:solidFill>
                  <a:srgbClr val="333333"/>
                </a:solidFill>
                <a:latin typeface="Arial"/>
                <a:cs typeface="Arial"/>
              </a:rPr>
              <a:t>people and communities.</a:t>
            </a:r>
            <a:endParaRPr lang="en-GB" sz="1400">
              <a:solidFill>
                <a:srgbClr val="333333"/>
              </a:solidFill>
              <a:latin typeface="Arial"/>
              <a:ea typeface="Calibri"/>
              <a:cs typeface="Arial"/>
            </a:endParaRPr>
          </a:p>
          <a:p>
            <a:endParaRPr lang="en-GB" sz="1400" dirty="0">
              <a:solidFill>
                <a:srgbClr val="333333"/>
              </a:solidFill>
              <a:latin typeface="Arial"/>
              <a:cs typeface="Arial"/>
            </a:endParaRPr>
          </a:p>
          <a:p>
            <a:pPr marL="285750" indent="-285750">
              <a:buFont typeface="Arial"/>
              <a:buChar char="•"/>
            </a:pPr>
            <a:r>
              <a:rPr lang="en-GB" sz="1400" b="1">
                <a:solidFill>
                  <a:srgbClr val="333333"/>
                </a:solidFill>
                <a:latin typeface="Arial"/>
                <a:cs typeface="Arial"/>
              </a:rPr>
              <a:t>Raise awareness</a:t>
            </a:r>
            <a:r>
              <a:rPr lang="en-GB" sz="1400">
                <a:solidFill>
                  <a:srgbClr val="333333"/>
                </a:solidFill>
                <a:latin typeface="Arial"/>
                <a:cs typeface="Arial"/>
              </a:rPr>
              <a:t> of the 21 psychological professional roles, their career pathways, and workforce growth ambitions.</a:t>
            </a:r>
            <a:endParaRPr lang="en-GB" sz="1400">
              <a:solidFill>
                <a:srgbClr val="333333"/>
              </a:solidFill>
              <a:latin typeface="Arial"/>
              <a:ea typeface="Calibri"/>
              <a:cs typeface="Arial"/>
            </a:endParaRPr>
          </a:p>
          <a:p>
            <a:endParaRPr lang="en-GB" sz="1400" dirty="0">
              <a:solidFill>
                <a:srgbClr val="333333"/>
              </a:solidFill>
              <a:latin typeface="Arial"/>
              <a:cs typeface="Arial"/>
            </a:endParaRPr>
          </a:p>
          <a:p>
            <a:pPr marL="285750" indent="-285750">
              <a:buFont typeface="Arial"/>
              <a:buChar char="•"/>
            </a:pPr>
            <a:r>
              <a:rPr lang="en-GB" sz="1400" b="1">
                <a:solidFill>
                  <a:srgbClr val="333333"/>
                </a:solidFill>
                <a:latin typeface="Arial"/>
                <a:cs typeface="Arial"/>
              </a:rPr>
              <a:t>Engage and inspire</a:t>
            </a:r>
            <a:r>
              <a:rPr lang="en-GB" sz="1400">
                <a:solidFill>
                  <a:srgbClr val="333333"/>
                </a:solidFill>
                <a:latin typeface="Arial"/>
                <a:cs typeface="Arial"/>
              </a:rPr>
              <a:t> a diverse audience through regional and local Psychological Professions Week events.</a:t>
            </a:r>
            <a:endParaRPr lang="en-GB" sz="1400">
              <a:solidFill>
                <a:srgbClr val="333333"/>
              </a:solidFill>
              <a:latin typeface="Arial"/>
              <a:ea typeface="Calibri"/>
              <a:cs typeface="Arial"/>
            </a:endParaRPr>
          </a:p>
          <a:p>
            <a:endParaRPr lang="en-GB" sz="1400" dirty="0">
              <a:solidFill>
                <a:srgbClr val="333333"/>
              </a:solidFill>
              <a:latin typeface="Arial"/>
              <a:cs typeface="Arial"/>
            </a:endParaRPr>
          </a:p>
          <a:p>
            <a:pPr marL="285750" indent="-285750">
              <a:buFont typeface="Arial"/>
              <a:buChar char="•"/>
            </a:pPr>
            <a:r>
              <a:rPr lang="en-GB" sz="1400" b="1">
                <a:solidFill>
                  <a:srgbClr val="333333"/>
                </a:solidFill>
                <a:latin typeface="Arial"/>
                <a:cs typeface="Arial"/>
              </a:rPr>
              <a:t>Encourage</a:t>
            </a:r>
            <a:r>
              <a:rPr lang="en-GB" sz="1400" dirty="0">
                <a:solidFill>
                  <a:srgbClr val="333333"/>
                </a:solidFill>
                <a:latin typeface="Arial"/>
                <a:cs typeface="Arial"/>
              </a:rPr>
              <a:t> </a:t>
            </a:r>
            <a:r>
              <a:rPr lang="en-GB" sz="1400">
                <a:solidFill>
                  <a:srgbClr val="333333"/>
                </a:solidFill>
                <a:latin typeface="Arial"/>
                <a:ea typeface="+mn-lt"/>
                <a:cs typeface="Arial"/>
              </a:rPr>
              <a:t>organisations</a:t>
            </a:r>
            <a:r>
              <a:rPr lang="en-GB" sz="1400">
                <a:solidFill>
                  <a:srgbClr val="333333"/>
                </a:solidFill>
                <a:latin typeface="Arial"/>
                <a:cs typeface="Arial"/>
              </a:rPr>
              <a:t> and individuals to celebrate, promote and engage with the psychological professions and the Psychological Professions Networks (PPNs).</a:t>
            </a:r>
            <a:endParaRPr lang="en-GB" sz="1400">
              <a:ea typeface="Calibri"/>
              <a:cs typeface="Calibri"/>
            </a:endParaRPr>
          </a:p>
          <a:p>
            <a:endParaRPr lang="en-GB" sz="1400" dirty="0">
              <a:solidFill>
                <a:srgbClr val="333333"/>
              </a:solidFill>
              <a:latin typeface="Arial"/>
              <a:cs typeface="Arial"/>
            </a:endParaRPr>
          </a:p>
          <a:p>
            <a:pPr marL="285750" indent="-285750" fontAlgn="base">
              <a:buFont typeface="Arial" panose="020B0604020202020204" pitchFamily="34" charset="0"/>
              <a:buChar char="•"/>
            </a:pPr>
            <a:endParaRPr lang="en-GB" sz="1400" dirty="0">
              <a:solidFill>
                <a:srgbClr val="333333"/>
              </a:solidFill>
              <a:latin typeface="Arial"/>
              <a:cs typeface="Arial"/>
            </a:endParaRPr>
          </a:p>
          <a:p>
            <a:pPr marL="285750" indent="-285750">
              <a:buFont typeface="Arial" panose="020B0604020202020204" pitchFamily="34" charset="0"/>
              <a:buChar char="•"/>
            </a:pPr>
            <a:endParaRPr lang="en-GB" sz="1400" b="1" dirty="0">
              <a:solidFill>
                <a:srgbClr val="333333"/>
              </a:solidFill>
              <a:latin typeface="Arial"/>
              <a:cs typeface="Arial"/>
            </a:endParaRPr>
          </a:p>
          <a:p>
            <a:pPr marL="171450" indent="-171450">
              <a:buFont typeface="Arial" panose="020B0604020202020204" pitchFamily="34" charset="0"/>
              <a:buChar char="•"/>
            </a:pPr>
            <a:endParaRPr lang="en-GB" sz="1400" b="1" dirty="0">
              <a:solidFill>
                <a:srgbClr val="333333"/>
              </a:solidFill>
              <a:latin typeface="Arial"/>
              <a:cs typeface="Arial"/>
            </a:endParaRPr>
          </a:p>
          <a:p>
            <a:pPr marL="171450" indent="-171450" algn="l" rtl="0" fontAlgn="base">
              <a:buFont typeface="Arial" panose="020B0604020202020204" pitchFamily="34" charset="0"/>
              <a:buChar char="•"/>
            </a:pPr>
            <a:endParaRPr lang="en-GB" sz="1400" dirty="0">
              <a:solidFill>
                <a:srgbClr val="000610"/>
              </a:solidFill>
              <a:latin typeface="Century Gothic" panose="020B0502020202020204" pitchFamily="34" charset="0"/>
            </a:endParaRPr>
          </a:p>
          <a:p>
            <a:pPr marL="171450" indent="-171450" algn="l" rtl="0" fontAlgn="base">
              <a:buFont typeface="Arial" panose="020B0604020202020204" pitchFamily="34" charset="0"/>
              <a:buChar char="•"/>
            </a:pPr>
            <a:endParaRPr lang="en-GB" sz="1400" dirty="0">
              <a:solidFill>
                <a:srgbClr val="000610"/>
              </a:solidFill>
              <a:latin typeface="Century Gothic" panose="020B0502020202020204" pitchFamily="34" charset="0"/>
            </a:endParaRPr>
          </a:p>
        </p:txBody>
      </p:sp>
    </p:spTree>
    <p:extLst>
      <p:ext uri="{BB962C8B-B14F-4D97-AF65-F5344CB8AC3E}">
        <p14:creationId xmlns:p14="http://schemas.microsoft.com/office/powerpoint/2010/main" val="1100381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86781" y="179472"/>
            <a:ext cx="7632595"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3087"/>
                </a:solidFill>
                <a:effectLst/>
                <a:uLnTx/>
                <a:uFillTx/>
                <a:latin typeface="Century Gothic"/>
                <a:ea typeface="Calibri"/>
                <a:cs typeface="Calibri"/>
              </a:rPr>
              <a:t>Psychological Professions Week 2026</a:t>
            </a:r>
            <a:endParaRPr kumimoji="0" lang="en-GB" sz="2400" b="1" i="0" u="none" strike="noStrike" kern="1200" cap="none" spc="0" normalizeH="0" baseline="0" noProof="0" dirty="0">
              <a:ln>
                <a:noFill/>
              </a:ln>
              <a:solidFill>
                <a:srgbClr val="003087"/>
              </a:solidFill>
              <a:effectLst>
                <a:outerShdw blurRad="38100" dist="38100" dir="2700000" algn="tl">
                  <a:srgbClr val="000000">
                    <a:alpha val="43137"/>
                  </a:srgbClr>
                </a:outerShdw>
              </a:effectLst>
              <a:uLnTx/>
              <a:uFillTx/>
              <a:latin typeface="Calibri" panose="020F0502020204030204"/>
              <a:ea typeface="Calibri"/>
              <a:cs typeface="Calibri"/>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3087"/>
                </a:solidFill>
                <a:effectLst/>
                <a:uLnTx/>
                <a:uFillTx/>
                <a:latin typeface="Century Gothic"/>
                <a:ea typeface="Calibri"/>
                <a:cs typeface="Calibri"/>
              </a:rPr>
              <a:t>- PPN Regional Events</a:t>
            </a:r>
            <a:endParaRPr kumimoji="0" lang="en-GB" sz="2400" b="1" i="0" u="none" strike="noStrike" kern="1200" cap="none" spc="0" normalizeH="0" baseline="0" noProof="0" dirty="0">
              <a:ln>
                <a:noFill/>
              </a:ln>
              <a:solidFill>
                <a:srgbClr val="003087"/>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F670AE0-1CD5-1038-8DEE-4CC43DA99758}"/>
              </a:ext>
              <a:ext uri="{C183D7F6-B498-43B3-948B-1728B52AA6E4}">
                <adec:decorative xmlns:adec="http://schemas.microsoft.com/office/drawing/2017/decorative" val="1"/>
              </a:ext>
            </a:extLst>
          </p:cNvPr>
          <p:cNvSpPr txBox="1"/>
          <p:nvPr/>
        </p:nvSpPr>
        <p:spPr>
          <a:xfrm>
            <a:off x="186781" y="1384285"/>
            <a:ext cx="8426949" cy="2246769"/>
          </a:xfrm>
          <a:prstGeom prst="rect">
            <a:avLst/>
          </a:prstGeom>
          <a:noFill/>
        </p:spPr>
        <p:txBody>
          <a:bodyPr wrap="square" lIns="91440" tIns="45720" rIns="91440" bIns="45720" anchor="t">
            <a:spAutoFit/>
          </a:bodyPr>
          <a:lstStyle/>
          <a:p>
            <a:r>
              <a:rPr lang="en-GB" sz="1400" dirty="0">
                <a:solidFill>
                  <a:srgbClr val="333333"/>
                </a:solidFill>
                <a:latin typeface="Arial"/>
                <a:cs typeface="Arial"/>
              </a:rPr>
              <a:t>PPN regional events </a:t>
            </a:r>
            <a:r>
              <a:rPr lang="en-GB" sz="1400" b="0" i="0" dirty="0">
                <a:solidFill>
                  <a:srgbClr val="333333"/>
                </a:solidFill>
                <a:effectLst/>
                <a:latin typeface="Arial"/>
                <a:cs typeface="Arial"/>
              </a:rPr>
              <a:t>are aimed at PPN </a:t>
            </a:r>
            <a:r>
              <a:rPr lang="en-GB" sz="1400" dirty="0">
                <a:solidFill>
                  <a:srgbClr val="333333"/>
                </a:solidFill>
                <a:latin typeface="Arial"/>
                <a:cs typeface="Arial"/>
              </a:rPr>
              <a:t>members, prospective members, the public and wider stakeholders so they can come together to celebrate the psychological professions. The sessions will be an opportunity to learn, engage, influence and drive strategic ambitions to develop the professional group for the benefit of patients and the public. </a:t>
            </a:r>
          </a:p>
          <a:p>
            <a:endParaRPr lang="en-GB" sz="1400" dirty="0">
              <a:solidFill>
                <a:srgbClr val="333333"/>
              </a:solidFill>
              <a:latin typeface="Arial" panose="020B0604020202020204" pitchFamily="34" charset="0"/>
              <a:ea typeface="+mn-lt"/>
              <a:cs typeface="Arial" panose="020B0604020202020204" pitchFamily="34" charset="0"/>
            </a:endParaRPr>
          </a:p>
          <a:p>
            <a:r>
              <a:rPr lang="en-GB" sz="1400" dirty="0">
                <a:solidFill>
                  <a:srgbClr val="333333"/>
                </a:solidFill>
                <a:latin typeface="Arial" panose="020B0604020202020204" pitchFamily="34" charset="0"/>
                <a:ea typeface="+mn-lt"/>
                <a:cs typeface="Arial" panose="020B0604020202020204" pitchFamily="34" charset="0"/>
              </a:rPr>
              <a:t>Throughout the week, PPN regionally-led virtual and in-person events will be held. </a:t>
            </a:r>
          </a:p>
          <a:p>
            <a:endParaRPr lang="en-GB" sz="1400" dirty="0">
              <a:solidFill>
                <a:srgbClr val="333333"/>
              </a:solidFill>
              <a:latin typeface="Arial" panose="020B0604020202020204" pitchFamily="34" charset="0"/>
              <a:ea typeface="Calibri" panose="020F0502020204030204" pitchFamily="34" charset="0"/>
              <a:cs typeface="Arial" panose="020B0604020202020204" pitchFamily="34" charset="0"/>
            </a:endParaRPr>
          </a:p>
          <a:p>
            <a:r>
              <a:rPr lang="en-GB" sz="1400" dirty="0">
                <a:solidFill>
                  <a:srgbClr val="333333"/>
                </a:solidFill>
                <a:latin typeface="Arial" panose="020B0604020202020204" pitchFamily="34" charset="0"/>
                <a:ea typeface="Calibri"/>
                <a:cs typeface="Arial" panose="020B0604020202020204" pitchFamily="34" charset="0"/>
              </a:rPr>
              <a:t>Find out more and register for sessions:</a:t>
            </a:r>
            <a:r>
              <a:rPr lang="en-GB" sz="1400" b="1" dirty="0">
                <a:solidFill>
                  <a:srgbClr val="333333"/>
                </a:solidFill>
                <a:latin typeface="Arial" panose="020B0604020202020204" pitchFamily="34" charset="0"/>
                <a:ea typeface="Calibri"/>
                <a:cs typeface="Arial" panose="020B0604020202020204" pitchFamily="34" charset="0"/>
              </a:rPr>
              <a:t> </a:t>
            </a:r>
            <a:r>
              <a:rPr lang="en-GB" sz="1400" dirty="0">
                <a:solidFill>
                  <a:srgbClr val="003087"/>
                </a:solidFill>
                <a:latin typeface="Arial" panose="020B0604020202020204" pitchFamily="34" charset="0"/>
                <a:ea typeface="Calibri"/>
                <a:cs typeface="Arial" panose="020B0604020202020204" pitchFamily="34" charset="0"/>
                <a:hlinkClick r:id="rId2">
                  <a:extLst>
                    <a:ext uri="{A12FA001-AC4F-418D-AE19-62706E023703}">
                      <ahyp:hlinkClr xmlns:ahyp="http://schemas.microsoft.com/office/drawing/2018/hyperlinkcolor" val="tx"/>
                    </a:ext>
                  </a:extLst>
                </a:hlinkClick>
              </a:rPr>
              <a:t>PPWeek26 Programme</a:t>
            </a:r>
            <a:r>
              <a:rPr lang="en-GB" sz="1400" b="1" dirty="0">
                <a:latin typeface="Arial" panose="020B0604020202020204" pitchFamily="34" charset="0"/>
                <a:ea typeface="Calibri"/>
                <a:cs typeface="Arial" panose="020B0604020202020204" pitchFamily="34" charset="0"/>
              </a:rPr>
              <a:t>	</a:t>
            </a:r>
          </a:p>
          <a:p>
            <a:endParaRPr lang="en-GB" sz="1400" b="1" dirty="0">
              <a:solidFill>
                <a:srgbClr val="333333"/>
              </a:solidFill>
              <a:latin typeface="Arial" panose="020B0604020202020204" pitchFamily="34" charset="0"/>
              <a:ea typeface="Calibri" panose="020F0502020204030204" pitchFamily="34" charset="0"/>
              <a:cs typeface="Arial" panose="020B0604020202020204" pitchFamily="34" charset="0"/>
            </a:endParaRPr>
          </a:p>
          <a:p>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For more information visit:</a:t>
            </a:r>
            <a:r>
              <a:rPr lang="en-GB" sz="1400" b="1"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GB" sz="1400" dirty="0">
                <a:solidFill>
                  <a:srgbClr val="003087"/>
                </a:solidFill>
                <a:latin typeface="Arial" panose="020B0604020202020204" pitchFamily="34" charset="0"/>
                <a:ea typeface="+mn-lt"/>
                <a:cs typeface="Arial" panose="020B0604020202020204" pitchFamily="34" charset="0"/>
                <a:hlinkClick r:id="rId3">
                  <a:extLst>
                    <a:ext uri="{A12FA001-AC4F-418D-AE19-62706E023703}">
                      <ahyp:hlinkClr xmlns:ahyp="http://schemas.microsoft.com/office/drawing/2018/hyperlinkcolor" val="tx"/>
                    </a:ext>
                  </a:extLst>
                </a:hlinkClick>
              </a:rPr>
              <a:t>www.ppn.nhs.uk</a:t>
            </a:r>
            <a:endParaRPr lang="en-GB" sz="1400" dirty="0">
              <a:solidFill>
                <a:srgbClr val="003087"/>
              </a:solidFill>
              <a:effectLst/>
              <a:latin typeface="Arial" panose="020B0604020202020204" pitchFamily="34" charset="0"/>
              <a:ea typeface="+mn-lt"/>
              <a:cs typeface="Arial" panose="020B0604020202020204" pitchFamily="34" charset="0"/>
            </a:endParaRPr>
          </a:p>
        </p:txBody>
      </p:sp>
    </p:spTree>
    <p:extLst>
      <p:ext uri="{BB962C8B-B14F-4D97-AF65-F5344CB8AC3E}">
        <p14:creationId xmlns:p14="http://schemas.microsoft.com/office/powerpoint/2010/main" val="1231812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86781" y="179472"/>
            <a:ext cx="7632595"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3087"/>
                </a:solidFill>
                <a:effectLst/>
                <a:uLnTx/>
                <a:uFillTx/>
                <a:latin typeface="Century Gothic"/>
                <a:ea typeface="Calibri"/>
                <a:cs typeface="Calibri"/>
              </a:rPr>
              <a:t>Psychological Professions Week 2026</a:t>
            </a:r>
            <a:endParaRPr kumimoji="0" lang="en-GB" sz="2400" b="1" i="0" u="none" strike="noStrike" kern="1200" cap="none" spc="0" normalizeH="0" baseline="0" noProof="0" dirty="0">
              <a:ln>
                <a:noFill/>
              </a:ln>
              <a:solidFill>
                <a:srgbClr val="003087"/>
              </a:solidFill>
              <a:effectLst/>
              <a:uLnTx/>
              <a:uFillTx/>
              <a:latin typeface="Calibri"/>
              <a:ea typeface="Calibri"/>
              <a:cs typeface="Calibri"/>
            </a:endParaRPr>
          </a:p>
          <a:p>
            <a:pPr>
              <a:lnSpc>
                <a:spcPct val="100000"/>
              </a:lnSpc>
              <a:spcBef>
                <a:spcPts val="0"/>
              </a:spcBef>
              <a:defRPr/>
            </a:pPr>
            <a:r>
              <a:rPr lang="en-GB" sz="1800" b="1" dirty="0">
                <a:solidFill>
                  <a:srgbClr val="003087"/>
                </a:solidFill>
                <a:latin typeface="Century Gothic"/>
                <a:ea typeface="Calibri"/>
                <a:cs typeface="Calibri"/>
              </a:rPr>
              <a:t>Join in and be part of the movement for a more psychological NHS</a:t>
            </a:r>
            <a:endParaRPr lang="en-GB" sz="1800" b="1" i="0" u="none" strike="noStrike" kern="1200" cap="none" spc="0" normalizeH="0" baseline="0" noProof="0" dirty="0">
              <a:ln>
                <a:noFill/>
              </a:ln>
              <a:solidFill>
                <a:srgbClr val="003087"/>
              </a:solidFill>
              <a:effectLst/>
              <a:uLnTx/>
              <a:uFillTx/>
              <a:latin typeface="Century Gothic" panose="020B0502020202020204" pitchFamily="34" charset="0"/>
              <a:ea typeface="Calibri"/>
              <a:cs typeface="Calibri"/>
            </a:endParaRPr>
          </a:p>
        </p:txBody>
      </p:sp>
      <p:sp>
        <p:nvSpPr>
          <p:cNvPr id="2" name="TextBox 1">
            <a:extLst>
              <a:ext uri="{FF2B5EF4-FFF2-40B4-BE49-F238E27FC236}">
                <a16:creationId xmlns:a16="http://schemas.microsoft.com/office/drawing/2014/main" id="{7F670AE0-1CD5-1038-8DEE-4CC43DA99758}"/>
              </a:ext>
              <a:ext uri="{C183D7F6-B498-43B3-948B-1728B52AA6E4}">
                <adec:decorative xmlns:adec="http://schemas.microsoft.com/office/drawing/2017/decorative" val="1"/>
              </a:ext>
            </a:extLst>
          </p:cNvPr>
          <p:cNvSpPr txBox="1"/>
          <p:nvPr/>
        </p:nvSpPr>
        <p:spPr>
          <a:xfrm>
            <a:off x="189802" y="1183521"/>
            <a:ext cx="8467018" cy="3108543"/>
          </a:xfrm>
          <a:prstGeom prst="rect">
            <a:avLst/>
          </a:prstGeom>
          <a:noFill/>
        </p:spPr>
        <p:txBody>
          <a:bodyPr wrap="square" lIns="91440" tIns="45720" rIns="91440" bIns="45720" anchor="t">
            <a:spAutoFit/>
          </a:bodyPr>
          <a:lstStyle/>
          <a:p>
            <a:r>
              <a:rPr lang="en-GB" sz="1400" dirty="0">
                <a:solidFill>
                  <a:srgbClr val="333333"/>
                </a:solidFill>
                <a:latin typeface="Arial" panose="020B0604020202020204" pitchFamily="34" charset="0"/>
                <a:ea typeface="+mn-lt"/>
                <a:cs typeface="Arial" panose="020B0604020202020204" pitchFamily="34" charset="0"/>
              </a:rPr>
              <a:t>This year, we are again asking organisations, services, teams and individuals to develop and deliver local events and communications to celebrate the great work the psychological professions do in the NHS. </a:t>
            </a:r>
          </a:p>
          <a:p>
            <a:endParaRPr lang="en-US" sz="1400" dirty="0">
              <a:latin typeface="Arial" panose="020B0604020202020204" pitchFamily="34" charset="0"/>
              <a:cs typeface="Arial" panose="020B0604020202020204" pitchFamily="34" charset="0"/>
            </a:endParaRPr>
          </a:p>
          <a:p>
            <a:r>
              <a:rPr lang="en-GB" sz="1400" dirty="0">
                <a:solidFill>
                  <a:srgbClr val="333333"/>
                </a:solidFill>
                <a:latin typeface="Arial" panose="020B0604020202020204" pitchFamily="34" charset="0"/>
                <a:ea typeface="+mn-lt"/>
                <a:cs typeface="Arial" panose="020B0604020202020204" pitchFamily="34" charset="0"/>
              </a:rPr>
              <a:t>Please consider the following guidance for events and communications:</a:t>
            </a: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mn-lt"/>
                <a:cs typeface="Arial" panose="020B0604020202020204" pitchFamily="34" charset="0"/>
              </a:rPr>
              <a:t>Align events and communications to the </a:t>
            </a:r>
            <a:r>
              <a:rPr lang="en-GB" sz="1400" dirty="0">
                <a:solidFill>
                  <a:srgbClr val="003087"/>
                </a:solidFill>
                <a:latin typeface="Arial" panose="020B0604020202020204" pitchFamily="34" charset="0"/>
                <a:ea typeface="+mn-lt"/>
                <a:cs typeface="Arial" panose="020B0604020202020204" pitchFamily="34" charset="0"/>
                <a:hlinkClick r:id="rId2">
                  <a:extLst>
                    <a:ext uri="{A12FA001-AC4F-418D-AE19-62706E023703}">
                      <ahyp:hlinkClr xmlns:ahyp="http://schemas.microsoft.com/office/drawing/2018/hyperlinkcolor" val="tx"/>
                    </a:ext>
                  </a:extLst>
                </a:hlinkClick>
              </a:rPr>
              <a:t>Vision for the Psychological Professions</a:t>
            </a:r>
            <a:r>
              <a:rPr lang="en-GB" sz="1400" dirty="0">
                <a:solidFill>
                  <a:srgbClr val="003087"/>
                </a:solidFill>
                <a:latin typeface="Arial" panose="020B0604020202020204" pitchFamily="34" charset="0"/>
                <a:ea typeface="+mn-lt"/>
                <a:cs typeface="Arial" panose="020B0604020202020204" pitchFamily="34" charset="0"/>
              </a:rPr>
              <a:t> </a:t>
            </a:r>
            <a:r>
              <a:rPr lang="en-GB" sz="1400" dirty="0">
                <a:solidFill>
                  <a:srgbClr val="333333"/>
                </a:solidFill>
                <a:latin typeface="Arial" panose="020B0604020202020204" pitchFamily="34" charset="0"/>
                <a:ea typeface="+mn-lt"/>
                <a:cs typeface="Arial" panose="020B0604020202020204" pitchFamily="34" charset="0"/>
              </a:rPr>
              <a:t>and the </a:t>
            </a:r>
            <a:r>
              <a:rPr lang="en-GB" sz="1400" dirty="0">
                <a:solidFill>
                  <a:srgbClr val="0563C1"/>
                </a:solidFill>
                <a:latin typeface="Arial" panose="020B0604020202020204" pitchFamily="34" charset="0"/>
                <a:ea typeface="+mn-lt"/>
                <a:cs typeface="Arial" panose="020B0604020202020204" pitchFamily="34" charset="0"/>
                <a:hlinkClick r:id="rId3">
                  <a:extLst>
                    <a:ext uri="{A12FA001-AC4F-418D-AE19-62706E023703}">
                      <ahyp:hlinkClr xmlns:ahyp="http://schemas.microsoft.com/office/drawing/2018/hyperlinkcolor" val="tx"/>
                    </a:ext>
                  </a:extLst>
                </a:hlinkClick>
              </a:rPr>
              <a:t>NHS 10 year</a:t>
            </a:r>
            <a:r>
              <a:rPr lang="en-GB" sz="1400" dirty="0">
                <a:solidFill>
                  <a:srgbClr val="003087"/>
                </a:solidFill>
                <a:latin typeface="Arial" panose="020B0604020202020204" pitchFamily="34" charset="0"/>
                <a:ea typeface="+mn-lt"/>
                <a:cs typeface="Arial" panose="020B0604020202020204" pitchFamily="34" charset="0"/>
                <a:hlinkClick r:id="rId3">
                  <a:extLst>
                    <a:ext uri="{A12FA001-AC4F-418D-AE19-62706E023703}">
                      <ahyp:hlinkClr xmlns:ahyp="http://schemas.microsoft.com/office/drawing/2018/hyperlinkcolor" val="tx"/>
                    </a:ext>
                  </a:extLst>
                </a:hlinkClick>
              </a:rPr>
              <a:t> health plan</a:t>
            </a:r>
            <a:r>
              <a:rPr lang="en-GB" sz="1400" dirty="0">
                <a:solidFill>
                  <a:srgbClr val="003087"/>
                </a:solidFill>
                <a:latin typeface="Arial" panose="020B0604020202020204" pitchFamily="34" charset="0"/>
                <a:ea typeface="+mn-lt"/>
                <a:cs typeface="Arial" panose="020B0604020202020204" pitchFamily="34" charset="0"/>
              </a:rPr>
              <a:t> </a:t>
            </a:r>
            <a:r>
              <a:rPr lang="en-GB" sz="1400" dirty="0">
                <a:solidFill>
                  <a:srgbClr val="333333"/>
                </a:solidFill>
                <a:latin typeface="Arial" panose="020B0604020202020204" pitchFamily="34" charset="0"/>
                <a:ea typeface="+mn-lt"/>
                <a:cs typeface="Arial" panose="020B0604020202020204" pitchFamily="34" charset="0"/>
              </a:rPr>
              <a:t>three shifts: sickness to prevention, hospital to community and analogue to digital.</a:t>
            </a: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mn-lt"/>
                <a:cs typeface="Arial" panose="020B0604020202020204" pitchFamily="34" charset="0"/>
              </a:rPr>
              <a:t>Support the building of bridges between practitioners, policy, and the public</a:t>
            </a: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mn-lt"/>
                <a:cs typeface="Arial" panose="020B0604020202020204" pitchFamily="34" charset="0"/>
              </a:rPr>
              <a:t>Recognise and support the unique and valuable contribution of all 21 psychological professions</a:t>
            </a: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mn-lt"/>
                <a:cs typeface="Arial" panose="020B0604020202020204" pitchFamily="34" charset="0"/>
              </a:rPr>
              <a:t>Involve people with lived experience in the design and delivery of events, alongside psychological professionals (and for regional and national events, NHS England colleagues)</a:t>
            </a: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mn-lt"/>
                <a:cs typeface="Arial" panose="020B0604020202020204" pitchFamily="34" charset="0"/>
              </a:rPr>
              <a:t>Demonstrate the impact the psychological professions have on delivering high quality healthcare for patients, carers, and families</a:t>
            </a: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mn-lt"/>
                <a:cs typeface="Arial" panose="020B0604020202020204" pitchFamily="34" charset="0"/>
              </a:rPr>
              <a:t>Promote the delivery of national policy and local innovation in ways that are in synergy</a:t>
            </a: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mn-lt"/>
                <a:cs typeface="Arial" panose="020B0604020202020204" pitchFamily="34" charset="0"/>
              </a:rPr>
              <a:t>Encourage people to join the PPN to be part of the movement for a more psychological NHS</a:t>
            </a:r>
            <a:r>
              <a:rPr lang="en-GB" sz="1400" dirty="0">
                <a:solidFill>
                  <a:srgbClr val="333333"/>
                </a:solidFill>
                <a:latin typeface="Didact Gothic"/>
                <a:ea typeface="+mn-lt"/>
                <a:cs typeface="+mn-lt"/>
              </a:rPr>
              <a:t>.</a:t>
            </a:r>
          </a:p>
        </p:txBody>
      </p:sp>
    </p:spTree>
    <p:extLst>
      <p:ext uri="{BB962C8B-B14F-4D97-AF65-F5344CB8AC3E}">
        <p14:creationId xmlns:p14="http://schemas.microsoft.com/office/powerpoint/2010/main" val="3812898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ocket ship launching into space, surrounded by planets representing each vision">
            <a:extLst>
              <a:ext uri="{FF2B5EF4-FFF2-40B4-BE49-F238E27FC236}">
                <a16:creationId xmlns:a16="http://schemas.microsoft.com/office/drawing/2014/main" id="{E95E02DC-A8C7-6F67-6291-938418AC2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73" y="79032"/>
            <a:ext cx="6405290" cy="4475553"/>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D1549EAA-58D5-7A01-DA78-E7261FB533D5}"/>
              </a:ext>
            </a:extLst>
          </p:cNvPr>
          <p:cNvSpPr txBox="1">
            <a:spLocks noGrp="1"/>
          </p:cNvSpPr>
          <p:nvPr>
            <p:ph type="title" idx="4294967295"/>
          </p:nvPr>
        </p:nvSpPr>
        <p:spPr>
          <a:xfrm>
            <a:off x="6775269" y="1435715"/>
            <a:ext cx="2305594"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2000" b="1" i="0" strike="noStrike" kern="1200" cap="none" spc="0" normalizeH="0" baseline="0" noProof="0" dirty="0">
                <a:ln>
                  <a:noFill/>
                </a:ln>
                <a:effectLst/>
                <a:uLnTx/>
                <a:uFillTx/>
                <a:ea typeface="+mn-ea"/>
                <a:hlinkClick r:id="rId3">
                  <a:extLst>
                    <a:ext uri="{A12FA001-AC4F-418D-AE19-62706E023703}">
                      <ahyp:hlinkClr xmlns:ahyp="http://schemas.microsoft.com/office/drawing/2018/hyperlinkcolor" val="tx"/>
                    </a:ext>
                  </a:extLst>
                </a:hlinkClick>
              </a:rPr>
              <a:t>Psychological Professions Vision for England</a:t>
            </a:r>
            <a:endParaRPr kumimoji="0" lang="en-GB" sz="2000" b="1" i="0" strike="noStrike" kern="1200" cap="none" spc="0" normalizeH="0" baseline="0" noProof="0" dirty="0">
              <a:ln>
                <a:noFill/>
              </a:ln>
              <a:effectLst/>
              <a:uLnTx/>
              <a:uFillTx/>
              <a:ea typeface="+mn-ea"/>
            </a:endParaRPr>
          </a:p>
        </p:txBody>
      </p:sp>
    </p:spTree>
    <p:extLst>
      <p:ext uri="{BB962C8B-B14F-4D97-AF65-F5344CB8AC3E}">
        <p14:creationId xmlns:p14="http://schemas.microsoft.com/office/powerpoint/2010/main" val="3330581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97738" y="218999"/>
            <a:ext cx="7632595"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kumimoji="0" lang="en-GB" sz="3200" b="1" i="0" u="none" strike="noStrike" kern="1200" cap="none" spc="0" normalizeH="0" baseline="0" noProof="0" dirty="0">
                <a:ln>
                  <a:noFill/>
                </a:ln>
                <a:solidFill>
                  <a:srgbClr val="003087"/>
                </a:solidFill>
                <a:effectLst/>
                <a:uLnTx/>
                <a:uFillTx/>
                <a:latin typeface="Century Gothic"/>
                <a:ea typeface="+mn-ea"/>
                <a:cs typeface="+mn-cs"/>
              </a:rPr>
              <a:t>How to</a:t>
            </a:r>
            <a:r>
              <a:rPr lang="en-GB" sz="3200" b="1" dirty="0">
                <a:solidFill>
                  <a:srgbClr val="003087"/>
                </a:solidFill>
                <a:latin typeface="Century Gothic"/>
                <a:ea typeface="+mn-ea"/>
                <a:cs typeface="+mn-cs"/>
              </a:rPr>
              <a:t> be part of PPWeek26</a:t>
            </a:r>
            <a:endParaRPr kumimoji="0" lang="en-GB" sz="2800" b="0" i="0" u="none" strike="noStrike" kern="1200" cap="none" spc="0" normalizeH="0" baseline="0" noProof="0" dirty="0">
              <a:ln>
                <a:noFill/>
              </a:ln>
              <a:solidFill>
                <a:srgbClr val="003087"/>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CD88302-4157-9885-1236-DD1007E817D2}"/>
              </a:ext>
              <a:ext uri="{C183D7F6-B498-43B3-948B-1728B52AA6E4}">
                <adec:decorative xmlns:adec="http://schemas.microsoft.com/office/drawing/2017/decorative" val="1"/>
              </a:ext>
            </a:extLst>
          </p:cNvPr>
          <p:cNvSpPr txBox="1"/>
          <p:nvPr/>
        </p:nvSpPr>
        <p:spPr>
          <a:xfrm>
            <a:off x="197738" y="1043156"/>
            <a:ext cx="8426949" cy="3229474"/>
          </a:xfrm>
          <a:prstGeom prst="rect">
            <a:avLst/>
          </a:prstGeom>
          <a:noFill/>
        </p:spPr>
        <p:txBody>
          <a:bodyPr wrap="square" lIns="91440" tIns="45720" rIns="91440" bIns="45720" anchor="t">
            <a:spAutoFit/>
          </a:bodyPr>
          <a:lstStyle/>
          <a:p>
            <a:pPr>
              <a:lnSpc>
                <a:spcPct val="107000"/>
              </a:lnSpc>
              <a:spcAft>
                <a:spcPts val="800"/>
              </a:spcAft>
            </a:pPr>
            <a:r>
              <a:rPr lang="en-GB" sz="1400" b="0" i="0" dirty="0">
                <a:solidFill>
                  <a:srgbClr val="333333"/>
                </a:solidFill>
                <a:effectLst/>
                <a:latin typeface="Arial" panose="020B0604020202020204" pitchFamily="34" charset="0"/>
                <a:cs typeface="Arial" panose="020B0604020202020204" pitchFamily="34" charset="0"/>
              </a:rPr>
              <a:t>We need your help to encourage</a:t>
            </a:r>
            <a:r>
              <a:rPr lang="en-GB" sz="1400" dirty="0">
                <a:solidFill>
                  <a:srgbClr val="333333"/>
                </a:solidFill>
                <a:latin typeface="Arial" panose="020B0604020202020204" pitchFamily="34" charset="0"/>
                <a:cs typeface="Arial" panose="020B0604020202020204" pitchFamily="34" charset="0"/>
              </a:rPr>
              <a:t> </a:t>
            </a:r>
            <a:r>
              <a:rPr lang="en-GB" sz="1400" b="0" i="0" dirty="0">
                <a:solidFill>
                  <a:srgbClr val="333333"/>
                </a:solidFill>
                <a:effectLst/>
                <a:latin typeface="Arial" panose="020B0604020202020204" pitchFamily="34" charset="0"/>
                <a:cs typeface="Arial" panose="020B0604020202020204" pitchFamily="34" charset="0"/>
              </a:rPr>
              <a:t>colleagues, organisations and partners to mark Psychological Professions Week </a:t>
            </a:r>
            <a:r>
              <a:rPr lang="en-GB" sz="1400" dirty="0">
                <a:solidFill>
                  <a:srgbClr val="333333"/>
                </a:solidFill>
                <a:latin typeface="Arial" panose="020B0604020202020204" pitchFamily="34" charset="0"/>
                <a:cs typeface="Arial" panose="020B0604020202020204" pitchFamily="34" charset="0"/>
              </a:rPr>
              <a:t>2026</a:t>
            </a:r>
            <a:r>
              <a:rPr lang="en-GB" sz="1400" b="0" i="0" dirty="0">
                <a:solidFill>
                  <a:srgbClr val="333333"/>
                </a:solidFill>
                <a:effectLst/>
                <a:latin typeface="Arial" panose="020B0604020202020204" pitchFamily="34" charset="0"/>
                <a:cs typeface="Arial" panose="020B0604020202020204" pitchFamily="34" charset="0"/>
              </a:rPr>
              <a:t>. </a:t>
            </a:r>
            <a:r>
              <a:rPr lang="en-GB" sz="1400" dirty="0">
                <a:solidFill>
                  <a:srgbClr val="333333"/>
                </a:solidFill>
                <a:latin typeface="Arial" panose="020B0604020202020204" pitchFamily="34" charset="0"/>
                <a:cs typeface="Arial" panose="020B0604020202020204" pitchFamily="34" charset="0"/>
              </a:rPr>
              <a:t> </a:t>
            </a:r>
            <a:endParaRPr lang="en-US" sz="1400" dirty="0">
              <a:solidFill>
                <a:srgbClr val="333333"/>
              </a:solidFill>
              <a:latin typeface="Arial" panose="020B0604020202020204" pitchFamily="34" charset="0"/>
              <a:cs typeface="Arial" panose="020B0604020202020204" pitchFamily="34" charset="0"/>
            </a:endParaRPr>
          </a:p>
          <a:p>
            <a:pPr>
              <a:lnSpc>
                <a:spcPct val="107000"/>
              </a:lnSpc>
              <a:spcAft>
                <a:spcPts val="800"/>
              </a:spcAft>
            </a:pPr>
            <a:r>
              <a:rPr lang="en-GB" sz="1400" b="0" i="0" dirty="0">
                <a:solidFill>
                  <a:srgbClr val="333333"/>
                </a:solidFill>
                <a:effectLst/>
                <a:latin typeface="Arial" panose="020B0604020202020204" pitchFamily="34" charset="0"/>
                <a:cs typeface="Arial" panose="020B0604020202020204" pitchFamily="34" charset="0"/>
              </a:rPr>
              <a:t>You can help </a:t>
            </a:r>
            <a:r>
              <a:rPr lang="en-GB" sz="1400" dirty="0">
                <a:solidFill>
                  <a:srgbClr val="333333"/>
                </a:solidFill>
                <a:latin typeface="Arial" panose="020B0604020202020204" pitchFamily="34" charset="0"/>
                <a:cs typeface="Arial" panose="020B0604020202020204" pitchFamily="34" charset="0"/>
              </a:rPr>
              <a:t>to do</a:t>
            </a:r>
            <a:r>
              <a:rPr lang="en-GB" sz="1400" b="0" i="0" dirty="0">
                <a:solidFill>
                  <a:srgbClr val="333333"/>
                </a:solidFill>
                <a:effectLst/>
                <a:latin typeface="Arial" panose="020B0604020202020204" pitchFamily="34" charset="0"/>
                <a:cs typeface="Arial" panose="020B0604020202020204" pitchFamily="34" charset="0"/>
              </a:rPr>
              <a:t> this by:</a:t>
            </a:r>
            <a:endParaRPr lang="en-GB" sz="1400" dirty="0">
              <a:solidFill>
                <a:srgbClr val="333333"/>
              </a:solidFill>
              <a:latin typeface="Arial" panose="020B060402020202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1400" dirty="0">
                <a:solidFill>
                  <a:srgbClr val="333333"/>
                </a:solidFill>
                <a:latin typeface="Arial" panose="020B0604020202020204" pitchFamily="34" charset="0"/>
                <a:ea typeface="Calibri"/>
                <a:cs typeface="Arial" panose="020B0604020202020204" pitchFamily="34" charset="0"/>
              </a:rPr>
              <a:t>Adding the </a:t>
            </a:r>
            <a:r>
              <a:rPr lang="en-US" sz="1400" dirty="0">
                <a:solidFill>
                  <a:srgbClr val="003087"/>
                </a:solidFill>
                <a:latin typeface="Arial" panose="020B0604020202020204" pitchFamily="34" charset="0"/>
                <a:ea typeface="Calibri"/>
                <a:cs typeface="Arial" panose="020B0604020202020204" pitchFamily="34" charset="0"/>
                <a:hlinkClick r:id="rId2">
                  <a:extLst>
                    <a:ext uri="{A12FA001-AC4F-418D-AE19-62706E023703}">
                      <ahyp:hlinkClr xmlns:ahyp="http://schemas.microsoft.com/office/drawing/2018/hyperlinkcolor" val="tx"/>
                    </a:ext>
                  </a:extLst>
                </a:hlinkClick>
              </a:rPr>
              <a:t>PPWeek26 email signature</a:t>
            </a:r>
            <a:r>
              <a:rPr lang="en-US" sz="1400" dirty="0">
                <a:solidFill>
                  <a:srgbClr val="003087"/>
                </a:solidFill>
                <a:latin typeface="Arial" panose="020B0604020202020204" pitchFamily="34" charset="0"/>
                <a:ea typeface="Calibri"/>
                <a:cs typeface="Arial" panose="020B0604020202020204" pitchFamily="34" charset="0"/>
              </a:rPr>
              <a:t> </a:t>
            </a:r>
            <a:r>
              <a:rPr lang="en-US" sz="1400" dirty="0">
                <a:solidFill>
                  <a:srgbClr val="333333"/>
                </a:solidFill>
                <a:latin typeface="Arial" panose="020B0604020202020204" pitchFamily="34" charset="0"/>
                <a:ea typeface="Calibri"/>
                <a:cs typeface="Arial" panose="020B0604020202020204" pitchFamily="34" charset="0"/>
              </a:rPr>
              <a:t>image to your emails during September to November</a:t>
            </a:r>
          </a:p>
          <a:p>
            <a:pPr marL="285750" indent="-285750">
              <a:lnSpc>
                <a:spcPct val="107000"/>
              </a:lnSpc>
              <a:spcAft>
                <a:spcPts val="800"/>
              </a:spcAft>
              <a:buFont typeface="Arial" panose="020B0604020202020204" pitchFamily="34" charset="0"/>
              <a:buChar char="•"/>
            </a:pPr>
            <a:r>
              <a:rPr lang="en-US" sz="1400" dirty="0">
                <a:solidFill>
                  <a:srgbClr val="333333"/>
                </a:solidFill>
                <a:latin typeface="Arial" panose="020B0604020202020204" pitchFamily="34" charset="0"/>
                <a:ea typeface="Calibri"/>
                <a:cs typeface="Arial" panose="020B0604020202020204" pitchFamily="34" charset="0"/>
              </a:rPr>
              <a:t>Using the </a:t>
            </a:r>
            <a:r>
              <a:rPr lang="en-US" sz="1400" dirty="0">
                <a:solidFill>
                  <a:srgbClr val="003087"/>
                </a:solidFill>
                <a:latin typeface="Arial" panose="020B0604020202020204" pitchFamily="34" charset="0"/>
                <a:ea typeface="Calibri"/>
                <a:cs typeface="Arial" panose="020B0604020202020204" pitchFamily="34" charset="0"/>
                <a:hlinkClick r:id="rId2">
                  <a:extLst>
                    <a:ext uri="{A12FA001-AC4F-418D-AE19-62706E023703}">
                      <ahyp:hlinkClr xmlns:ahyp="http://schemas.microsoft.com/office/drawing/2018/hyperlinkcolor" val="tx"/>
                    </a:ext>
                  </a:extLst>
                </a:hlinkClick>
              </a:rPr>
              <a:t>PPWeek26 Teams backgrounds</a:t>
            </a:r>
            <a:r>
              <a:rPr lang="en-US" sz="1400" dirty="0">
                <a:solidFill>
                  <a:srgbClr val="003087"/>
                </a:solidFill>
                <a:latin typeface="Arial" panose="020B0604020202020204" pitchFamily="34" charset="0"/>
                <a:ea typeface="Calibri"/>
                <a:cs typeface="Arial" panose="020B0604020202020204" pitchFamily="34" charset="0"/>
              </a:rPr>
              <a:t> </a:t>
            </a:r>
            <a:r>
              <a:rPr lang="en-US" sz="1400" dirty="0">
                <a:solidFill>
                  <a:srgbClr val="333333"/>
                </a:solidFill>
                <a:latin typeface="Arial" panose="020B0604020202020204" pitchFamily="34" charset="0"/>
                <a:ea typeface="Calibri"/>
                <a:cs typeface="Arial" panose="020B0604020202020204" pitchFamily="34" charset="0"/>
              </a:rPr>
              <a:t>during October and November</a:t>
            </a:r>
          </a:p>
          <a:p>
            <a:pPr marL="285750" indent="-285750">
              <a:lnSpc>
                <a:spcPct val="107000"/>
              </a:lnSpc>
              <a:spcAft>
                <a:spcPts val="800"/>
              </a:spcAft>
              <a:buFont typeface="Arial" panose="020B0604020202020204" pitchFamily="34" charset="0"/>
              <a:buChar char="•"/>
            </a:pPr>
            <a:r>
              <a:rPr lang="en-US" sz="1400" dirty="0">
                <a:solidFill>
                  <a:srgbClr val="333333"/>
                </a:solidFill>
                <a:latin typeface="Arial" panose="020B0604020202020204" pitchFamily="34" charset="0"/>
                <a:ea typeface="Calibri" panose="020F0502020204030204" pitchFamily="34" charset="0"/>
                <a:cs typeface="Arial" panose="020B0604020202020204" pitchFamily="34" charset="0"/>
              </a:rPr>
              <a:t>Encourage people to join the PPN to be part of the movement for a more psychological NHS</a:t>
            </a:r>
          </a:p>
          <a:p>
            <a:pPr marL="285750" indent="-285750">
              <a:lnSpc>
                <a:spcPct val="107000"/>
              </a:lnSpc>
              <a:spcAft>
                <a:spcPts val="800"/>
              </a:spcAft>
              <a:buFont typeface="Arial" panose="020B0604020202020204" pitchFamily="34" charset="0"/>
              <a:buChar char="•"/>
            </a:pPr>
            <a:r>
              <a:rPr lang="en-US"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Developing creative and authentic local content to promote Psychological Professions Week across your platforms</a:t>
            </a:r>
            <a:endParaRPr lang="en-US" sz="1400" dirty="0">
              <a:latin typeface="Arial" panose="020B060402020202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This can include profiling and telling the stories of </a:t>
            </a:r>
            <a:r>
              <a:rPr lang="en-US" sz="1400" dirty="0">
                <a:solidFill>
                  <a:srgbClr val="333333"/>
                </a:solidFill>
                <a:latin typeface="Arial" panose="020B0604020202020204" pitchFamily="34" charset="0"/>
                <a:ea typeface="Calibri" panose="020F0502020204030204" pitchFamily="34" charset="0"/>
                <a:cs typeface="Arial" panose="020B0604020202020204" pitchFamily="34" charset="0"/>
              </a:rPr>
              <a:t>psychological professionals, service users who have benefited from their services, sharing job and career opportunities that are available, creating </a:t>
            </a:r>
            <a:r>
              <a:rPr lang="en-US"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blogs, posting on social media, </a:t>
            </a:r>
            <a:r>
              <a:rPr lang="en-US" sz="1400" dirty="0">
                <a:solidFill>
                  <a:srgbClr val="333333"/>
                </a:solidFill>
                <a:latin typeface="Arial" panose="020B0604020202020204" pitchFamily="34" charset="0"/>
                <a:ea typeface="Calibri" panose="020F0502020204030204" pitchFamily="34" charset="0"/>
                <a:cs typeface="Arial" panose="020B0604020202020204" pitchFamily="34" charset="0"/>
              </a:rPr>
              <a:t>developing </a:t>
            </a:r>
            <a:r>
              <a:rPr lang="en-US"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local news stories, running virtual or face to face events.</a:t>
            </a:r>
            <a:endParaRPr lang="en-US" sz="1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70601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97738" y="218999"/>
            <a:ext cx="7632595"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3087"/>
                </a:solidFill>
                <a:effectLst/>
                <a:uLnTx/>
                <a:uFillTx/>
                <a:latin typeface="Century Gothic"/>
                <a:ea typeface="+mn-ea"/>
                <a:cs typeface="+mn-cs"/>
              </a:rPr>
              <a:t>How to</a:t>
            </a:r>
            <a:r>
              <a:rPr lang="en-GB" sz="3200" b="1" dirty="0">
                <a:solidFill>
                  <a:srgbClr val="003087"/>
                </a:solidFill>
                <a:latin typeface="Century Gothic"/>
                <a:ea typeface="+mn-ea"/>
                <a:cs typeface="+mn-cs"/>
              </a:rPr>
              <a:t> be part of PPWeek26</a:t>
            </a:r>
            <a:endParaRPr kumimoji="0" lang="en-GB" sz="2800" b="0" i="0" u="none" strike="noStrike" kern="1200" cap="none" spc="0" normalizeH="0" baseline="0" noProof="0" dirty="0">
              <a:ln>
                <a:noFill/>
              </a:ln>
              <a:solidFill>
                <a:srgbClr val="003087"/>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CD88302-4157-9885-1236-DD1007E817D2}"/>
              </a:ext>
              <a:ext uri="{C183D7F6-B498-43B3-948B-1728B52AA6E4}">
                <adec:decorative xmlns:adec="http://schemas.microsoft.com/office/drawing/2017/decorative" val="1"/>
              </a:ext>
            </a:extLst>
          </p:cNvPr>
          <p:cNvSpPr txBox="1"/>
          <p:nvPr/>
        </p:nvSpPr>
        <p:spPr>
          <a:xfrm>
            <a:off x="358525" y="967527"/>
            <a:ext cx="8426949" cy="3987438"/>
          </a:xfrm>
          <a:prstGeom prst="rect">
            <a:avLst/>
          </a:prstGeom>
          <a:noFill/>
        </p:spPr>
        <p:txBody>
          <a:bodyPr wrap="square" lIns="91440" tIns="45720" rIns="91440" bIns="45720" anchor="t">
            <a:spAutoFit/>
          </a:bodyPr>
          <a:lstStyle/>
          <a:p>
            <a:pPr>
              <a:lnSpc>
                <a:spcPct val="107000"/>
              </a:lnSpc>
              <a:spcAft>
                <a:spcPts val="800"/>
              </a:spcAft>
            </a:pPr>
            <a:r>
              <a:rPr lang="en-GB" sz="1400" b="0" i="0" dirty="0">
                <a:solidFill>
                  <a:srgbClr val="333333"/>
                </a:solidFill>
                <a:effectLst/>
                <a:latin typeface="Arial" panose="020B0604020202020204" pitchFamily="34" charset="0"/>
                <a:cs typeface="Arial" panose="020B0604020202020204" pitchFamily="34" charset="0"/>
              </a:rPr>
              <a:t>You can help us </a:t>
            </a:r>
            <a:r>
              <a:rPr lang="en-GB" sz="1400" dirty="0">
                <a:solidFill>
                  <a:srgbClr val="333333"/>
                </a:solidFill>
                <a:latin typeface="Arial" panose="020B0604020202020204" pitchFamily="34" charset="0"/>
                <a:cs typeface="Arial" panose="020B0604020202020204" pitchFamily="34" charset="0"/>
              </a:rPr>
              <a:t>d</a:t>
            </a:r>
            <a:r>
              <a:rPr lang="en-GB" sz="1400" b="0" i="0" dirty="0">
                <a:solidFill>
                  <a:srgbClr val="333333"/>
                </a:solidFill>
                <a:effectLst/>
                <a:latin typeface="Arial" panose="020B0604020202020204" pitchFamily="34" charset="0"/>
                <a:cs typeface="Arial" panose="020B0604020202020204" pitchFamily="34" charset="0"/>
              </a:rPr>
              <a:t>o this by:</a:t>
            </a:r>
            <a:endParaRPr lang="en-GB" sz="1400" dirty="0">
              <a:solidFill>
                <a:srgbClr val="333333"/>
              </a:solidFill>
              <a:latin typeface="Arial" panose="020B060402020202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US"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Sharing</a:t>
            </a:r>
            <a:r>
              <a:rPr lang="en-US" sz="1400" dirty="0">
                <a:solidFill>
                  <a:srgbClr val="333333"/>
                </a:solidFill>
                <a:latin typeface="Arial" panose="020B0604020202020204" pitchFamily="34" charset="0"/>
                <a:ea typeface="+mn-lt"/>
                <a:cs typeface="Arial" panose="020B0604020202020204" pitchFamily="34" charset="0"/>
              </a:rPr>
              <a:t>, via your channels, networks and social media, the details of </a:t>
            </a:r>
            <a:r>
              <a:rPr lang="en-US" sz="1400" dirty="0">
                <a:solidFill>
                  <a:srgbClr val="333333"/>
                </a:solidFill>
                <a:effectLst/>
                <a:latin typeface="Arial" panose="020B0604020202020204" pitchFamily="34" charset="0"/>
                <a:ea typeface="+mn-lt"/>
                <a:cs typeface="Arial" panose="020B0604020202020204" pitchFamily="34" charset="0"/>
              </a:rPr>
              <a:t>Psychological</a:t>
            </a:r>
            <a:r>
              <a:rPr lang="en-US" sz="1400" dirty="0">
                <a:solidFill>
                  <a:srgbClr val="333333"/>
                </a:solidFill>
                <a:latin typeface="Arial" panose="020B0604020202020204" pitchFamily="34" charset="0"/>
                <a:ea typeface="+mn-lt"/>
                <a:cs typeface="Arial" panose="020B0604020202020204" pitchFamily="34" charset="0"/>
              </a:rPr>
              <a:t> Professions Week 2026, national webinar, regional events, local events, PPN website, key messages, communication assets and membership links.</a:t>
            </a:r>
          </a:p>
          <a:p>
            <a:pPr marL="0" indent="0">
              <a:buNone/>
            </a:pPr>
            <a:r>
              <a:rPr lang="en-US" sz="1400" dirty="0">
                <a:solidFill>
                  <a:srgbClr val="333333"/>
                </a:solidFill>
                <a:latin typeface="Arial" panose="020B0604020202020204" pitchFamily="34" charset="0"/>
                <a:ea typeface="Calibri" panose="020F0502020204030204" pitchFamily="34" charset="0"/>
                <a:cs typeface="Arial" panose="020B0604020202020204" pitchFamily="34" charset="0"/>
              </a:rPr>
              <a:t>Don’t forget to share your activity with us. You can also tag </a:t>
            </a:r>
            <a:r>
              <a:rPr lang="en-US" sz="1400" b="0" i="0" u="none" strike="noStrike" baseline="0" dirty="0">
                <a:solidFill>
                  <a:srgbClr val="333333"/>
                </a:solidFill>
                <a:latin typeface="Arial" panose="020B0604020202020204" pitchFamily="34" charset="0"/>
                <a:cs typeface="Arial" panose="020B0604020202020204" pitchFamily="34" charset="0"/>
              </a:rPr>
              <a:t>relevant regional PPN accounts on various social media platforms:</a:t>
            </a:r>
          </a:p>
          <a:p>
            <a:r>
              <a:rPr lang="en-GB" sz="1400" dirty="0">
                <a:latin typeface="Arial" panose="020B0604020202020204" pitchFamily="34" charset="0"/>
                <a:ea typeface="+mn-lt"/>
                <a:cs typeface="Arial" panose="020B0604020202020204" pitchFamily="34" charset="0"/>
                <a:hlinkClick r:id="rId3"/>
              </a:rPr>
              <a:t>Psychological Professions Network North West | LinkedIn</a:t>
            </a:r>
            <a:endParaRPr lang="en-GB" sz="1400" dirty="0">
              <a:latin typeface="Arial" panose="020B0604020202020204" pitchFamily="34" charset="0"/>
              <a:ea typeface="+mn-lt"/>
              <a:cs typeface="Arial" panose="020B0604020202020204" pitchFamily="34" charset="0"/>
            </a:endParaRPr>
          </a:p>
          <a:p>
            <a:r>
              <a:rPr lang="en-GB" sz="1400" dirty="0">
                <a:latin typeface="Arial" panose="020B0604020202020204" pitchFamily="34" charset="0"/>
                <a:cs typeface="Arial" panose="020B0604020202020204" pitchFamily="34" charset="0"/>
                <a:hlinkClick r:id="rId4" tooltip="Original URL: https://www.linkedin.com/company/psychological-professions-network-midlands/. Click or tap if you trust this link."/>
              </a:rPr>
              <a:t>Psychological Professions Network Midlands </a:t>
            </a:r>
            <a:r>
              <a:rPr lang="en-GB" sz="1400" dirty="0">
                <a:latin typeface="Arial" panose="020B0604020202020204" pitchFamily="34" charset="0"/>
                <a:ea typeface="+mn-lt"/>
                <a:cs typeface="Arial" panose="020B0604020202020204" pitchFamily="34" charset="0"/>
                <a:hlinkClick r:id="rId4"/>
              </a:rPr>
              <a:t>| </a:t>
            </a:r>
            <a:r>
              <a:rPr lang="en-GB" sz="1400" dirty="0">
                <a:latin typeface="Arial" panose="020B0604020202020204" pitchFamily="34" charset="0"/>
                <a:cs typeface="Arial" panose="020B0604020202020204" pitchFamily="34" charset="0"/>
                <a:hlinkClick r:id="rId4" tooltip="Original URL: https://www.linkedin.com/company/psychological-professions-network-midlands/. Click or tap if you trust this link."/>
              </a:rPr>
              <a:t>LinkedIn</a:t>
            </a:r>
            <a:endParaRPr lang="en-US" sz="1400" dirty="0">
              <a:latin typeface="Arial" panose="020B0604020202020204" pitchFamily="34" charset="0"/>
              <a:ea typeface="+mn-lt"/>
              <a:cs typeface="Arial" panose="020B0604020202020204" pitchFamily="34" charset="0"/>
            </a:endParaRPr>
          </a:p>
          <a:p>
            <a:r>
              <a:rPr lang="en-GB" sz="1400" dirty="0">
                <a:latin typeface="Arial" panose="020B0604020202020204" pitchFamily="34" charset="0"/>
                <a:cs typeface="Arial" panose="020B0604020202020204" pitchFamily="34" charset="0"/>
                <a:hlinkClick r:id="rId5"/>
              </a:rPr>
              <a:t>Psychological Professions Network South West| LinkedIn</a:t>
            </a: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hlinkClick r:id="rId6"/>
              </a:rPr>
              <a:t>Psychological Professions Network London | LinkedIn</a:t>
            </a: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hlinkClick r:id="rId7"/>
              </a:rPr>
              <a:t>Psychological Professions Network East of England | LinkedIn</a:t>
            </a: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hlinkClick r:id="rId8"/>
              </a:rPr>
              <a:t>Psychological Professions Network North East and Yorkshire | LinkedIn</a:t>
            </a:r>
            <a:endParaRPr lang="en-GB" sz="1400" dirty="0">
              <a:latin typeface="Arial" panose="020B0604020202020204" pitchFamily="34" charset="0"/>
              <a:cs typeface="Arial" panose="020B0604020202020204" pitchFamily="34" charset="0"/>
            </a:endParaRPr>
          </a:p>
          <a:p>
            <a:endParaRPr lang="en-GB" sz="600" dirty="0">
              <a:latin typeface="Arial" panose="020B0604020202020204" pitchFamily="34" charset="0"/>
              <a:cs typeface="Arial" panose="020B0604020202020204" pitchFamily="34" charset="0"/>
            </a:endParaRPr>
          </a:p>
          <a:p>
            <a:r>
              <a:rPr lang="en-US" sz="1400" b="0" i="0" u="none" strike="noStrike" baseline="0" dirty="0">
                <a:solidFill>
                  <a:srgbClr val="333333"/>
                </a:solidFill>
                <a:latin typeface="Arial" panose="020B0604020202020204" pitchFamily="34" charset="0"/>
                <a:cs typeface="Arial" panose="020B0604020202020204" pitchFamily="34" charset="0"/>
              </a:rPr>
              <a:t>Please use the hashtag </a:t>
            </a:r>
            <a:r>
              <a:rPr lang="en-US" sz="1400" b="1" i="0" u="none" strike="noStrike" baseline="0" dirty="0">
                <a:solidFill>
                  <a:srgbClr val="333333"/>
                </a:solidFill>
                <a:latin typeface="Arial" panose="020B0604020202020204" pitchFamily="34" charset="0"/>
                <a:cs typeface="Arial" panose="020B0604020202020204" pitchFamily="34" charset="0"/>
              </a:rPr>
              <a:t>#</a:t>
            </a:r>
            <a:r>
              <a:rPr lang="en-US" sz="1400" b="1" dirty="0">
                <a:solidFill>
                  <a:srgbClr val="333333"/>
                </a:solidFill>
                <a:latin typeface="Arial" panose="020B0604020202020204" pitchFamily="34" charset="0"/>
                <a:cs typeface="Arial" panose="020B0604020202020204" pitchFamily="34" charset="0"/>
              </a:rPr>
              <a:t>PPWeek26</a:t>
            </a:r>
            <a:r>
              <a:rPr lang="en-US" sz="1400" b="1" i="0" u="none" strike="noStrike" baseline="0" dirty="0">
                <a:solidFill>
                  <a:srgbClr val="333333"/>
                </a:solidFill>
                <a:latin typeface="Arial" panose="020B0604020202020204" pitchFamily="34" charset="0"/>
                <a:cs typeface="Arial" panose="020B0604020202020204" pitchFamily="34" charset="0"/>
              </a:rPr>
              <a:t> or </a:t>
            </a:r>
            <a:r>
              <a:rPr lang="en-US" sz="1400" b="1" dirty="0">
                <a:solidFill>
                  <a:srgbClr val="333333"/>
                </a:solidFill>
                <a:latin typeface="Arial" panose="020B0604020202020204" pitchFamily="34" charset="0"/>
                <a:cs typeface="Arial" panose="020B0604020202020204" pitchFamily="34" charset="0"/>
              </a:rPr>
              <a:t>#PsychologicalProfessionsWeek2026 </a:t>
            </a:r>
            <a:r>
              <a:rPr lang="en-US" sz="1400" b="0" i="0" u="none" strike="noStrike" baseline="0" dirty="0">
                <a:solidFill>
                  <a:srgbClr val="333333"/>
                </a:solidFill>
                <a:latin typeface="Arial" panose="020B0604020202020204" pitchFamily="34" charset="0"/>
                <a:cs typeface="Arial" panose="020B0604020202020204" pitchFamily="34" charset="0"/>
              </a:rPr>
              <a:t>in all posts.</a:t>
            </a:r>
            <a:endParaRPr lang="en-GB" sz="1400" dirty="0">
              <a:solidFill>
                <a:srgbClr val="333333"/>
              </a:solidFill>
              <a:latin typeface="Arial" panose="020B0604020202020204" pitchFamily="34" charset="0"/>
              <a:ea typeface="Calibri" panose="020F0502020204030204" pitchFamily="34" charset="0"/>
              <a:cs typeface="Arial" panose="020B0604020202020204" pitchFamily="34" charset="0"/>
            </a:endParaRPr>
          </a:p>
          <a:p>
            <a:pPr marL="285750" indent="-285750">
              <a:lnSpc>
                <a:spcPct val="107000"/>
              </a:lnSpc>
              <a:spcAft>
                <a:spcPts val="800"/>
              </a:spcAft>
              <a:buFont typeface="Arial" panose="020B0604020202020204" pitchFamily="34" charset="0"/>
              <a:buChar char="•"/>
            </a:pPr>
            <a:endParaRPr lang="en-US" sz="1600" dirty="0">
              <a:effectLst/>
              <a:latin typeface="Didact Gothic"/>
              <a:ea typeface="+mn-lt"/>
              <a:cs typeface="+mn-lt"/>
            </a:endParaRPr>
          </a:p>
          <a:p>
            <a:pPr marL="285750" indent="-285750">
              <a:lnSpc>
                <a:spcPct val="107000"/>
              </a:lnSpc>
              <a:spcAft>
                <a:spcPts val="800"/>
              </a:spcAft>
              <a:buFont typeface="Arial" panose="020B0604020202020204" pitchFamily="34" charset="0"/>
              <a:buChar char="•"/>
            </a:pPr>
            <a:endParaRPr lang="en-US" sz="1600" dirty="0">
              <a:effectLst/>
              <a:latin typeface="Didact Gothic" panose="000005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4060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428A17-0154-B10A-E6A9-D7029C480767}"/>
              </a:ext>
              <a:ext uri="{C183D7F6-B498-43B3-948B-1728B52AA6E4}">
                <adec:decorative xmlns:adec="http://schemas.microsoft.com/office/drawing/2017/decorative" val="1"/>
              </a:ext>
            </a:extLst>
          </p:cNvPr>
          <p:cNvSpPr/>
          <p:nvPr/>
        </p:nvSpPr>
        <p:spPr>
          <a:xfrm>
            <a:off x="623413" y="886812"/>
            <a:ext cx="62388" cy="2738131"/>
          </a:xfrm>
          <a:prstGeom prst="rect">
            <a:avLst/>
          </a:prstGeom>
          <a:solidFill>
            <a:srgbClr val="003087"/>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solidFill>
                <a:srgbClr val="003087"/>
              </a:solidFill>
            </a:endParaRPr>
          </a:p>
        </p:txBody>
      </p:sp>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86781" y="179472"/>
            <a:ext cx="763259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3087"/>
                </a:solidFill>
                <a:effectLst/>
                <a:uLnTx/>
                <a:uFillTx/>
                <a:latin typeface="Century Gothic" panose="020B0502020202020204" pitchFamily="34" charset="0"/>
                <a:ea typeface="Calibri"/>
                <a:cs typeface="Calibri"/>
              </a:rPr>
              <a:t>Key dates</a:t>
            </a:r>
            <a:endParaRPr kumimoji="0" lang="en-GB" sz="2700" b="1" i="0" u="none" strike="noStrike" kern="1200" cap="none" spc="0" normalizeH="0" baseline="0" noProof="0" dirty="0">
              <a:ln>
                <a:noFill/>
              </a:ln>
              <a:solidFill>
                <a:srgbClr val="003087"/>
              </a:solidFill>
              <a:effectLst>
                <a:outerShdw blurRad="38100" dist="38100" dir="2700000" algn="tl">
                  <a:srgbClr val="000000">
                    <a:alpha val="43137"/>
                  </a:srgbClr>
                </a:outerShdw>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B637B0E0-C73A-D87A-63E4-46D2E0E40E0B}"/>
              </a:ext>
              <a:ext uri="{C183D7F6-B498-43B3-948B-1728B52AA6E4}">
                <adec:decorative xmlns:adec="http://schemas.microsoft.com/office/drawing/2017/decorative" val="1"/>
              </a:ext>
            </a:extLst>
          </p:cNvPr>
          <p:cNvGrpSpPr/>
          <p:nvPr/>
        </p:nvGrpSpPr>
        <p:grpSpPr>
          <a:xfrm>
            <a:off x="572029" y="1408425"/>
            <a:ext cx="182231" cy="1730931"/>
            <a:chOff x="709612" y="1613708"/>
            <a:chExt cx="409575" cy="3746440"/>
          </a:xfrm>
          <a:solidFill>
            <a:schemeClr val="bg2">
              <a:lumMod val="75000"/>
            </a:schemeClr>
          </a:solidFill>
        </p:grpSpPr>
        <p:sp>
          <p:nvSpPr>
            <p:cNvPr id="10" name="Oval 9">
              <a:extLst>
                <a:ext uri="{FF2B5EF4-FFF2-40B4-BE49-F238E27FC236}">
                  <a16:creationId xmlns:a16="http://schemas.microsoft.com/office/drawing/2014/main" id="{0B4B9CD1-4FF4-A191-38BE-FFA1C30F73D7}"/>
                </a:ext>
              </a:extLst>
            </p:cNvPr>
            <p:cNvSpPr/>
            <p:nvPr/>
          </p:nvSpPr>
          <p:spPr>
            <a:xfrm>
              <a:off x="709612" y="1613708"/>
              <a:ext cx="409575" cy="409575"/>
            </a:xfrm>
            <a:prstGeom prst="ellipse">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1" name="Oval 10">
              <a:extLst>
                <a:ext uri="{FF2B5EF4-FFF2-40B4-BE49-F238E27FC236}">
                  <a16:creationId xmlns:a16="http://schemas.microsoft.com/office/drawing/2014/main" id="{864E0039-4282-5A99-6221-E9680FEAD9FC}"/>
                </a:ext>
              </a:extLst>
            </p:cNvPr>
            <p:cNvSpPr/>
            <p:nvPr/>
          </p:nvSpPr>
          <p:spPr>
            <a:xfrm>
              <a:off x="709612" y="3282141"/>
              <a:ext cx="409575" cy="409575"/>
            </a:xfrm>
            <a:prstGeom prst="ellipse">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4" name="Oval 13">
              <a:extLst>
                <a:ext uri="{FF2B5EF4-FFF2-40B4-BE49-F238E27FC236}">
                  <a16:creationId xmlns:a16="http://schemas.microsoft.com/office/drawing/2014/main" id="{AE4F4FC9-38AB-AC06-8967-B1EED70AE83B}"/>
                </a:ext>
              </a:extLst>
            </p:cNvPr>
            <p:cNvSpPr/>
            <p:nvPr/>
          </p:nvSpPr>
          <p:spPr>
            <a:xfrm>
              <a:off x="709612" y="4950573"/>
              <a:ext cx="409575" cy="409575"/>
            </a:xfrm>
            <a:prstGeom prst="ellipse">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sp>
        <p:nvSpPr>
          <p:cNvPr id="16" name="TextBox 15">
            <a:extLst>
              <a:ext uri="{FF2B5EF4-FFF2-40B4-BE49-F238E27FC236}">
                <a16:creationId xmlns:a16="http://schemas.microsoft.com/office/drawing/2014/main" id="{5BDBF41D-4AD1-4DAD-B9DB-0CEBE2135A5C}"/>
              </a:ext>
              <a:ext uri="{C183D7F6-B498-43B3-948B-1728B52AA6E4}">
                <adec:decorative xmlns:adec="http://schemas.microsoft.com/office/drawing/2017/decorative" val="0"/>
              </a:ext>
            </a:extLst>
          </p:cNvPr>
          <p:cNvSpPr txBox="1"/>
          <p:nvPr/>
        </p:nvSpPr>
        <p:spPr>
          <a:xfrm>
            <a:off x="817516" y="1295838"/>
            <a:ext cx="8176430" cy="646331"/>
          </a:xfrm>
          <a:prstGeom prst="rect">
            <a:avLst/>
          </a:prstGeom>
          <a:noFill/>
        </p:spPr>
        <p:txBody>
          <a:bodyPr wrap="square" lIns="91440" tIns="45720" rIns="91440" bIns="45720" anchor="t">
            <a:spAutoFit/>
          </a:bodyPr>
          <a:lstStyle/>
          <a:p>
            <a:r>
              <a:rPr lang="en-GB" sz="1800" dirty="0">
                <a:solidFill>
                  <a:srgbClr val="333333"/>
                </a:solidFill>
                <a:latin typeface="Arial" panose="020B0604020202020204" pitchFamily="34" charset="0"/>
                <a:ea typeface="Calibri" panose="020F0502020204030204" pitchFamily="34" charset="0"/>
                <a:cs typeface="Arial" panose="020B0604020202020204" pitchFamily="34" charset="0"/>
              </a:rPr>
              <a:t>1 September 2026: Psychological Professions Week 2026 Communications Commence</a:t>
            </a:r>
          </a:p>
        </p:txBody>
      </p:sp>
      <p:sp>
        <p:nvSpPr>
          <p:cNvPr id="17" name="TextBox 16">
            <a:extLst>
              <a:ext uri="{FF2B5EF4-FFF2-40B4-BE49-F238E27FC236}">
                <a16:creationId xmlns:a16="http://schemas.microsoft.com/office/drawing/2014/main" id="{B73C89D5-9416-47C8-9BF0-C69103B2B7C3}"/>
              </a:ext>
              <a:ext uri="{C183D7F6-B498-43B3-948B-1728B52AA6E4}">
                <adec:decorative xmlns:adec="http://schemas.microsoft.com/office/drawing/2017/decorative" val="0"/>
              </a:ext>
            </a:extLst>
          </p:cNvPr>
          <p:cNvSpPr txBox="1"/>
          <p:nvPr/>
        </p:nvSpPr>
        <p:spPr>
          <a:xfrm>
            <a:off x="817516" y="2081100"/>
            <a:ext cx="8176430" cy="646331"/>
          </a:xfrm>
          <a:prstGeom prst="rect">
            <a:avLst/>
          </a:prstGeom>
          <a:noFill/>
        </p:spPr>
        <p:txBody>
          <a:bodyPr wrap="square" lIns="91440" tIns="45720" rIns="91440" bIns="45720" anchor="t">
            <a:spAutoFit/>
          </a:bodyPr>
          <a:lstStyle/>
          <a:p>
            <a:r>
              <a:rPr lang="en-GB" sz="1800" dirty="0">
                <a:solidFill>
                  <a:srgbClr val="333333"/>
                </a:solidFill>
                <a:latin typeface="Arial" panose="020B0604020202020204" pitchFamily="34" charset="0"/>
                <a:ea typeface="Calibri"/>
                <a:cs typeface="Arial" panose="020B0604020202020204" pitchFamily="34" charset="0"/>
              </a:rPr>
              <a:t>28 September 2026: Registrations open for PPN Regional Events </a:t>
            </a:r>
            <a:r>
              <a:rPr lang="en-GB" sz="1800" dirty="0">
                <a:solidFill>
                  <a:srgbClr val="003087"/>
                </a:solidFill>
                <a:latin typeface="Arial" panose="020B0604020202020204" pitchFamily="34" charset="0"/>
                <a:ea typeface="Calibri"/>
                <a:cs typeface="Arial" panose="020B0604020202020204" pitchFamily="34" charset="0"/>
                <a:hlinkClick r:id="rId2">
                  <a:extLst>
                    <a:ext uri="{A12FA001-AC4F-418D-AE19-62706E023703}">
                      <ahyp:hlinkClr xmlns:ahyp="http://schemas.microsoft.com/office/drawing/2018/hyperlinkcolor" val="tx"/>
                    </a:ext>
                  </a:extLst>
                </a:hlinkClick>
              </a:rPr>
              <a:t>(PPWeek26 Programme)</a:t>
            </a:r>
            <a:r>
              <a:rPr lang="en-GB" sz="1800" dirty="0">
                <a:latin typeface="Arial" panose="020B0604020202020204" pitchFamily="34" charset="0"/>
                <a:ea typeface="Calibri"/>
                <a:cs typeface="Arial" panose="020B0604020202020204" pitchFamily="34" charset="0"/>
              </a:rPr>
              <a:t> (please check individual event information)</a:t>
            </a:r>
          </a:p>
        </p:txBody>
      </p:sp>
      <p:sp>
        <p:nvSpPr>
          <p:cNvPr id="18" name="Title 17">
            <a:extLst>
              <a:ext uri="{FF2B5EF4-FFF2-40B4-BE49-F238E27FC236}">
                <a16:creationId xmlns:a16="http://schemas.microsoft.com/office/drawing/2014/main" id="{0CE0B61A-D879-4A10-B7A4-A447AD9C0F92}"/>
              </a:ext>
              <a:ext uri="{C183D7F6-B498-43B3-948B-1728B52AA6E4}">
                <adec:decorative xmlns:adec="http://schemas.microsoft.com/office/drawing/2017/decorative" val="0"/>
              </a:ext>
            </a:extLst>
          </p:cNvPr>
          <p:cNvSpPr txBox="1">
            <a:spLocks/>
          </p:cNvSpPr>
          <p:nvPr/>
        </p:nvSpPr>
        <p:spPr>
          <a:xfrm>
            <a:off x="817516" y="2850110"/>
            <a:ext cx="817643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2 November 2026: 'One week to go' communications </a:t>
            </a:r>
          </a:p>
        </p:txBody>
      </p:sp>
      <p:sp>
        <p:nvSpPr>
          <p:cNvPr id="22" name="TextBox 21">
            <a:extLst>
              <a:ext uri="{FF2B5EF4-FFF2-40B4-BE49-F238E27FC236}">
                <a16:creationId xmlns:a16="http://schemas.microsoft.com/office/drawing/2014/main" id="{70617AC8-929A-199B-FED6-69E595E74EC7}"/>
              </a:ext>
              <a:ext uri="{C183D7F6-B498-43B3-948B-1728B52AA6E4}">
                <adec:decorative xmlns:adec="http://schemas.microsoft.com/office/drawing/2017/decorative" val="0"/>
              </a:ext>
            </a:extLst>
          </p:cNvPr>
          <p:cNvSpPr txBox="1"/>
          <p:nvPr/>
        </p:nvSpPr>
        <p:spPr>
          <a:xfrm>
            <a:off x="817516" y="3541554"/>
            <a:ext cx="8176430" cy="369332"/>
          </a:xfrm>
          <a:prstGeom prst="rect">
            <a:avLst/>
          </a:prstGeom>
          <a:noFill/>
        </p:spPr>
        <p:txBody>
          <a:bodyPr wrap="square" lIns="91440" tIns="45720" rIns="91440" bIns="45720" anchor="t">
            <a:spAutoFit/>
          </a:bodyPr>
          <a:lstStyle/>
          <a:p>
            <a:r>
              <a:rPr lang="en-GB" sz="1800" dirty="0">
                <a:solidFill>
                  <a:srgbClr val="333333"/>
                </a:solidFill>
                <a:latin typeface="Arial" panose="020B0604020202020204" pitchFamily="34" charset="0"/>
                <a:ea typeface="Calibri" panose="020F0502020204030204" pitchFamily="34" charset="0"/>
                <a:cs typeface="Arial" panose="020B0604020202020204" pitchFamily="34" charset="0"/>
              </a:rPr>
              <a:t>9 – 13 November 2026: Psychological Professions Week 2026</a:t>
            </a:r>
            <a:r>
              <a:rPr lang="en-GB" sz="1800" dirty="0">
                <a:solidFill>
                  <a:srgbClr val="333333"/>
                </a:solidFill>
                <a:latin typeface="Didact Gothic"/>
                <a:ea typeface="Calibri" panose="020F0502020204030204" pitchFamily="34" charset="0"/>
              </a:rPr>
              <a:t>!</a:t>
            </a:r>
          </a:p>
        </p:txBody>
      </p:sp>
      <p:sp>
        <p:nvSpPr>
          <p:cNvPr id="23" name="Star: 5 Points 22">
            <a:extLst>
              <a:ext uri="{FF2B5EF4-FFF2-40B4-BE49-F238E27FC236}">
                <a16:creationId xmlns:a16="http://schemas.microsoft.com/office/drawing/2014/main" id="{CDBED8EF-8947-3F7F-2918-40B46CE3246F}"/>
              </a:ext>
              <a:ext uri="{C183D7F6-B498-43B3-948B-1728B52AA6E4}">
                <adec:decorative xmlns:adec="http://schemas.microsoft.com/office/drawing/2017/decorative" val="1"/>
              </a:ext>
            </a:extLst>
          </p:cNvPr>
          <p:cNvSpPr/>
          <p:nvPr/>
        </p:nvSpPr>
        <p:spPr>
          <a:xfrm>
            <a:off x="471162" y="3537528"/>
            <a:ext cx="366890" cy="366890"/>
          </a:xfrm>
          <a:prstGeom prst="star5">
            <a:avLst/>
          </a:prstGeom>
          <a:solidFill>
            <a:schemeClr val="bg1">
              <a:lumMod val="6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70480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94251" y="257592"/>
            <a:ext cx="7632595" cy="10618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3087"/>
                </a:solidFill>
                <a:effectLst/>
                <a:uLnTx/>
                <a:uFillTx/>
                <a:latin typeface="Century Gothic" panose="020B0502020202020204" pitchFamily="34" charset="0"/>
                <a:ea typeface="+mn-ea"/>
                <a:cs typeface="+mn-cs"/>
              </a:rPr>
              <a:t>Audience</a:t>
            </a:r>
            <a:endParaRPr kumimoji="0" lang="en-GB" sz="3200" b="1" i="0" u="none" strike="noStrike" kern="1200" cap="none" spc="0" normalizeH="0" baseline="0" noProof="0" dirty="0">
              <a:ln>
                <a:noFill/>
              </a:ln>
              <a:solidFill>
                <a:srgbClr val="003087"/>
              </a:solidFill>
              <a:effectLst/>
              <a:uLnTx/>
              <a:uFillTx/>
              <a:latin typeface="Century Gothic" panose="020B0502020202020204"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700" b="0"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9909176-67B6-6A04-EAFA-AFF68218E2CF}"/>
              </a:ext>
              <a:ext uri="{C183D7F6-B498-43B3-948B-1728B52AA6E4}">
                <adec:decorative xmlns:adec="http://schemas.microsoft.com/office/drawing/2017/decorative" val="1"/>
              </a:ext>
            </a:extLst>
          </p:cNvPr>
          <p:cNvSpPr txBox="1"/>
          <p:nvPr/>
        </p:nvSpPr>
        <p:spPr>
          <a:xfrm>
            <a:off x="261257" y="1076669"/>
            <a:ext cx="7690758" cy="2893100"/>
          </a:xfrm>
          <a:prstGeom prst="rect">
            <a:avLst/>
          </a:prstGeom>
          <a:noFill/>
        </p:spPr>
        <p:txBody>
          <a:bodyPr wrap="square" lIns="91440" tIns="45720" rIns="91440" bIns="45720" anchor="t">
            <a:spAutoFit/>
          </a:bodyPr>
          <a:lstStyle/>
          <a:p>
            <a:r>
              <a:rPr lang="en-GB"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Everyone is welcome to </a:t>
            </a: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mark Psychological Professions Week 2026 across England and join the national webinar and PPN regional events!</a:t>
            </a:r>
          </a:p>
          <a:p>
            <a:endParaRPr lang="en-GB" sz="1400" dirty="0">
              <a:solidFill>
                <a:srgbClr val="333333"/>
              </a:solidFill>
              <a:effectLst/>
              <a:latin typeface="Arial" panose="020B0604020202020204" pitchFamily="34" charset="0"/>
              <a:ea typeface="Calibri" panose="020F0502020204030204" pitchFamily="34" charset="0"/>
              <a:cs typeface="Arial" panose="020B0604020202020204" pitchFamily="34" charset="0"/>
            </a:endParaRPr>
          </a:p>
          <a:p>
            <a:r>
              <a:rPr lang="en-GB"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Our audiences include:</a:t>
            </a:r>
          </a:p>
          <a:p>
            <a:endParaRPr lang="en-GB" sz="1400" dirty="0">
              <a:solidFill>
                <a:srgbClr val="333333"/>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P</a:t>
            </a:r>
            <a:r>
              <a:rPr lang="en-GB"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sychological professionals – qualified, training and aspiring</a:t>
            </a: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 </a:t>
            </a:r>
          </a:p>
          <a:p>
            <a:pPr marL="285750" indent="-285750">
              <a:buFont typeface="Arial" panose="020B0604020202020204" pitchFamily="34" charset="0"/>
              <a:buChar char="•"/>
            </a:pPr>
            <a:r>
              <a:rPr lang="en-GB"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Experts by </a:t>
            </a: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Experience</a:t>
            </a:r>
            <a:r>
              <a:rPr lang="en-GB" sz="1400" dirty="0">
                <a:solidFill>
                  <a:srgbClr val="333333"/>
                </a:solidFill>
                <a:effectLst/>
                <a:latin typeface="Arial" panose="020B0604020202020204" pitchFamily="34" charset="0"/>
                <a:ea typeface="Calibri" panose="020F0502020204030204" pitchFamily="34" charset="0"/>
                <a:cs typeface="Arial" panose="020B0604020202020204" pitchFamily="34" charset="0"/>
              </a:rPr>
              <a:t> and people with lived experience</a:t>
            </a:r>
            <a:endParaRPr lang="en-GB" sz="1400" dirty="0">
              <a:solidFill>
                <a:srgbClr val="333333"/>
              </a:solidFill>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Policymakers</a:t>
            </a:r>
            <a:endParaRPr lang="en-GB" sz="1400" dirty="0">
              <a:solidFill>
                <a:srgbClr val="333333"/>
              </a:solidFill>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Education, workforce and career leads and teams</a:t>
            </a: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NHS commissioned service providers </a:t>
            </a:r>
          </a:p>
          <a:p>
            <a:pPr marL="285750" indent="-285750">
              <a:buFont typeface="Arial" panose="020B0604020202020204" pitchFamily="34" charset="0"/>
              <a:buChar char="•"/>
            </a:pP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Members of the public interested in the psychological professions and NHS services.</a:t>
            </a:r>
          </a:p>
          <a:p>
            <a:endParaRPr lang="en-GB" sz="1400" dirty="0">
              <a:latin typeface="Didact Gothic" panose="00000500000000000000" pitchFamily="2" charset="0"/>
              <a:ea typeface="Calibri" panose="020F0502020204030204" pitchFamily="34" charset="0"/>
            </a:endParaRPr>
          </a:p>
          <a:p>
            <a:endParaRPr lang="en-GB" sz="1400" dirty="0">
              <a:effectLst/>
              <a:latin typeface="Didact Gothic" panose="00000500000000000000" pitchFamily="2" charset="0"/>
              <a:ea typeface="Calibri" panose="020F0502020204030204" pitchFamily="34" charset="0"/>
            </a:endParaRPr>
          </a:p>
        </p:txBody>
      </p:sp>
    </p:spTree>
    <p:extLst>
      <p:ext uri="{BB962C8B-B14F-4D97-AF65-F5344CB8AC3E}">
        <p14:creationId xmlns:p14="http://schemas.microsoft.com/office/powerpoint/2010/main" val="2530842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86781" y="179472"/>
            <a:ext cx="763259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3087"/>
                </a:solidFill>
                <a:effectLst/>
                <a:uLnTx/>
                <a:uFillTx/>
                <a:latin typeface="Century Gothic" panose="020B0502020202020204" pitchFamily="34" charset="0"/>
                <a:ea typeface="Calibri"/>
                <a:cs typeface="Calibri"/>
              </a:rPr>
              <a:t>Key messages</a:t>
            </a:r>
            <a:endParaRPr kumimoji="0" lang="en-GB" sz="2700" b="1" i="0" u="none" strike="noStrike" kern="1200" cap="none" spc="0" normalizeH="0" baseline="0" noProof="0" dirty="0">
              <a:ln>
                <a:noFill/>
              </a:ln>
              <a:solidFill>
                <a:srgbClr val="003087"/>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F670AE0-1CD5-1038-8DEE-4CC43DA99758}"/>
              </a:ext>
              <a:ext uri="{C183D7F6-B498-43B3-948B-1728B52AA6E4}">
                <adec:decorative xmlns:adec="http://schemas.microsoft.com/office/drawing/2017/decorative" val="1"/>
              </a:ext>
            </a:extLst>
          </p:cNvPr>
          <p:cNvSpPr txBox="1"/>
          <p:nvPr/>
        </p:nvSpPr>
        <p:spPr>
          <a:xfrm>
            <a:off x="265008" y="1089652"/>
            <a:ext cx="8426949" cy="3129062"/>
          </a:xfrm>
          <a:prstGeom prst="rect">
            <a:avLst/>
          </a:prstGeom>
          <a:noFill/>
        </p:spPr>
        <p:txBody>
          <a:bodyPr wrap="square" lIns="91440" tIns="45720" rIns="91440" bIns="45720" anchor="t">
            <a:spAutoFit/>
          </a:bodyPr>
          <a:lstStyle/>
          <a:p>
            <a:pPr marL="285750" indent="-285750">
              <a:spcAft>
                <a:spcPts val="800"/>
              </a:spcAft>
              <a:buFont typeface="Arial" panose="020B0604020202020204" pitchFamily="34" charset="0"/>
              <a:buChar char="•"/>
            </a:pPr>
            <a:r>
              <a:rPr lang="en-GB" sz="1200" b="0" i="0" dirty="0">
                <a:solidFill>
                  <a:srgbClr val="333333"/>
                </a:solidFill>
                <a:effectLst/>
                <a:latin typeface="Arial" panose="020B0604020202020204" pitchFamily="34" charset="0"/>
                <a:cs typeface="Arial" panose="020B0604020202020204" pitchFamily="34" charset="0"/>
              </a:rPr>
              <a:t>Psychological Professions Week </a:t>
            </a:r>
            <a:r>
              <a:rPr lang="en-GB" sz="1200" dirty="0">
                <a:solidFill>
                  <a:srgbClr val="333333"/>
                </a:solidFill>
                <a:latin typeface="Arial" panose="020B0604020202020204" pitchFamily="34" charset="0"/>
                <a:cs typeface="Arial" panose="020B0604020202020204" pitchFamily="34" charset="0"/>
              </a:rPr>
              <a:t>2026 is</a:t>
            </a:r>
            <a:r>
              <a:rPr lang="en-GB" sz="1200" b="0" i="0" dirty="0">
                <a:solidFill>
                  <a:srgbClr val="333333"/>
                </a:solidFill>
                <a:effectLst/>
                <a:latin typeface="Arial" panose="020B0604020202020204" pitchFamily="34" charset="0"/>
                <a:cs typeface="Arial" panose="020B0604020202020204" pitchFamily="34" charset="0"/>
              </a:rPr>
              <a:t> </a:t>
            </a:r>
            <a:r>
              <a:rPr lang="en-GB" sz="1200" dirty="0">
                <a:solidFill>
                  <a:srgbClr val="333333"/>
                </a:solidFill>
                <a:latin typeface="Arial" panose="020B0604020202020204" pitchFamily="34" charset="0"/>
                <a:cs typeface="Arial" panose="020B0604020202020204" pitchFamily="34" charset="0"/>
              </a:rPr>
              <a:t>taking place 9-13</a:t>
            </a:r>
            <a:r>
              <a:rPr lang="en-GB" sz="1200" b="0" i="0" dirty="0">
                <a:solidFill>
                  <a:srgbClr val="333333"/>
                </a:solidFill>
                <a:effectLst/>
                <a:latin typeface="Arial" panose="020B0604020202020204" pitchFamily="34" charset="0"/>
                <a:cs typeface="Arial" panose="020B0604020202020204" pitchFamily="34" charset="0"/>
              </a:rPr>
              <a:t> November </a:t>
            </a:r>
            <a:r>
              <a:rPr lang="en-GB" sz="1200" dirty="0">
                <a:solidFill>
                  <a:srgbClr val="333333"/>
                </a:solidFill>
                <a:latin typeface="Arial" panose="020B0604020202020204" pitchFamily="34" charset="0"/>
                <a:cs typeface="Arial" panose="020B0604020202020204" pitchFamily="34" charset="0"/>
              </a:rPr>
              <a:t>2026.</a:t>
            </a:r>
            <a:endParaRPr lang="en-GB" sz="1200" b="0" i="0" dirty="0">
              <a:solidFill>
                <a:srgbClr val="333333"/>
              </a:solidFill>
              <a:effectLst/>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en-GB" sz="1200" b="0" i="0" dirty="0">
                <a:solidFill>
                  <a:srgbClr val="333333"/>
                </a:solidFill>
                <a:effectLst/>
                <a:latin typeface="Arial" panose="020B0604020202020204" pitchFamily="34" charset="0"/>
                <a:cs typeface="Arial" panose="020B0604020202020204" pitchFamily="34" charset="0"/>
              </a:rPr>
              <a:t>The </a:t>
            </a:r>
            <a:r>
              <a:rPr lang="en-GB" sz="1200" dirty="0">
                <a:solidFill>
                  <a:srgbClr val="333333"/>
                </a:solidFill>
                <a:latin typeface="Arial" panose="020B0604020202020204" pitchFamily="34" charset="0"/>
                <a:cs typeface="Arial" panose="020B0604020202020204" pitchFamily="34" charset="0"/>
              </a:rPr>
              <a:t>week</a:t>
            </a:r>
            <a:r>
              <a:rPr lang="en-GB" sz="1200" b="0" i="0" dirty="0">
                <a:solidFill>
                  <a:srgbClr val="333333"/>
                </a:solidFill>
                <a:effectLst/>
                <a:latin typeface="Arial" panose="020B0604020202020204" pitchFamily="34" charset="0"/>
                <a:cs typeface="Arial" panose="020B0604020202020204" pitchFamily="34" charset="0"/>
              </a:rPr>
              <a:t> is led by the Psychological </a:t>
            </a:r>
            <a:r>
              <a:rPr lang="en-GB" sz="1200" dirty="0">
                <a:solidFill>
                  <a:srgbClr val="333333"/>
                </a:solidFill>
                <a:latin typeface="Arial" panose="020B0604020202020204" pitchFamily="34" charset="0"/>
                <a:cs typeface="Arial" panose="020B0604020202020204" pitchFamily="34" charset="0"/>
              </a:rPr>
              <a:t>Professions Network</a:t>
            </a:r>
            <a:r>
              <a:rPr lang="en-GB" sz="1200" b="0" i="0" dirty="0">
                <a:solidFill>
                  <a:srgbClr val="333333"/>
                </a:solidFill>
                <a:effectLst/>
                <a:latin typeface="Arial" panose="020B0604020202020204" pitchFamily="34" charset="0"/>
                <a:cs typeface="Arial" panose="020B0604020202020204" pitchFamily="34" charset="0"/>
              </a:rPr>
              <a:t> and aims to</a:t>
            </a:r>
            <a:r>
              <a:rPr lang="en-GB" sz="1200" dirty="0">
                <a:solidFill>
                  <a:srgbClr val="333333"/>
                </a:solidFill>
                <a:latin typeface="Arial" panose="020B0604020202020204" pitchFamily="34" charset="0"/>
                <a:cs typeface="Arial" panose="020B0604020202020204" pitchFamily="34" charset="0"/>
              </a:rPr>
              <a:t> celebrate the impact and highlight the potential of the psychological professions.</a:t>
            </a:r>
            <a:endParaRPr lang="en-GB" sz="1200" b="0" i="0" dirty="0">
              <a:solidFill>
                <a:srgbClr val="333333"/>
              </a:solidFill>
              <a:effectLst/>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en-GB" sz="1200" dirty="0">
                <a:solidFill>
                  <a:srgbClr val="333333"/>
                </a:solidFill>
                <a:latin typeface="Arial" panose="020B0604020202020204" pitchFamily="34" charset="0"/>
                <a:ea typeface="+mn-lt"/>
                <a:cs typeface="Arial" panose="020B0604020202020204" pitchFamily="34" charset="0"/>
              </a:rPr>
              <a:t>Join us in celebrating Psychological Professions Week 2026! </a:t>
            </a:r>
          </a:p>
          <a:p>
            <a:pPr marL="285750" indent="-285750">
              <a:spcAft>
                <a:spcPts val="800"/>
              </a:spcAft>
              <a:buFont typeface="Arial" panose="020B0604020202020204" pitchFamily="34" charset="0"/>
              <a:buChar char="•"/>
            </a:pPr>
            <a:r>
              <a:rPr lang="en-GB" sz="1200" dirty="0">
                <a:solidFill>
                  <a:srgbClr val="333333"/>
                </a:solidFill>
                <a:latin typeface="Arial" panose="020B0604020202020204" pitchFamily="34" charset="0"/>
                <a:ea typeface="+mn-lt"/>
                <a:cs typeface="Arial" panose="020B0604020202020204" pitchFamily="34" charset="0"/>
              </a:rPr>
              <a:t>Add the </a:t>
            </a:r>
            <a:r>
              <a:rPr lang="en-GB" sz="1200" dirty="0">
                <a:solidFill>
                  <a:srgbClr val="003087"/>
                </a:solidFill>
                <a:latin typeface="Arial" panose="020B0604020202020204" pitchFamily="34" charset="0"/>
                <a:ea typeface="+mn-lt"/>
                <a:cs typeface="Arial" panose="020B0604020202020204" pitchFamily="34" charset="0"/>
                <a:hlinkClick r:id="rId2">
                  <a:extLst>
                    <a:ext uri="{A12FA001-AC4F-418D-AE19-62706E023703}">
                      <ahyp:hlinkClr xmlns:ahyp="http://schemas.microsoft.com/office/drawing/2018/hyperlinkcolor" val="tx"/>
                    </a:ext>
                  </a:extLst>
                </a:hlinkClick>
              </a:rPr>
              <a:t>Psychological Professions Week logo</a:t>
            </a:r>
            <a:r>
              <a:rPr lang="en-GB" sz="1200" dirty="0">
                <a:solidFill>
                  <a:srgbClr val="003087"/>
                </a:solidFill>
                <a:latin typeface="Arial" panose="020B0604020202020204" pitchFamily="34" charset="0"/>
                <a:ea typeface="+mn-lt"/>
                <a:cs typeface="Arial" panose="020B0604020202020204" pitchFamily="34" charset="0"/>
              </a:rPr>
              <a:t> </a:t>
            </a:r>
            <a:r>
              <a:rPr lang="en-GB" sz="1200" dirty="0">
                <a:solidFill>
                  <a:srgbClr val="333333"/>
                </a:solidFill>
                <a:latin typeface="Arial" panose="020B0604020202020204" pitchFamily="34" charset="0"/>
                <a:ea typeface="+mn-lt"/>
                <a:cs typeface="Arial" panose="020B0604020202020204" pitchFamily="34" charset="0"/>
              </a:rPr>
              <a:t>to your email signature and use the Teams backgrounds.</a:t>
            </a:r>
            <a:endParaRPr lang="en-GB" sz="1200" dirty="0">
              <a:latin typeface="Arial" panose="020B0604020202020204" pitchFamily="34" charset="0"/>
              <a:cs typeface="Arial" panose="020B0604020202020204" pitchFamily="34" charset="0"/>
            </a:endParaRPr>
          </a:p>
          <a:p>
            <a:pPr marL="285750" indent="-285750">
              <a:spcAft>
                <a:spcPts val="800"/>
              </a:spcAft>
              <a:buFont typeface="Arial" panose="020B0604020202020204" pitchFamily="34" charset="0"/>
              <a:buChar char="•"/>
            </a:pPr>
            <a:r>
              <a:rPr lang="en-GB" sz="1200" dirty="0">
                <a:solidFill>
                  <a:srgbClr val="333333"/>
                </a:solidFill>
                <a:latin typeface="Arial" panose="020B0604020202020204" pitchFamily="34" charset="0"/>
                <a:ea typeface="+mn-lt"/>
                <a:cs typeface="Arial" panose="020B0604020202020204" pitchFamily="34" charset="0"/>
              </a:rPr>
              <a:t>Encourage your organisations, services, team, and colleagues to develop and deliver local events and communications to celebrate the great work the psychological professions do in the NHS. </a:t>
            </a:r>
          </a:p>
          <a:p>
            <a:pPr marL="285750" indent="-285750">
              <a:spcAft>
                <a:spcPts val="800"/>
              </a:spcAft>
              <a:buFont typeface="Arial" panose="020B0604020202020204" pitchFamily="34" charset="0"/>
              <a:buChar char="•"/>
            </a:pPr>
            <a:r>
              <a:rPr lang="en-GB" sz="1200" dirty="0">
                <a:solidFill>
                  <a:srgbClr val="333333"/>
                </a:solidFill>
                <a:latin typeface="Arial" panose="020B0604020202020204" pitchFamily="34" charset="0"/>
                <a:cs typeface="Arial" panose="020B0604020202020204" pitchFamily="34" charset="0"/>
              </a:rPr>
              <a:t>Register and attend one or more of the PPN regional sessions, and the national webinar.</a:t>
            </a:r>
          </a:p>
          <a:p>
            <a:pPr marL="285750" indent="-285750">
              <a:spcAft>
                <a:spcPts val="800"/>
              </a:spcAft>
              <a:buFont typeface="Arial" panose="020B0604020202020204" pitchFamily="34" charset="0"/>
              <a:buChar char="•"/>
            </a:pPr>
            <a:r>
              <a:rPr lang="en-GB" sz="1200" dirty="0">
                <a:solidFill>
                  <a:srgbClr val="333333"/>
                </a:solidFill>
                <a:latin typeface="Arial" panose="020B0604020202020204" pitchFamily="34" charset="0"/>
                <a:cs typeface="Arial" panose="020B0604020202020204" pitchFamily="34" charset="0"/>
              </a:rPr>
              <a:t>View the PPN regional events programme and how to register at </a:t>
            </a:r>
            <a:r>
              <a:rPr lang="en-GB" sz="1200" dirty="0">
                <a:solidFill>
                  <a:srgbClr val="003087"/>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PPWeek26 Programme</a:t>
            </a:r>
            <a:r>
              <a:rPr lang="en-GB" sz="1200" dirty="0">
                <a:latin typeface="Arial" panose="020B0604020202020204" pitchFamily="34" charset="0"/>
                <a:cs typeface="Arial" panose="020B0604020202020204" pitchFamily="34" charset="0"/>
                <a:hlinkClick r:id="rId4"/>
              </a:rPr>
              <a:t>.</a:t>
            </a:r>
          </a:p>
          <a:p>
            <a:pPr marL="285750" indent="-285750">
              <a:spcAft>
                <a:spcPts val="800"/>
              </a:spcAft>
              <a:buFont typeface="Arial" panose="020B0604020202020204" pitchFamily="34" charset="0"/>
              <a:buChar char="•"/>
            </a:pPr>
            <a:r>
              <a:rPr lang="en-GB" sz="1200" dirty="0">
                <a:solidFill>
                  <a:srgbClr val="333333"/>
                </a:solidFill>
                <a:latin typeface="Arial" panose="020B0604020202020204" pitchFamily="34" charset="0"/>
                <a:cs typeface="Arial" panose="020B0604020202020204" pitchFamily="34" charset="0"/>
              </a:rPr>
              <a:t>All PPN events are free for members!</a:t>
            </a:r>
          </a:p>
          <a:p>
            <a:pPr marL="285750" indent="-285750">
              <a:spcAft>
                <a:spcPts val="800"/>
              </a:spcAft>
              <a:buFont typeface="Arial" panose="020B0604020202020204" pitchFamily="34" charset="0"/>
              <a:buChar char="•"/>
            </a:pPr>
            <a:r>
              <a:rPr lang="en-GB" sz="1200" dirty="0">
                <a:solidFill>
                  <a:srgbClr val="333333"/>
                </a:solidFill>
                <a:latin typeface="Arial" panose="020B0604020202020204" pitchFamily="34" charset="0"/>
                <a:cs typeface="Arial" panose="020B0604020202020204" pitchFamily="34" charset="0"/>
              </a:rPr>
              <a:t>It is FREE to become</a:t>
            </a:r>
            <a:r>
              <a:rPr lang="en-GB" sz="1200" b="0" i="0" dirty="0">
                <a:solidFill>
                  <a:srgbClr val="333333"/>
                </a:solidFill>
                <a:effectLst/>
                <a:latin typeface="Arial" panose="020B0604020202020204" pitchFamily="34" charset="0"/>
                <a:cs typeface="Arial" panose="020B0604020202020204" pitchFamily="34" charset="0"/>
              </a:rPr>
              <a:t> a member of </a:t>
            </a:r>
            <a:r>
              <a:rPr lang="en-GB" sz="1200" dirty="0">
                <a:solidFill>
                  <a:srgbClr val="333333"/>
                </a:solidFill>
                <a:latin typeface="Arial" panose="020B0604020202020204" pitchFamily="34" charset="0"/>
                <a:cs typeface="Arial" panose="020B0604020202020204" pitchFamily="34" charset="0"/>
              </a:rPr>
              <a:t>Psychological Professions Network, visit </a:t>
            </a:r>
            <a:r>
              <a:rPr lang="en-GB" sz="1200" dirty="0">
                <a:solidFill>
                  <a:srgbClr val="003087"/>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www.ppn.nhs.uk</a:t>
            </a:r>
            <a:r>
              <a:rPr lang="en-GB" sz="1200" dirty="0">
                <a:solidFill>
                  <a:srgbClr val="222222"/>
                </a:solidFill>
                <a:latin typeface="Arial" panose="020B0604020202020204" pitchFamily="34" charset="0"/>
                <a:cs typeface="Arial" panose="020B0604020202020204" pitchFamily="34" charset="0"/>
              </a:rPr>
              <a:t>. Join the PPN to be part of the movement for a more psychological NHS.</a:t>
            </a:r>
            <a:endParaRPr lang="en-GB" sz="1200" b="0" i="0" dirty="0">
              <a:solidFill>
                <a:srgbClr val="22222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3812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272434" y="186509"/>
            <a:ext cx="763259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3087"/>
                </a:solidFill>
                <a:effectLst/>
                <a:uLnTx/>
                <a:uFillTx/>
                <a:latin typeface="Century Gothic" panose="020B0502020202020204" pitchFamily="34" charset="0"/>
                <a:ea typeface="+mn-ea"/>
                <a:cs typeface="+mn-cs"/>
              </a:rPr>
              <a:t>Assets</a:t>
            </a:r>
            <a:endParaRPr kumimoji="0" lang="en-GB" sz="2700" b="0" i="0" u="none" strike="noStrike" kern="1200" cap="none" spc="0" normalizeH="0" baseline="0" noProof="0" dirty="0">
              <a:ln>
                <a:noFill/>
              </a:ln>
              <a:solidFill>
                <a:srgbClr val="003087"/>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427CD332-0259-ABB9-A511-6A8E91141577}"/>
              </a:ext>
            </a:extLst>
          </p:cNvPr>
          <p:cNvSpPr txBox="1"/>
          <p:nvPr/>
        </p:nvSpPr>
        <p:spPr>
          <a:xfrm>
            <a:off x="272434" y="1157466"/>
            <a:ext cx="8294332" cy="2308324"/>
          </a:xfrm>
          <a:prstGeom prst="rect">
            <a:avLst/>
          </a:prstGeom>
          <a:noFill/>
        </p:spPr>
        <p:txBody>
          <a:bodyPr wrap="square" lIns="91440" tIns="45720" rIns="91440" bIns="45720" anchor="t">
            <a:spAutoFit/>
          </a:bodyPr>
          <a:lstStyle/>
          <a:p>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Using the link to the </a:t>
            </a:r>
            <a:r>
              <a:rPr lang="en-GB" sz="1400" dirty="0">
                <a:solidFill>
                  <a:srgbClr val="003087"/>
                </a:solidFill>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PPN website</a:t>
            </a: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 you’ll find one central hub for all the Psychological Professions Week 2026 assets:</a:t>
            </a:r>
            <a:endParaRPr lang="en-GB" sz="1400" dirty="0">
              <a:solidFill>
                <a:srgbClr val="333333"/>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GIF</a:t>
            </a:r>
          </a:p>
          <a:p>
            <a:pPr marL="342900" indent="-342900">
              <a:buFont typeface="Arial" panose="020B0604020202020204" pitchFamily="34" charset="0"/>
              <a:buChar char="•"/>
            </a:pPr>
            <a:r>
              <a:rPr lang="en-GB" sz="1400" dirty="0">
                <a:solidFill>
                  <a:srgbClr val="333333"/>
                </a:solidFill>
                <a:latin typeface="Arial" panose="020B0604020202020204" pitchFamily="34" charset="0"/>
                <a:ea typeface="Calibri"/>
                <a:cs typeface="Arial" panose="020B0604020202020204" pitchFamily="34" charset="0"/>
              </a:rPr>
              <a:t>Logo</a:t>
            </a:r>
          </a:p>
          <a:p>
            <a:pPr marL="342900" indent="-342900">
              <a:buFont typeface="Arial" panose="020B0604020202020204" pitchFamily="34" charset="0"/>
              <a:buChar char="•"/>
            </a:pPr>
            <a:r>
              <a:rPr lang="en-GB" sz="1400" dirty="0">
                <a:solidFill>
                  <a:srgbClr val="333333"/>
                </a:solidFill>
                <a:latin typeface="Arial" panose="020B0604020202020204" pitchFamily="34" charset="0"/>
                <a:ea typeface="Calibri"/>
                <a:cs typeface="Arial" panose="020B0604020202020204" pitchFamily="34" charset="0"/>
              </a:rPr>
              <a:t>Email</a:t>
            </a: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 signatures</a:t>
            </a:r>
            <a:endParaRPr lang="en-GB" dirty="0">
              <a:solidFill>
                <a:srgbClr val="333333"/>
              </a:solidFill>
              <a:latin typeface="Arial" panose="020B0604020202020204" pitchFamily="34" charset="0"/>
              <a:ea typeface="Calibri" panose="020F0502020204030204" pitchFamily="34" charset="0"/>
              <a:cs typeface="Arial" panose="020B0604020202020204" pitchFamily="34" charset="0"/>
            </a:endParaRPr>
          </a:p>
          <a:p>
            <a:pPr marL="342900" indent="-342900">
              <a:buFont typeface="Arial" panose="020B0604020202020204" pitchFamily="34" charset="0"/>
              <a:buChar char="•"/>
            </a:pP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Background Images</a:t>
            </a:r>
          </a:p>
          <a:p>
            <a:pPr marL="342900" indent="-342900">
              <a:buFont typeface="Arial" panose="020B0604020202020204" pitchFamily="34" charset="0"/>
              <a:buChar char="•"/>
            </a:pPr>
            <a:r>
              <a:rPr lang="en-GB" sz="1400" dirty="0">
                <a:solidFill>
                  <a:srgbClr val="333333"/>
                </a:solidFill>
                <a:latin typeface="Arial" panose="020B0604020202020204" pitchFamily="34" charset="0"/>
                <a:ea typeface="Calibri" panose="020F0502020204030204" pitchFamily="34" charset="0"/>
                <a:cs typeface="Arial" panose="020B0604020202020204" pitchFamily="34" charset="0"/>
              </a:rPr>
              <a:t>Communication Pack</a:t>
            </a:r>
          </a:p>
          <a:p>
            <a:endParaRPr lang="en-GB" sz="1400" dirty="0">
              <a:latin typeface="Didact Gothic"/>
              <a:ea typeface="Calibri" panose="020F0502020204030204" pitchFamily="34" charset="0"/>
              <a:cs typeface="Arial"/>
            </a:endParaRPr>
          </a:p>
          <a:p>
            <a:endParaRPr lang="en-GB" sz="1400" dirty="0">
              <a:latin typeface="Century Gothic" panose="020B0502020202020204" pitchFamily="34" charset="0"/>
              <a:ea typeface="Calibri" panose="020F0502020204030204" pitchFamily="34" charset="0"/>
              <a:cs typeface="Arial"/>
            </a:endParaRPr>
          </a:p>
          <a:p>
            <a:endParaRPr lang="en-GB" sz="1800" b="1" dirty="0">
              <a:latin typeface="Arial"/>
              <a:ea typeface="+mn-lt"/>
              <a:cs typeface="Arial"/>
            </a:endParaRPr>
          </a:p>
        </p:txBody>
      </p:sp>
    </p:spTree>
    <p:extLst>
      <p:ext uri="{BB962C8B-B14F-4D97-AF65-F5344CB8AC3E}">
        <p14:creationId xmlns:p14="http://schemas.microsoft.com/office/powerpoint/2010/main" val="1345197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E80FEAC-5DB7-4189-A738-7B42950A4250}"/>
              </a:ext>
            </a:extLst>
          </p:cNvPr>
          <p:cNvSpPr txBox="1">
            <a:spLocks noGrp="1"/>
          </p:cNvSpPr>
          <p:nvPr>
            <p:ph type="title" idx="4294967295"/>
          </p:nvPr>
        </p:nvSpPr>
        <p:spPr>
          <a:xfrm>
            <a:off x="170878" y="288858"/>
            <a:ext cx="763259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3087"/>
                </a:solidFill>
                <a:effectLst/>
                <a:uLnTx/>
                <a:uFillTx/>
                <a:latin typeface="Century Gothic" panose="020B0502020202020204" pitchFamily="34" charset="0"/>
                <a:ea typeface="+mn-ea"/>
                <a:cs typeface="+mn-cs"/>
              </a:rPr>
              <a:t>Further information</a:t>
            </a:r>
            <a:endParaRPr kumimoji="0" lang="en-GB" sz="2700" b="0" i="0" u="none" strike="noStrike" kern="1200" cap="none" spc="0" normalizeH="0" baseline="0" noProof="0" dirty="0">
              <a:ln>
                <a:noFill/>
              </a:ln>
              <a:solidFill>
                <a:srgbClr val="003087"/>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16750CE-20E5-8405-B912-468FE58F08FB}"/>
              </a:ext>
            </a:extLst>
          </p:cNvPr>
          <p:cNvSpPr txBox="1"/>
          <p:nvPr/>
        </p:nvSpPr>
        <p:spPr>
          <a:xfrm>
            <a:off x="251691" y="1136602"/>
            <a:ext cx="8111613" cy="2893100"/>
          </a:xfrm>
          <a:prstGeom prst="rect">
            <a:avLst/>
          </a:prstGeom>
          <a:noFill/>
        </p:spPr>
        <p:txBody>
          <a:bodyPr wrap="square" lIns="91440" tIns="45720" rIns="91440" bIns="45720" rtlCol="0" anchor="t">
            <a:spAutoFit/>
          </a:bodyPr>
          <a:lstStyle/>
          <a:p>
            <a:r>
              <a:rPr lang="en-GB" sz="1400" dirty="0">
                <a:solidFill>
                  <a:srgbClr val="333333"/>
                </a:solidFill>
                <a:latin typeface="Arial" panose="020B0604020202020204" pitchFamily="34" charset="0"/>
                <a:cs typeface="Arial" panose="020B0604020202020204" pitchFamily="34" charset="0"/>
              </a:rPr>
              <a:t>For further information or queries, please contact your regional PPN.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ea typeface="+mn-lt"/>
                <a:cs typeface="Arial" panose="020B0604020202020204" pitchFamily="34" charset="0"/>
                <a:hlinkClick r:id="rId2"/>
              </a:rPr>
              <a:t>PPN - East of England</a:t>
            </a: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ea typeface="+mn-lt"/>
                <a:cs typeface="Arial" panose="020B0604020202020204" pitchFamily="34" charset="0"/>
                <a:hlinkClick r:id="rId3"/>
              </a:rPr>
              <a:t>PPN - London</a:t>
            </a:r>
            <a:r>
              <a:rPr lang="en-GB" sz="1400" dirty="0">
                <a:latin typeface="Arial" panose="020B0604020202020204" pitchFamily="34" charset="0"/>
                <a:ea typeface="+mn-lt"/>
                <a:cs typeface="Arial" panose="020B0604020202020204" pitchFamily="34" charset="0"/>
              </a:rPr>
              <a:t>                               </a:t>
            </a:r>
          </a:p>
          <a:p>
            <a:r>
              <a:rPr lang="en-GB" sz="1400" dirty="0">
                <a:latin typeface="Arial" panose="020B0604020202020204" pitchFamily="34" charset="0"/>
                <a:ea typeface="+mn-lt"/>
                <a:cs typeface="Arial" panose="020B0604020202020204" pitchFamily="34" charset="0"/>
                <a:hlinkClick r:id="rId4"/>
              </a:rPr>
              <a:t>PPN - Midlands </a:t>
            </a:r>
            <a:r>
              <a:rPr lang="en-GB" sz="1400" dirty="0">
                <a:latin typeface="Arial" panose="020B0604020202020204" pitchFamily="34" charset="0"/>
                <a:ea typeface="+mn-lt"/>
                <a:cs typeface="Arial" panose="020B0604020202020204" pitchFamily="34" charset="0"/>
              </a:rPr>
              <a:t>                            </a:t>
            </a:r>
          </a:p>
          <a:p>
            <a:r>
              <a:rPr lang="en-GB" sz="1400" dirty="0">
                <a:latin typeface="Arial" panose="020B0604020202020204" pitchFamily="34" charset="0"/>
                <a:ea typeface="+mn-lt"/>
                <a:cs typeface="Arial" panose="020B0604020202020204" pitchFamily="34" charset="0"/>
                <a:hlinkClick r:id="rId5"/>
              </a:rPr>
              <a:t>PPN - North East and Yorkshire</a:t>
            </a:r>
            <a:endParaRPr lang="en-GB" sz="1400" dirty="0">
              <a:latin typeface="Arial" panose="020B0604020202020204" pitchFamily="34" charset="0"/>
              <a:ea typeface="+mn-lt"/>
              <a:cs typeface="Arial" panose="020B0604020202020204" pitchFamily="34" charset="0"/>
            </a:endParaRPr>
          </a:p>
          <a:p>
            <a:r>
              <a:rPr lang="en-GB" sz="1400" dirty="0">
                <a:latin typeface="Arial" panose="020B0604020202020204" pitchFamily="34" charset="0"/>
                <a:ea typeface="+mn-lt"/>
                <a:cs typeface="Arial" panose="020B0604020202020204" pitchFamily="34" charset="0"/>
                <a:hlinkClick r:id="rId6"/>
              </a:rPr>
              <a:t>PPN - North West</a:t>
            </a:r>
            <a:endParaRPr lang="en-GB" sz="1400" dirty="0">
              <a:latin typeface="Arial" panose="020B0604020202020204" pitchFamily="34" charset="0"/>
              <a:ea typeface="+mn-lt"/>
              <a:cs typeface="Arial" panose="020B0604020202020204" pitchFamily="34" charset="0"/>
            </a:endParaRPr>
          </a:p>
          <a:p>
            <a:r>
              <a:rPr lang="en-GB" sz="1400" dirty="0">
                <a:latin typeface="Arial" panose="020B0604020202020204" pitchFamily="34" charset="0"/>
                <a:ea typeface="+mn-lt"/>
                <a:cs typeface="Arial" panose="020B0604020202020204" pitchFamily="34" charset="0"/>
                <a:hlinkClick r:id="rId7"/>
              </a:rPr>
              <a:t>PPN - South East</a:t>
            </a: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ea typeface="+mn-lt"/>
                <a:cs typeface="Arial" panose="020B0604020202020204" pitchFamily="34" charset="0"/>
                <a:hlinkClick r:id="rId8"/>
              </a:rPr>
              <a:t>PPN - South West</a:t>
            </a:r>
            <a:endParaRPr lang="en-GB" sz="1400" dirty="0">
              <a:latin typeface="Arial" panose="020B0604020202020204" pitchFamily="34" charset="0"/>
              <a:ea typeface="+mn-lt"/>
              <a:cs typeface="Arial" panose="020B0604020202020204" pitchFamily="34" charset="0"/>
            </a:endParaRPr>
          </a:p>
          <a:p>
            <a:endParaRPr lang="en-GB" sz="1400" dirty="0">
              <a:latin typeface="Arial" panose="020B0604020202020204" pitchFamily="34" charset="0"/>
              <a:ea typeface="+mn-lt"/>
              <a:cs typeface="Arial" panose="020B0604020202020204" pitchFamily="34" charset="0"/>
            </a:endParaRPr>
          </a:p>
          <a:p>
            <a:r>
              <a:rPr lang="en-GB" sz="1400" dirty="0">
                <a:solidFill>
                  <a:srgbClr val="333333"/>
                </a:solidFill>
                <a:latin typeface="Arial" panose="020B0604020202020204" pitchFamily="34" charset="0"/>
                <a:cs typeface="Arial" panose="020B0604020202020204" pitchFamily="34" charset="0"/>
              </a:rPr>
              <a:t>If you require information about Psychological Professions Week 2026 or this communications pack, please contact </a:t>
            </a:r>
            <a:r>
              <a:rPr lang="en-GB" sz="1400" dirty="0">
                <a:latin typeface="Arial" panose="020B0604020202020204" pitchFamily="34" charset="0"/>
                <a:ea typeface="+mn-lt"/>
                <a:cs typeface="Arial" panose="020B0604020202020204" pitchFamily="34" charset="0"/>
              </a:rPr>
              <a:t>your regional PPN.</a:t>
            </a:r>
            <a:endParaRPr lang="en-GB" sz="1400" dirty="0">
              <a:latin typeface="Arial" panose="020B0604020202020204" pitchFamily="34" charset="0"/>
              <a:cs typeface="Arial" panose="020B0604020202020204" pitchFamily="34" charset="0"/>
            </a:endParaRPr>
          </a:p>
          <a:p>
            <a:endParaRPr lang="en-GB" sz="1400" dirty="0">
              <a:latin typeface="Didact Gothic"/>
              <a:cs typeface="Calibri"/>
            </a:endParaRPr>
          </a:p>
        </p:txBody>
      </p:sp>
    </p:spTree>
    <p:extLst>
      <p:ext uri="{BB962C8B-B14F-4D97-AF65-F5344CB8AC3E}">
        <p14:creationId xmlns:p14="http://schemas.microsoft.com/office/powerpoint/2010/main" val="8568145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8694fd0-706e-48fd-b04a-93a357616989">
      <Terms xmlns="http://schemas.microsoft.com/office/infopath/2007/PartnerControls"/>
    </lcf76f155ced4ddcb4097134ff3c332f>
    <_ip_UnifiedCompliancePolicyProperties xmlns="http://schemas.microsoft.com/sharepoint/v3" xsi:nil="true"/>
    <TaxCatchAll xmlns="4a452516-c83e-4d19-948c-c9106899f6d9" xsi:nil="true"/>
    <_ip_UnifiedCompliancePolicyUIAction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5CA2A3863D26B41A8CD633862F55281" ma:contentTypeVersion="14" ma:contentTypeDescription="Create a new document." ma:contentTypeScope="" ma:versionID="d3e44b913f586209f03f2ae496583fdd">
  <xsd:schema xmlns:xsd="http://www.w3.org/2001/XMLSchema" xmlns:xs="http://www.w3.org/2001/XMLSchema" xmlns:p="http://schemas.microsoft.com/office/2006/metadata/properties" xmlns:ns1="http://schemas.microsoft.com/sharepoint/v3" xmlns:ns2="f8694fd0-706e-48fd-b04a-93a357616989" xmlns:ns3="4a452516-c83e-4d19-948c-c9106899f6d9" targetNamespace="http://schemas.microsoft.com/office/2006/metadata/properties" ma:root="true" ma:fieldsID="10f14cb464878c4c0b926a852b981572" ns1:_="" ns2:_="" ns3:_="">
    <xsd:import namespace="http://schemas.microsoft.com/sharepoint/v3"/>
    <xsd:import namespace="f8694fd0-706e-48fd-b04a-93a357616989"/>
    <xsd:import namespace="4a452516-c83e-4d19-948c-c9106899f6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8694fd0-706e-48fd-b04a-93a3576169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452516-c83e-4d19-948c-c9106899f6d9"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4cc6f6d7-382d-44bf-9186-35b16345138c}" ma:internalName="TaxCatchAll" ma:showField="CatchAllData" ma:web="4a452516-c83e-4d19-948c-c9106899f6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749B2E-1478-4769-86CB-445AA09DEB1B}">
  <ds:schemaRefs>
    <ds:schemaRef ds:uri="http://schemas.openxmlformats.org/package/2006/metadata/core-properties"/>
    <ds:schemaRef ds:uri="http://schemas.microsoft.com/office/2006/metadata/properties"/>
    <ds:schemaRef ds:uri="http://schemas.microsoft.com/office/infopath/2007/PartnerControls"/>
    <ds:schemaRef ds:uri="http://purl.org/dc/elements/1.1/"/>
    <ds:schemaRef ds:uri="3df05c99-492f-45c1-9071-9b56d96d89db"/>
    <ds:schemaRef ds:uri="9cae19cf-cfe3-41a4-a6d7-cfdc75e5184d"/>
    <ds:schemaRef ds:uri="http://schemas.microsoft.com/office/2006/documentManagement/types"/>
    <ds:schemaRef ds:uri="http://www.w3.org/XML/1998/namespace"/>
    <ds:schemaRef ds:uri="http://purl.org/dc/dcmitype/"/>
    <ds:schemaRef ds:uri="http://purl.org/dc/terms/"/>
    <ds:schemaRef ds:uri="f8694fd0-706e-48fd-b04a-93a357616989"/>
    <ds:schemaRef ds:uri="http://schemas.microsoft.com/sharepoint/v3"/>
    <ds:schemaRef ds:uri="4a452516-c83e-4d19-948c-c9106899f6d9"/>
  </ds:schemaRefs>
</ds:datastoreItem>
</file>

<file path=customXml/itemProps2.xml><?xml version="1.0" encoding="utf-8"?>
<ds:datastoreItem xmlns:ds="http://schemas.openxmlformats.org/officeDocument/2006/customXml" ds:itemID="{0CC1A9B0-3863-4DA6-B8A1-F057DAB4A3EA}">
  <ds:schemaRefs>
    <ds:schemaRef ds:uri="http://schemas.microsoft.com/sharepoint/v3/contenttype/forms"/>
  </ds:schemaRefs>
</ds:datastoreItem>
</file>

<file path=customXml/itemProps3.xml><?xml version="1.0" encoding="utf-8"?>
<ds:datastoreItem xmlns:ds="http://schemas.openxmlformats.org/officeDocument/2006/customXml" ds:itemID="{FF9E088B-D097-4292-8F23-B1214AE2C7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8694fd0-706e-48fd-b04a-93a357616989"/>
    <ds:schemaRef ds:uri="4a452516-c83e-4d19-948c-c9106899f6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HEE</Template>
  <TotalTime>1829</TotalTime>
  <Words>1418</Words>
  <Application>Microsoft Office PowerPoint</Application>
  <PresentationFormat>On-screen Show (16:9)</PresentationFormat>
  <Paragraphs>123</Paragraphs>
  <Slides>14</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Aptos</vt:lpstr>
      <vt:lpstr>Aptos Display</vt:lpstr>
      <vt:lpstr>Arial</vt:lpstr>
      <vt:lpstr>Calibri</vt:lpstr>
      <vt:lpstr>Century Gothic</vt:lpstr>
      <vt:lpstr>Didact Gothic</vt:lpstr>
      <vt:lpstr>Office Theme</vt:lpstr>
      <vt:lpstr>Custom Design</vt:lpstr>
      <vt:lpstr>Psychological Professions Week 2026 Communication Pack  9 – 13 November 2026</vt:lpstr>
      <vt:lpstr>What are the Psychological Professions?</vt:lpstr>
      <vt:lpstr>Background</vt:lpstr>
      <vt:lpstr>Psychological Professions Week 2026 - Objectives</vt:lpstr>
      <vt:lpstr>Psychological Professions Week 2026 - PPN Regional Events</vt:lpstr>
      <vt:lpstr>Psychological Professions Week 2026 Join in and be part of the movement for a more psychological NHS</vt:lpstr>
      <vt:lpstr>Psychological Professions Vision for England</vt:lpstr>
      <vt:lpstr>How to be part of PPWeek26</vt:lpstr>
      <vt:lpstr>How to be part of PPWeek26</vt:lpstr>
      <vt:lpstr>Key dates</vt:lpstr>
      <vt:lpstr>Audience </vt:lpstr>
      <vt:lpstr>Key messages</vt:lpstr>
      <vt:lpstr>Assets</vt:lpstr>
      <vt:lpstr>Further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Studio Whatever</dc:creator>
  <cp:lastModifiedBy>BAKSH, Aliza (BIRMINGHAM AND SOLIHULL MENTAL HEALTH NHS FOUNDATION TRUST)</cp:lastModifiedBy>
  <cp:revision>315</cp:revision>
  <dcterms:created xsi:type="dcterms:W3CDTF">2021-04-06T16:42:50Z</dcterms:created>
  <dcterms:modified xsi:type="dcterms:W3CDTF">2026-09-11T14:13:22Z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0x01010015CA2A3863D26B41A8CD633862F55281</vt:lpwstr>
  </property>
  <property fmtid="{D5CDD505-2E9C-101B-9397-08002B2CF9AE}" pid="3" name="MediaServiceImageTags">
    <vt:lpwstr/>
  </property>
  <property fmtid="{D5CDD505-2E9C-101B-9397-08002B2CF9AE}" pid="4" name="_ExtendedDescription">
    <vt:lpwstr/>
  </property>
</Properties>
</file>